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71.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75" r:id="rId1"/>
  </p:sldMasterIdLst>
  <p:notesMasterIdLst>
    <p:notesMasterId r:id="rId203"/>
  </p:notesMasterIdLst>
  <p:sldIdLst>
    <p:sldId id="256" r:id="rId2"/>
    <p:sldId id="259" r:id="rId3"/>
    <p:sldId id="327" r:id="rId4"/>
    <p:sldId id="328" r:id="rId5"/>
    <p:sldId id="329" r:id="rId6"/>
    <p:sldId id="330" r:id="rId7"/>
    <p:sldId id="331" r:id="rId8"/>
    <p:sldId id="332" r:id="rId9"/>
    <p:sldId id="333" r:id="rId10"/>
    <p:sldId id="334" r:id="rId11"/>
    <p:sldId id="335" r:id="rId12"/>
    <p:sldId id="336" r:id="rId13"/>
    <p:sldId id="337" r:id="rId14"/>
    <p:sldId id="338" r:id="rId15"/>
    <p:sldId id="339" r:id="rId16"/>
    <p:sldId id="340" r:id="rId17"/>
    <p:sldId id="341" r:id="rId18"/>
    <p:sldId id="342" r:id="rId19"/>
    <p:sldId id="343" r:id="rId20"/>
    <p:sldId id="344" r:id="rId21"/>
    <p:sldId id="345" r:id="rId22"/>
    <p:sldId id="346" r:id="rId23"/>
    <p:sldId id="347" r:id="rId24"/>
    <p:sldId id="348" r:id="rId25"/>
    <p:sldId id="349" r:id="rId26"/>
    <p:sldId id="350" r:id="rId27"/>
    <p:sldId id="351" r:id="rId28"/>
    <p:sldId id="352" r:id="rId29"/>
    <p:sldId id="353" r:id="rId30"/>
    <p:sldId id="354" r:id="rId31"/>
    <p:sldId id="355" r:id="rId32"/>
    <p:sldId id="356" r:id="rId33"/>
    <p:sldId id="362" r:id="rId34"/>
    <p:sldId id="399" r:id="rId35"/>
    <p:sldId id="363" r:id="rId36"/>
    <p:sldId id="361" r:id="rId37"/>
    <p:sldId id="359" r:id="rId38"/>
    <p:sldId id="364" r:id="rId39"/>
    <p:sldId id="365" r:id="rId40"/>
    <p:sldId id="366" r:id="rId41"/>
    <p:sldId id="367" r:id="rId42"/>
    <p:sldId id="368" r:id="rId43"/>
    <p:sldId id="369" r:id="rId44"/>
    <p:sldId id="370" r:id="rId45"/>
    <p:sldId id="371" r:id="rId46"/>
    <p:sldId id="372" r:id="rId47"/>
    <p:sldId id="373" r:id="rId48"/>
    <p:sldId id="374" r:id="rId49"/>
    <p:sldId id="375" r:id="rId50"/>
    <p:sldId id="376" r:id="rId51"/>
    <p:sldId id="377" r:id="rId52"/>
    <p:sldId id="378" r:id="rId53"/>
    <p:sldId id="379" r:id="rId54"/>
    <p:sldId id="380" r:id="rId55"/>
    <p:sldId id="381" r:id="rId56"/>
    <p:sldId id="382" r:id="rId57"/>
    <p:sldId id="383" r:id="rId58"/>
    <p:sldId id="384" r:id="rId59"/>
    <p:sldId id="385" r:id="rId60"/>
    <p:sldId id="386" r:id="rId61"/>
    <p:sldId id="387" r:id="rId62"/>
    <p:sldId id="388" r:id="rId63"/>
    <p:sldId id="389" r:id="rId64"/>
    <p:sldId id="390" r:id="rId65"/>
    <p:sldId id="391" r:id="rId66"/>
    <p:sldId id="392" r:id="rId67"/>
    <p:sldId id="393" r:id="rId68"/>
    <p:sldId id="394" r:id="rId69"/>
    <p:sldId id="395" r:id="rId70"/>
    <p:sldId id="396" r:id="rId71"/>
    <p:sldId id="397" r:id="rId72"/>
    <p:sldId id="398" r:id="rId73"/>
    <p:sldId id="400" r:id="rId74"/>
    <p:sldId id="405" r:id="rId75"/>
    <p:sldId id="406" r:id="rId76"/>
    <p:sldId id="401" r:id="rId77"/>
    <p:sldId id="402" r:id="rId78"/>
    <p:sldId id="403" r:id="rId79"/>
    <p:sldId id="407" r:id="rId80"/>
    <p:sldId id="408" r:id="rId81"/>
    <p:sldId id="404" r:id="rId82"/>
    <p:sldId id="410" r:id="rId83"/>
    <p:sldId id="411" r:id="rId84"/>
    <p:sldId id="412" r:id="rId85"/>
    <p:sldId id="413" r:id="rId86"/>
    <p:sldId id="414" r:id="rId87"/>
    <p:sldId id="415" r:id="rId88"/>
    <p:sldId id="416" r:id="rId89"/>
    <p:sldId id="417" r:id="rId90"/>
    <p:sldId id="418" r:id="rId91"/>
    <p:sldId id="419" r:id="rId92"/>
    <p:sldId id="420" r:id="rId93"/>
    <p:sldId id="421" r:id="rId94"/>
    <p:sldId id="422" r:id="rId95"/>
    <p:sldId id="423" r:id="rId96"/>
    <p:sldId id="424" r:id="rId97"/>
    <p:sldId id="425" r:id="rId98"/>
    <p:sldId id="426" r:id="rId99"/>
    <p:sldId id="427" r:id="rId100"/>
    <p:sldId id="428" r:id="rId101"/>
    <p:sldId id="429" r:id="rId102"/>
    <p:sldId id="430" r:id="rId103"/>
    <p:sldId id="431" r:id="rId104"/>
    <p:sldId id="432" r:id="rId105"/>
    <p:sldId id="433" r:id="rId106"/>
    <p:sldId id="434" r:id="rId107"/>
    <p:sldId id="435" r:id="rId108"/>
    <p:sldId id="436" r:id="rId109"/>
    <p:sldId id="357" r:id="rId110"/>
    <p:sldId id="358" r:id="rId111"/>
    <p:sldId id="437" r:id="rId112"/>
    <p:sldId id="360" r:id="rId113"/>
    <p:sldId id="438" r:id="rId114"/>
    <p:sldId id="439" r:id="rId115"/>
    <p:sldId id="440" r:id="rId116"/>
    <p:sldId id="441" r:id="rId117"/>
    <p:sldId id="442" r:id="rId118"/>
    <p:sldId id="443" r:id="rId119"/>
    <p:sldId id="444" r:id="rId120"/>
    <p:sldId id="445" r:id="rId121"/>
    <p:sldId id="446" r:id="rId122"/>
    <p:sldId id="447" r:id="rId123"/>
    <p:sldId id="448" r:id="rId124"/>
    <p:sldId id="449" r:id="rId125"/>
    <p:sldId id="450" r:id="rId126"/>
    <p:sldId id="451" r:id="rId127"/>
    <p:sldId id="452" r:id="rId128"/>
    <p:sldId id="453" r:id="rId129"/>
    <p:sldId id="454" r:id="rId130"/>
    <p:sldId id="455" r:id="rId131"/>
    <p:sldId id="456" r:id="rId132"/>
    <p:sldId id="457" r:id="rId133"/>
    <p:sldId id="326" r:id="rId134"/>
    <p:sldId id="458" r:id="rId135"/>
    <p:sldId id="459" r:id="rId136"/>
    <p:sldId id="460" r:id="rId137"/>
    <p:sldId id="461" r:id="rId138"/>
    <p:sldId id="462" r:id="rId139"/>
    <p:sldId id="463" r:id="rId140"/>
    <p:sldId id="464" r:id="rId141"/>
    <p:sldId id="465" r:id="rId142"/>
    <p:sldId id="466" r:id="rId143"/>
    <p:sldId id="467" r:id="rId144"/>
    <p:sldId id="468" r:id="rId145"/>
    <p:sldId id="469" r:id="rId146"/>
    <p:sldId id="470" r:id="rId147"/>
    <p:sldId id="471" r:id="rId148"/>
    <p:sldId id="472" r:id="rId149"/>
    <p:sldId id="473" r:id="rId150"/>
    <p:sldId id="474" r:id="rId151"/>
    <p:sldId id="475" r:id="rId152"/>
    <p:sldId id="476" r:id="rId153"/>
    <p:sldId id="477" r:id="rId154"/>
    <p:sldId id="478" r:id="rId155"/>
    <p:sldId id="479" r:id="rId156"/>
    <p:sldId id="480" r:id="rId157"/>
    <p:sldId id="481" r:id="rId158"/>
    <p:sldId id="482" r:id="rId159"/>
    <p:sldId id="483" r:id="rId160"/>
    <p:sldId id="484" r:id="rId161"/>
    <p:sldId id="485" r:id="rId162"/>
    <p:sldId id="486" r:id="rId163"/>
    <p:sldId id="487" r:id="rId164"/>
    <p:sldId id="488" r:id="rId165"/>
    <p:sldId id="489" r:id="rId166"/>
    <p:sldId id="490" r:id="rId167"/>
    <p:sldId id="491" r:id="rId168"/>
    <p:sldId id="492" r:id="rId169"/>
    <p:sldId id="493" r:id="rId170"/>
    <p:sldId id="494" r:id="rId171"/>
    <p:sldId id="495" r:id="rId172"/>
    <p:sldId id="496" r:id="rId173"/>
    <p:sldId id="497" r:id="rId174"/>
    <p:sldId id="498" r:id="rId175"/>
    <p:sldId id="499" r:id="rId176"/>
    <p:sldId id="500" r:id="rId177"/>
    <p:sldId id="501" r:id="rId178"/>
    <p:sldId id="502" r:id="rId179"/>
    <p:sldId id="503" r:id="rId180"/>
    <p:sldId id="504" r:id="rId181"/>
    <p:sldId id="505" r:id="rId182"/>
    <p:sldId id="506" r:id="rId183"/>
    <p:sldId id="507" r:id="rId184"/>
    <p:sldId id="508" r:id="rId185"/>
    <p:sldId id="509" r:id="rId186"/>
    <p:sldId id="510" r:id="rId187"/>
    <p:sldId id="511" r:id="rId188"/>
    <p:sldId id="512" r:id="rId189"/>
    <p:sldId id="513" r:id="rId190"/>
    <p:sldId id="514" r:id="rId191"/>
    <p:sldId id="515" r:id="rId192"/>
    <p:sldId id="516" r:id="rId193"/>
    <p:sldId id="517" r:id="rId194"/>
    <p:sldId id="518" r:id="rId195"/>
    <p:sldId id="519" r:id="rId196"/>
    <p:sldId id="520" r:id="rId197"/>
    <p:sldId id="521" r:id="rId198"/>
    <p:sldId id="522" r:id="rId199"/>
    <p:sldId id="523" r:id="rId200"/>
    <p:sldId id="524" r:id="rId201"/>
    <p:sldId id="525" r:id="rId20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0" autoAdjust="0"/>
    <p:restoredTop sz="85083" autoAdjust="0"/>
  </p:normalViewPr>
  <p:slideViewPr>
    <p:cSldViewPr>
      <p:cViewPr varScale="1">
        <p:scale>
          <a:sx n="62" d="100"/>
          <a:sy n="62" d="100"/>
        </p:scale>
        <p:origin x="1332" y="60"/>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heme" Target="theme/theme1.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charts/_rels/chart1.xml.rels><?xml version="1.0" encoding="UTF-8" standalone="yes"?>
<Relationships xmlns="http://schemas.openxmlformats.org/package/2006/relationships"><Relationship Id="rId1" Type="http://schemas.openxmlformats.org/officeDocument/2006/relationships/oleObject" Target="http://www.vertex42.com/ExcelArticles/mc/Files/NormalDistribution.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http://www.vertex42.com/ExcelArticles/mc/Files/NormalDistribution.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a:lstStyle/>
          <a:p>
            <a:pPr>
              <a:defRPr lang="en-US">
                <a:solidFill>
                  <a:srgbClr val="00B050"/>
                </a:solidFill>
              </a:defRPr>
            </a:pPr>
            <a:r>
              <a:rPr lang="en-US" dirty="0">
                <a:solidFill>
                  <a:schemeClr val="accent1"/>
                </a:solidFill>
              </a:rPr>
              <a:t>Density</a:t>
            </a:r>
          </a:p>
        </c:rich>
      </c:tx>
      <c:overlay val="0"/>
    </c:title>
    <c:autoTitleDeleted val="0"/>
    <c:plotArea>
      <c:layout>
        <c:manualLayout>
          <c:layoutTarget val="inner"/>
          <c:xMode val="edge"/>
          <c:yMode val="edge"/>
          <c:x val="0.14695975503062159"/>
          <c:y val="0.20098061271752796"/>
          <c:w val="0.68162049188295881"/>
          <c:h val="0.59346390524713644"/>
        </c:manualLayout>
      </c:layout>
      <c:scatterChart>
        <c:scatterStyle val="smoothMarker"/>
        <c:varyColors val="0"/>
        <c:ser>
          <c:idx val="0"/>
          <c:order val="0"/>
          <c:tx>
            <c:v>Density</c:v>
          </c:tx>
          <c:spPr>
            <a:ln>
              <a:solidFill>
                <a:schemeClr val="accent1"/>
              </a:solidFill>
            </a:ln>
          </c:spPr>
          <c:marker>
            <c:symbol val="none"/>
          </c:marker>
          <c:xVal>
            <c:numRef>
              <c:f>[NormalDistribution.xls]Normal!$C$18:$C$58</c:f>
              <c:numCache>
                <c:formatCode>General</c:formatCode>
                <c:ptCount val="41"/>
                <c:pt idx="0">
                  <c:v>-30</c:v>
                </c:pt>
                <c:pt idx="1">
                  <c:v>-26</c:v>
                </c:pt>
                <c:pt idx="2">
                  <c:v>-22</c:v>
                </c:pt>
                <c:pt idx="3">
                  <c:v>-17.999999999999986</c:v>
                </c:pt>
                <c:pt idx="4">
                  <c:v>-14.000000000000002</c:v>
                </c:pt>
                <c:pt idx="5">
                  <c:v>-10.000000000000002</c:v>
                </c:pt>
                <c:pt idx="6">
                  <c:v>-5.9999999999999813</c:v>
                </c:pt>
                <c:pt idx="7">
                  <c:v>-1.9999999999999674</c:v>
                </c:pt>
                <c:pt idx="8">
                  <c:v>2.0000000000000284</c:v>
                </c:pt>
                <c:pt idx="9">
                  <c:v>6.0000000000000284</c:v>
                </c:pt>
                <c:pt idx="10">
                  <c:v>10.000000000000028</c:v>
                </c:pt>
                <c:pt idx="11">
                  <c:v>14.000000000000028</c:v>
                </c:pt>
                <c:pt idx="12">
                  <c:v>18.000000000000028</c:v>
                </c:pt>
                <c:pt idx="13">
                  <c:v>22.000000000000028</c:v>
                </c:pt>
                <c:pt idx="14">
                  <c:v>26.000000000000028</c:v>
                </c:pt>
                <c:pt idx="15">
                  <c:v>30.000000000000028</c:v>
                </c:pt>
                <c:pt idx="16">
                  <c:v>34.000000000000028</c:v>
                </c:pt>
                <c:pt idx="17">
                  <c:v>38.000000000000028</c:v>
                </c:pt>
                <c:pt idx="18">
                  <c:v>42.000000000000028</c:v>
                </c:pt>
                <c:pt idx="19">
                  <c:v>46.000000000000028</c:v>
                </c:pt>
                <c:pt idx="20">
                  <c:v>50.000000000000028</c:v>
                </c:pt>
                <c:pt idx="21">
                  <c:v>54.000000000000028</c:v>
                </c:pt>
                <c:pt idx="22">
                  <c:v>58.000000000000028</c:v>
                </c:pt>
                <c:pt idx="23">
                  <c:v>62.000000000000028</c:v>
                </c:pt>
                <c:pt idx="24">
                  <c:v>66.000000000000028</c:v>
                </c:pt>
                <c:pt idx="25">
                  <c:v>70.000000000000028</c:v>
                </c:pt>
                <c:pt idx="26">
                  <c:v>74.000000000000028</c:v>
                </c:pt>
                <c:pt idx="27">
                  <c:v>78.000000000000028</c:v>
                </c:pt>
                <c:pt idx="28">
                  <c:v>82.000000000000028</c:v>
                </c:pt>
                <c:pt idx="29">
                  <c:v>86.000000000000028</c:v>
                </c:pt>
                <c:pt idx="30">
                  <c:v>90.000000000000028</c:v>
                </c:pt>
                <c:pt idx="31">
                  <c:v>94.000000000000028</c:v>
                </c:pt>
                <c:pt idx="32">
                  <c:v>98.000000000000028</c:v>
                </c:pt>
                <c:pt idx="33">
                  <c:v>102.00000000000003</c:v>
                </c:pt>
                <c:pt idx="34">
                  <c:v>106.00000000000004</c:v>
                </c:pt>
                <c:pt idx="35">
                  <c:v>110.00000000000004</c:v>
                </c:pt>
                <c:pt idx="36">
                  <c:v>114.00000000000004</c:v>
                </c:pt>
                <c:pt idx="37">
                  <c:v>118.00000000000006</c:v>
                </c:pt>
                <c:pt idx="38">
                  <c:v>122.00000000000006</c:v>
                </c:pt>
                <c:pt idx="39">
                  <c:v>126.00000000000006</c:v>
                </c:pt>
                <c:pt idx="40">
                  <c:v>130.00000000000006</c:v>
                </c:pt>
              </c:numCache>
            </c:numRef>
          </c:xVal>
          <c:yVal>
            <c:numRef>
              <c:f>[NormalDistribution.xls]Normal!$D$18:$D$58</c:f>
              <c:numCache>
                <c:formatCode>General</c:formatCode>
                <c:ptCount val="41"/>
                <c:pt idx="0">
                  <c:v>6.6915112882442941E-6</c:v>
                </c:pt>
                <c:pt idx="1">
                  <c:v>1.4597346289573052E-5</c:v>
                </c:pt>
                <c:pt idx="2">
                  <c:v>3.0595096505688695E-5</c:v>
                </c:pt>
                <c:pt idx="3">
                  <c:v>6.161095842365133E-5</c:v>
                </c:pt>
                <c:pt idx="4">
                  <c:v>1.1920441007324311E-4</c:v>
                </c:pt>
                <c:pt idx="5">
                  <c:v>2.2159242059690255E-4</c:v>
                </c:pt>
                <c:pt idx="6">
                  <c:v>3.9577257914900145E-4</c:v>
                </c:pt>
                <c:pt idx="7">
                  <c:v>6.7914846168428528E-4</c:v>
                </c:pt>
                <c:pt idx="8">
                  <c:v>1.1197265147421501E-3</c:v>
                </c:pt>
                <c:pt idx="9">
                  <c:v>1.7737296423115799E-3</c:v>
                </c:pt>
                <c:pt idx="10">
                  <c:v>2.6995483256594152E-3</c:v>
                </c:pt>
                <c:pt idx="11">
                  <c:v>3.9475079150447304E-3</c:v>
                </c:pt>
                <c:pt idx="12">
                  <c:v>5.546041733972825E-3</c:v>
                </c:pt>
                <c:pt idx="13">
                  <c:v>7.4863732817873003E-3</c:v>
                </c:pt>
                <c:pt idx="14">
                  <c:v>9.7093027491606705E-3</c:v>
                </c:pt>
                <c:pt idx="15">
                  <c:v>1.2098536225957201E-2</c:v>
                </c:pt>
                <c:pt idx="16">
                  <c:v>1.4484577638074207E-2</c:v>
                </c:pt>
                <c:pt idx="17">
                  <c:v>1.6661230144590047E-2</c:v>
                </c:pt>
                <c:pt idx="18">
                  <c:v>1.841350701516626E-2</c:v>
                </c:pt>
                <c:pt idx="19">
                  <c:v>1.9552134698772865E-2</c:v>
                </c:pt>
                <c:pt idx="20">
                  <c:v>1.9947114020071641E-2</c:v>
                </c:pt>
                <c:pt idx="21">
                  <c:v>1.9552134698772854E-2</c:v>
                </c:pt>
                <c:pt idx="22">
                  <c:v>1.8413507015166242E-2</c:v>
                </c:pt>
                <c:pt idx="23">
                  <c:v>1.666123014459002E-2</c:v>
                </c:pt>
                <c:pt idx="24">
                  <c:v>1.4484577638074177E-2</c:v>
                </c:pt>
                <c:pt idx="25">
                  <c:v>1.2098536225957161E-2</c:v>
                </c:pt>
                <c:pt idx="26">
                  <c:v>9.7093027491606566E-3</c:v>
                </c:pt>
                <c:pt idx="27">
                  <c:v>7.4863732817872699E-3</c:v>
                </c:pt>
                <c:pt idx="28">
                  <c:v>5.5460417339727999E-3</c:v>
                </c:pt>
                <c:pt idx="29">
                  <c:v>3.9475079150447104E-3</c:v>
                </c:pt>
                <c:pt idx="30">
                  <c:v>2.6995483256593992E-3</c:v>
                </c:pt>
                <c:pt idx="31">
                  <c:v>1.7737296423115687E-3</c:v>
                </c:pt>
                <c:pt idx="32">
                  <c:v>1.1197265147421421E-3</c:v>
                </c:pt>
                <c:pt idx="33">
                  <c:v>6.7914846168427997E-4</c:v>
                </c:pt>
                <c:pt idx="34">
                  <c:v>3.9577257914899815E-4</c:v>
                </c:pt>
                <c:pt idx="35">
                  <c:v>2.2159242059690054E-4</c:v>
                </c:pt>
                <c:pt idx="36">
                  <c:v>1.1920441007324193E-4</c:v>
                </c:pt>
                <c:pt idx="37">
                  <c:v>6.1610958423650503E-5</c:v>
                </c:pt>
                <c:pt idx="38">
                  <c:v>3.0595096505688424E-5</c:v>
                </c:pt>
                <c:pt idx="39">
                  <c:v>1.4597346289572884E-5</c:v>
                </c:pt>
                <c:pt idx="40">
                  <c:v>6.6915112882442238E-6</c:v>
                </c:pt>
              </c:numCache>
            </c:numRef>
          </c:yVal>
          <c:smooth val="1"/>
          <c:extLst>
            <c:ext xmlns:c16="http://schemas.microsoft.com/office/drawing/2014/chart" uri="{C3380CC4-5D6E-409C-BE32-E72D297353CC}">
              <c16:uniqueId val="{00000000-DD69-4647-B334-CCF607F0F2A7}"/>
            </c:ext>
          </c:extLst>
        </c:ser>
        <c:dLbls>
          <c:showLegendKey val="0"/>
          <c:showVal val="0"/>
          <c:showCatName val="0"/>
          <c:showSerName val="0"/>
          <c:showPercent val="0"/>
          <c:showBubbleSize val="0"/>
        </c:dLbls>
        <c:axId val="126688000"/>
        <c:axId val="126688576"/>
      </c:scatterChart>
      <c:valAx>
        <c:axId val="126688000"/>
        <c:scaling>
          <c:orientation val="minMax"/>
        </c:scaling>
        <c:delete val="0"/>
        <c:axPos val="b"/>
        <c:numFmt formatCode="General" sourceLinked="1"/>
        <c:majorTickMark val="none"/>
        <c:minorTickMark val="none"/>
        <c:tickLblPos val="nextTo"/>
        <c:txPr>
          <a:bodyPr rot="0" vert="horz"/>
          <a:lstStyle/>
          <a:p>
            <a:pPr>
              <a:defRPr lang="en-US"/>
            </a:pPr>
            <a:endParaRPr lang="en-US"/>
          </a:p>
        </c:txPr>
        <c:crossAx val="126688576"/>
        <c:crosses val="autoZero"/>
        <c:crossBetween val="midCat"/>
      </c:valAx>
      <c:valAx>
        <c:axId val="126688576"/>
        <c:scaling>
          <c:orientation val="minMax"/>
        </c:scaling>
        <c:delete val="0"/>
        <c:axPos val="l"/>
        <c:majorGridlines/>
        <c:numFmt formatCode="General" sourceLinked="1"/>
        <c:majorTickMark val="none"/>
        <c:minorTickMark val="none"/>
        <c:tickLblPos val="nextTo"/>
        <c:txPr>
          <a:bodyPr rot="0" vert="horz"/>
          <a:lstStyle/>
          <a:p>
            <a:pPr>
              <a:defRPr lang="en-US"/>
            </a:pPr>
            <a:endParaRPr lang="en-US"/>
          </a:p>
        </c:txPr>
        <c:crossAx val="126688000"/>
        <c:crosses val="autoZero"/>
        <c:crossBetween val="midCat"/>
      </c:valAx>
    </c:plotArea>
    <c:legend>
      <c:legendPos val="r"/>
      <c:overlay val="0"/>
      <c:txPr>
        <a:bodyPr/>
        <a:lstStyle/>
        <a:p>
          <a:pPr>
            <a:defRPr lang="en-US"/>
          </a:pPr>
          <a:endParaRPr lang="en-US"/>
        </a:p>
      </c:txPr>
    </c:legend>
    <c:plotVisOnly val="1"/>
    <c:dispBlanksAs val="gap"/>
    <c:showDLblsOverMax val="0"/>
  </c:chart>
  <c:spPr>
    <a:ln>
      <a:solidFill>
        <a:schemeClr val="accent1"/>
      </a:solid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a:lstStyle/>
          <a:p>
            <a:pPr>
              <a:defRPr lang="en-US">
                <a:solidFill>
                  <a:srgbClr val="00B0F0"/>
                </a:solidFill>
              </a:defRPr>
            </a:pPr>
            <a:r>
              <a:rPr lang="en-US" dirty="0">
                <a:solidFill>
                  <a:schemeClr val="accent1"/>
                </a:solidFill>
              </a:rPr>
              <a:t>Density</a:t>
            </a:r>
          </a:p>
        </c:rich>
      </c:tx>
      <c:overlay val="0"/>
    </c:title>
    <c:autoTitleDeleted val="0"/>
    <c:plotArea>
      <c:layout/>
      <c:scatterChart>
        <c:scatterStyle val="smoothMarker"/>
        <c:varyColors val="0"/>
        <c:ser>
          <c:idx val="0"/>
          <c:order val="0"/>
          <c:tx>
            <c:v>Density</c:v>
          </c:tx>
          <c:spPr>
            <a:ln>
              <a:solidFill>
                <a:schemeClr val="accent1"/>
              </a:solidFill>
            </a:ln>
          </c:spPr>
          <c:marker>
            <c:symbol val="none"/>
          </c:marker>
          <c:xVal>
            <c:numRef>
              <c:f>[NormalDistribution.xls]Normal!$C$18:$C$58</c:f>
              <c:numCache>
                <c:formatCode>General</c:formatCode>
                <c:ptCount val="41"/>
                <c:pt idx="0">
                  <c:v>30</c:v>
                </c:pt>
                <c:pt idx="1">
                  <c:v>31</c:v>
                </c:pt>
                <c:pt idx="2">
                  <c:v>32</c:v>
                </c:pt>
                <c:pt idx="3">
                  <c:v>33</c:v>
                </c:pt>
                <c:pt idx="4">
                  <c:v>34</c:v>
                </c:pt>
                <c:pt idx="5">
                  <c:v>35</c:v>
                </c:pt>
                <c:pt idx="6">
                  <c:v>36.000000000000007</c:v>
                </c:pt>
                <c:pt idx="7">
                  <c:v>37.000000000000007</c:v>
                </c:pt>
                <c:pt idx="8">
                  <c:v>38.000000000000007</c:v>
                </c:pt>
                <c:pt idx="9">
                  <c:v>39.000000000000007</c:v>
                </c:pt>
                <c:pt idx="10">
                  <c:v>40.000000000000007</c:v>
                </c:pt>
                <c:pt idx="11">
                  <c:v>41.000000000000007</c:v>
                </c:pt>
                <c:pt idx="12">
                  <c:v>42.000000000000007</c:v>
                </c:pt>
                <c:pt idx="13">
                  <c:v>43.000000000000007</c:v>
                </c:pt>
                <c:pt idx="14">
                  <c:v>44.000000000000007</c:v>
                </c:pt>
                <c:pt idx="15">
                  <c:v>45.000000000000007</c:v>
                </c:pt>
                <c:pt idx="16">
                  <c:v>46.000000000000007</c:v>
                </c:pt>
                <c:pt idx="17">
                  <c:v>47.000000000000007</c:v>
                </c:pt>
                <c:pt idx="18">
                  <c:v>48.000000000000007</c:v>
                </c:pt>
                <c:pt idx="19">
                  <c:v>49.000000000000007</c:v>
                </c:pt>
                <c:pt idx="20">
                  <c:v>50.000000000000007</c:v>
                </c:pt>
                <c:pt idx="21">
                  <c:v>51.000000000000007</c:v>
                </c:pt>
                <c:pt idx="22">
                  <c:v>52.000000000000007</c:v>
                </c:pt>
                <c:pt idx="23">
                  <c:v>53.000000000000007</c:v>
                </c:pt>
                <c:pt idx="24">
                  <c:v>54.000000000000007</c:v>
                </c:pt>
                <c:pt idx="25">
                  <c:v>55.000000000000007</c:v>
                </c:pt>
                <c:pt idx="26">
                  <c:v>56.000000000000007</c:v>
                </c:pt>
                <c:pt idx="27">
                  <c:v>57.000000000000007</c:v>
                </c:pt>
                <c:pt idx="28">
                  <c:v>58.000000000000007</c:v>
                </c:pt>
                <c:pt idx="29">
                  <c:v>59.000000000000007</c:v>
                </c:pt>
                <c:pt idx="30">
                  <c:v>60.000000000000007</c:v>
                </c:pt>
                <c:pt idx="31">
                  <c:v>61.000000000000007</c:v>
                </c:pt>
                <c:pt idx="32">
                  <c:v>62.000000000000007</c:v>
                </c:pt>
                <c:pt idx="33">
                  <c:v>63.000000000000007</c:v>
                </c:pt>
                <c:pt idx="34">
                  <c:v>64.000000000000014</c:v>
                </c:pt>
                <c:pt idx="35">
                  <c:v>65.000000000000014</c:v>
                </c:pt>
                <c:pt idx="36">
                  <c:v>66.000000000000014</c:v>
                </c:pt>
                <c:pt idx="37">
                  <c:v>67.000000000000014</c:v>
                </c:pt>
                <c:pt idx="38">
                  <c:v>68.000000000000014</c:v>
                </c:pt>
                <c:pt idx="39">
                  <c:v>69.000000000000014</c:v>
                </c:pt>
                <c:pt idx="40">
                  <c:v>70.000000000000014</c:v>
                </c:pt>
              </c:numCache>
            </c:numRef>
          </c:xVal>
          <c:yVal>
            <c:numRef>
              <c:f>[NormalDistribution.xls]Normal!$D$18:$D$58</c:f>
              <c:numCache>
                <c:formatCode>General</c:formatCode>
                <c:ptCount val="41"/>
                <c:pt idx="0">
                  <c:v>2.676604515297717E-5</c:v>
                </c:pt>
                <c:pt idx="1">
                  <c:v>5.8389385158292134E-5</c:v>
                </c:pt>
                <c:pt idx="2">
                  <c:v>1.223803860227544E-4</c:v>
                </c:pt>
                <c:pt idx="3">
                  <c:v>2.4644383369460402E-4</c:v>
                </c:pt>
                <c:pt idx="4">
                  <c:v>4.7681764029297016E-4</c:v>
                </c:pt>
                <c:pt idx="5">
                  <c:v>8.8636968238760879E-4</c:v>
                </c:pt>
                <c:pt idx="6">
                  <c:v>1.5830903165959991E-3</c:v>
                </c:pt>
                <c:pt idx="7">
                  <c:v>2.7165938467371476E-3</c:v>
                </c:pt>
                <c:pt idx="8">
                  <c:v>4.4789060589685925E-3</c:v>
                </c:pt>
                <c:pt idx="9">
                  <c:v>7.0949185692462903E-3</c:v>
                </c:pt>
                <c:pt idx="10">
                  <c:v>1.0798193302637643E-2</c:v>
                </c:pt>
                <c:pt idx="11">
                  <c:v>1.5790031660178869E-2</c:v>
                </c:pt>
                <c:pt idx="12">
                  <c:v>2.2184166935891161E-2</c:v>
                </c:pt>
                <c:pt idx="13">
                  <c:v>2.9945493127149041E-2</c:v>
                </c:pt>
                <c:pt idx="14">
                  <c:v>3.8837210996642654E-2</c:v>
                </c:pt>
                <c:pt idx="15">
                  <c:v>4.8394144903828921E-2</c:v>
                </c:pt>
                <c:pt idx="16">
                  <c:v>5.7938310552296798E-2</c:v>
                </c:pt>
                <c:pt idx="17">
                  <c:v>6.6644920578359773E-2</c:v>
                </c:pt>
                <c:pt idx="18">
                  <c:v>7.3654028060664678E-2</c:v>
                </c:pt>
                <c:pt idx="19">
                  <c:v>7.8208538795091181E-2</c:v>
                </c:pt>
                <c:pt idx="20">
                  <c:v>7.9788456080286757E-2</c:v>
                </c:pt>
                <c:pt idx="21">
                  <c:v>7.820853879509114E-2</c:v>
                </c:pt>
                <c:pt idx="22">
                  <c:v>7.3654028060664609E-2</c:v>
                </c:pt>
                <c:pt idx="23">
                  <c:v>6.6644920578359745E-2</c:v>
                </c:pt>
                <c:pt idx="24">
                  <c:v>5.7938310552296514E-2</c:v>
                </c:pt>
                <c:pt idx="25">
                  <c:v>4.8394144903828817E-2</c:v>
                </c:pt>
                <c:pt idx="26">
                  <c:v>3.8837210996642592E-2</c:v>
                </c:pt>
                <c:pt idx="27">
                  <c:v>2.994549312714891E-2</c:v>
                </c:pt>
                <c:pt idx="28">
                  <c:v>2.2184166935891047E-2</c:v>
                </c:pt>
                <c:pt idx="29">
                  <c:v>1.5790031660178803E-2</c:v>
                </c:pt>
                <c:pt idx="30">
                  <c:v>1.0798193302637583E-2</c:v>
                </c:pt>
                <c:pt idx="31">
                  <c:v>7.094918569246246E-3</c:v>
                </c:pt>
                <c:pt idx="32">
                  <c:v>4.4789060589685787E-3</c:v>
                </c:pt>
                <c:pt idx="33">
                  <c:v>2.7165938467371281E-3</c:v>
                </c:pt>
                <c:pt idx="34">
                  <c:v>1.58309031659598E-3</c:v>
                </c:pt>
                <c:pt idx="35">
                  <c:v>8.8636968238760142E-4</c:v>
                </c:pt>
                <c:pt idx="36">
                  <c:v>4.7681764029296593E-4</c:v>
                </c:pt>
                <c:pt idx="37">
                  <c:v>2.4644383369460212E-4</c:v>
                </c:pt>
                <c:pt idx="38">
                  <c:v>1.2238038602275321E-4</c:v>
                </c:pt>
                <c:pt idx="39">
                  <c:v>5.8389385158291633E-5</c:v>
                </c:pt>
                <c:pt idx="40">
                  <c:v>2.6766045152976892E-5</c:v>
                </c:pt>
              </c:numCache>
            </c:numRef>
          </c:yVal>
          <c:smooth val="1"/>
          <c:extLst>
            <c:ext xmlns:c16="http://schemas.microsoft.com/office/drawing/2014/chart" uri="{C3380CC4-5D6E-409C-BE32-E72D297353CC}">
              <c16:uniqueId val="{00000000-B6C1-436B-8442-F013218B8F66}"/>
            </c:ext>
          </c:extLst>
        </c:ser>
        <c:dLbls>
          <c:showLegendKey val="0"/>
          <c:showVal val="0"/>
          <c:showCatName val="0"/>
          <c:showSerName val="0"/>
          <c:showPercent val="0"/>
          <c:showBubbleSize val="0"/>
        </c:dLbls>
        <c:axId val="192357504"/>
        <c:axId val="192358080"/>
      </c:scatterChart>
      <c:valAx>
        <c:axId val="192357504"/>
        <c:scaling>
          <c:orientation val="minMax"/>
        </c:scaling>
        <c:delete val="0"/>
        <c:axPos val="b"/>
        <c:numFmt formatCode="General" sourceLinked="1"/>
        <c:majorTickMark val="none"/>
        <c:minorTickMark val="none"/>
        <c:tickLblPos val="nextTo"/>
        <c:txPr>
          <a:bodyPr rot="0" vert="horz"/>
          <a:lstStyle/>
          <a:p>
            <a:pPr>
              <a:defRPr lang="en-US">
                <a:solidFill>
                  <a:schemeClr val="tx1"/>
                </a:solidFill>
              </a:defRPr>
            </a:pPr>
            <a:endParaRPr lang="en-US"/>
          </a:p>
        </c:txPr>
        <c:crossAx val="192358080"/>
        <c:crosses val="autoZero"/>
        <c:crossBetween val="midCat"/>
      </c:valAx>
      <c:valAx>
        <c:axId val="192358080"/>
        <c:scaling>
          <c:orientation val="minMax"/>
        </c:scaling>
        <c:delete val="0"/>
        <c:axPos val="l"/>
        <c:majorGridlines/>
        <c:numFmt formatCode="General" sourceLinked="1"/>
        <c:majorTickMark val="none"/>
        <c:minorTickMark val="none"/>
        <c:tickLblPos val="nextTo"/>
        <c:txPr>
          <a:bodyPr rot="0" vert="horz"/>
          <a:lstStyle/>
          <a:p>
            <a:pPr>
              <a:defRPr lang="en-US">
                <a:solidFill>
                  <a:schemeClr val="tx1"/>
                </a:solidFill>
              </a:defRPr>
            </a:pPr>
            <a:endParaRPr lang="en-US"/>
          </a:p>
        </c:txPr>
        <c:crossAx val="192357504"/>
        <c:crosses val="autoZero"/>
        <c:crossBetween val="midCat"/>
      </c:valAx>
    </c:plotArea>
    <c:legend>
      <c:legendPos val="r"/>
      <c:overlay val="0"/>
      <c:txPr>
        <a:bodyPr/>
        <a:lstStyle/>
        <a:p>
          <a:pPr>
            <a:defRPr lang="en-US">
              <a:solidFill>
                <a:schemeClr val="tx1"/>
              </a:solidFill>
            </a:defRPr>
          </a:pPr>
          <a:endParaRPr lang="en-US"/>
        </a:p>
      </c:txPr>
    </c:legend>
    <c:plotVisOnly val="1"/>
    <c:dispBlanksAs val="gap"/>
    <c:showDLblsOverMax val="0"/>
  </c:chart>
  <c:spPr>
    <a:ln>
      <a:solidFill>
        <a:schemeClr val="accent1"/>
      </a:solidFill>
    </a:ln>
  </c:spPr>
  <c:txPr>
    <a:bodyPr/>
    <a:lstStyle/>
    <a:p>
      <a:pPr>
        <a:defRPr>
          <a:solidFill>
            <a:srgbClr val="00B050"/>
          </a:solidFill>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 Id="rId5" Type="http://schemas.openxmlformats.org/officeDocument/2006/relationships/image" Target="../media/image139.wmf"/><Relationship Id="rId4" Type="http://schemas.openxmlformats.org/officeDocument/2006/relationships/image" Target="../media/image13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 Id="rId5" Type="http://schemas.openxmlformats.org/officeDocument/2006/relationships/image" Target="../media/image172.wmf"/><Relationship Id="rId4" Type="http://schemas.openxmlformats.org/officeDocument/2006/relationships/image" Target="../media/image17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image" Target="../media/image176.wmf"/><Relationship Id="rId1" Type="http://schemas.openxmlformats.org/officeDocument/2006/relationships/image" Target="../media/image175.wmf"/><Relationship Id="rId4" Type="http://schemas.openxmlformats.org/officeDocument/2006/relationships/image" Target="../media/image17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1.wmf"/><Relationship Id="rId6" Type="http://schemas.openxmlformats.org/officeDocument/2006/relationships/image" Target="../media/image186.wmf"/><Relationship Id="rId5" Type="http://schemas.openxmlformats.org/officeDocument/2006/relationships/image" Target="../media/image185.wmf"/><Relationship Id="rId4" Type="http://schemas.openxmlformats.org/officeDocument/2006/relationships/image" Target="../media/image18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8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90.wmf"/><Relationship Id="rId1" Type="http://schemas.openxmlformats.org/officeDocument/2006/relationships/image" Target="../media/image18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image" Target="../media/image192.wmf"/><Relationship Id="rId1" Type="http://schemas.openxmlformats.org/officeDocument/2006/relationships/image" Target="../media/image191.wmf"/><Relationship Id="rId4" Type="http://schemas.openxmlformats.org/officeDocument/2006/relationships/image" Target="../media/image194.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image" Target="../media/image197.wmf"/><Relationship Id="rId1" Type="http://schemas.openxmlformats.org/officeDocument/2006/relationships/image" Target="../media/image196.wmf"/><Relationship Id="rId5" Type="http://schemas.openxmlformats.org/officeDocument/2006/relationships/image" Target="../media/image200.wmf"/><Relationship Id="rId4" Type="http://schemas.openxmlformats.org/officeDocument/2006/relationships/image" Target="../media/image199.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202.wmf"/><Relationship Id="rId1" Type="http://schemas.openxmlformats.org/officeDocument/2006/relationships/image" Target="../media/image20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 Id="rId4" Type="http://schemas.openxmlformats.org/officeDocument/2006/relationships/image" Target="../media/image143.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05.wmf"/><Relationship Id="rId2" Type="http://schemas.openxmlformats.org/officeDocument/2006/relationships/image" Target="../media/image204.wmf"/><Relationship Id="rId1" Type="http://schemas.openxmlformats.org/officeDocument/2006/relationships/image" Target="../media/image203.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216.wmf"/><Relationship Id="rId3" Type="http://schemas.openxmlformats.org/officeDocument/2006/relationships/image" Target="../media/image211.wmf"/><Relationship Id="rId7" Type="http://schemas.openxmlformats.org/officeDocument/2006/relationships/image" Target="../media/image215.wmf"/><Relationship Id="rId2" Type="http://schemas.openxmlformats.org/officeDocument/2006/relationships/image" Target="../media/image210.wmf"/><Relationship Id="rId1" Type="http://schemas.openxmlformats.org/officeDocument/2006/relationships/image" Target="../media/image139.wmf"/><Relationship Id="rId6" Type="http://schemas.openxmlformats.org/officeDocument/2006/relationships/image" Target="../media/image214.wmf"/><Relationship Id="rId5" Type="http://schemas.openxmlformats.org/officeDocument/2006/relationships/image" Target="../media/image213.wmf"/><Relationship Id="rId4" Type="http://schemas.openxmlformats.org/officeDocument/2006/relationships/image" Target="../media/image21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217.wmf"/><Relationship Id="rId2" Type="http://schemas.openxmlformats.org/officeDocument/2006/relationships/image" Target="../media/image214.wmf"/><Relationship Id="rId1" Type="http://schemas.openxmlformats.org/officeDocument/2006/relationships/image" Target="../media/image139.wmf"/><Relationship Id="rId5" Type="http://schemas.openxmlformats.org/officeDocument/2006/relationships/image" Target="../media/image210.wmf"/><Relationship Id="rId4" Type="http://schemas.openxmlformats.org/officeDocument/2006/relationships/image" Target="../media/image218.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39.wmf"/><Relationship Id="rId7" Type="http://schemas.openxmlformats.org/officeDocument/2006/relationships/image" Target="../media/image224.wmf"/><Relationship Id="rId2" Type="http://schemas.openxmlformats.org/officeDocument/2006/relationships/image" Target="../media/image220.wmf"/><Relationship Id="rId1" Type="http://schemas.openxmlformats.org/officeDocument/2006/relationships/image" Target="../media/image219.wmf"/><Relationship Id="rId6" Type="http://schemas.openxmlformats.org/officeDocument/2006/relationships/image" Target="../media/image223.wmf"/><Relationship Id="rId5" Type="http://schemas.openxmlformats.org/officeDocument/2006/relationships/image" Target="../media/image222.wmf"/><Relationship Id="rId4" Type="http://schemas.openxmlformats.org/officeDocument/2006/relationships/image" Target="../media/image221.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227.wmf"/><Relationship Id="rId2" Type="http://schemas.openxmlformats.org/officeDocument/2006/relationships/image" Target="../media/image226.wmf"/><Relationship Id="rId1" Type="http://schemas.openxmlformats.org/officeDocument/2006/relationships/image" Target="../media/image22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4.wmf"/><Relationship Id="rId4" Type="http://schemas.openxmlformats.org/officeDocument/2006/relationships/image" Target="../media/image14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 Id="rId6" Type="http://schemas.openxmlformats.org/officeDocument/2006/relationships/image" Target="../media/image153.wmf"/><Relationship Id="rId5" Type="http://schemas.openxmlformats.org/officeDocument/2006/relationships/image" Target="../media/image152.wmf"/><Relationship Id="rId4" Type="http://schemas.openxmlformats.org/officeDocument/2006/relationships/image" Target="../media/image15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 Id="rId5" Type="http://schemas.openxmlformats.org/officeDocument/2006/relationships/image" Target="../media/image159.wmf"/><Relationship Id="rId4" Type="http://schemas.openxmlformats.org/officeDocument/2006/relationships/image" Target="../media/image15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image" Target="../media/image16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image" Target="../media/image1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36C08D-527D-4B46-BF89-2DE77783E363}" type="datetimeFigureOut">
              <a:rPr lang="en-US" smtClean="0"/>
              <a:pPr/>
              <a:t>26-Jan-20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FED108-18F9-4E4B-B712-167868F55E38}" type="slidenum">
              <a:rPr lang="en-US" smtClean="0"/>
              <a:pPr/>
              <a:t>‹#›</a:t>
            </a:fld>
            <a:endParaRPr lang="en-US"/>
          </a:p>
        </p:txBody>
      </p:sp>
    </p:spTree>
    <p:extLst>
      <p:ext uri="{BB962C8B-B14F-4D97-AF65-F5344CB8AC3E}">
        <p14:creationId xmlns:p14="http://schemas.microsoft.com/office/powerpoint/2010/main" val="2653752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93FED108-18F9-4E4B-B712-167868F55E38}" type="slidenum">
              <a:rPr lang="en-US" smtClean="0"/>
              <a:pPr/>
              <a:t>0</a:t>
            </a:fld>
            <a:endParaRPr lang="en-US"/>
          </a:p>
        </p:txBody>
      </p:sp>
    </p:spTree>
    <p:extLst>
      <p:ext uri="{BB962C8B-B14F-4D97-AF65-F5344CB8AC3E}">
        <p14:creationId xmlns:p14="http://schemas.microsoft.com/office/powerpoint/2010/main" val="3073904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93FED108-18F9-4E4B-B712-167868F55E38}" type="slidenum">
              <a:rPr lang="en-US" smtClean="0"/>
              <a:pPr/>
              <a:t>125</a:t>
            </a:fld>
            <a:endParaRPr lang="en-US"/>
          </a:p>
        </p:txBody>
      </p:sp>
    </p:spTree>
    <p:extLst>
      <p:ext uri="{BB962C8B-B14F-4D97-AF65-F5344CB8AC3E}">
        <p14:creationId xmlns:p14="http://schemas.microsoft.com/office/powerpoint/2010/main" val="3924992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93FED108-18F9-4E4B-B712-167868F55E38}" type="slidenum">
              <a:rPr lang="en-US" smtClean="0"/>
              <a:pPr/>
              <a:t>130</a:t>
            </a:fld>
            <a:endParaRPr lang="en-US"/>
          </a:p>
        </p:txBody>
      </p:sp>
    </p:spTree>
    <p:extLst>
      <p:ext uri="{BB962C8B-B14F-4D97-AF65-F5344CB8AC3E}">
        <p14:creationId xmlns:p14="http://schemas.microsoft.com/office/powerpoint/2010/main" val="3073904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60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C4C66003-2DA0-44A9-9804-D1A3A8AA9E9D}" type="datetime1">
              <a:rPr lang="en-US" smtClean="0"/>
              <a:t>26-Jan-20</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r>
              <a:rPr lang="en-SG"/>
              <a:t>CG Big Data ANN (June 2018) Lecture 1 – Programming Methodology with Python</a:t>
            </a:r>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2F424A89-909B-4BA1-940E-23EAC9404E56}" type="slidenum">
              <a:rPr lang="en-US" smtClean="0"/>
              <a:pPr/>
              <a:t>‹#›</a:t>
            </a:fld>
            <a:endParaRPr lang="en-US"/>
          </a:p>
        </p:txBody>
      </p:sp>
      <p:grpSp>
        <p:nvGrpSpPr>
          <p:cNvPr id="8" name="Group 7"/>
          <p:cNvGrpSpPr/>
          <p:nvPr/>
        </p:nvGrpSpPr>
        <p:grpSpPr>
          <a:xfrm>
            <a:off x="564643" y="744469"/>
            <a:ext cx="800558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pic>
        <p:nvPicPr>
          <p:cNvPr id="25602" name="Picture 2">
            <a:extLst>
              <a:ext uri="{FF2B5EF4-FFF2-40B4-BE49-F238E27FC236}">
                <a16:creationId xmlns:a16="http://schemas.microsoft.com/office/drawing/2014/main" id="{99712694-E1CD-4E37-9722-0A30B5DF8AC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8602" y="6113531"/>
            <a:ext cx="3505200" cy="65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177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D4A63A-4D5A-4547-A01E-F584CAE395C4}" type="datetime1">
              <a:rPr lang="en-US" smtClean="0"/>
              <a:t>26-Jan-20</a:t>
            </a:fld>
            <a:endParaRPr lang="en-US"/>
          </a:p>
        </p:txBody>
      </p:sp>
      <p:sp>
        <p:nvSpPr>
          <p:cNvPr id="5" name="Footer Placeholder 4"/>
          <p:cNvSpPr>
            <a:spLocks noGrp="1"/>
          </p:cNvSpPr>
          <p:nvPr>
            <p:ph type="ftr" sz="quarter" idx="11"/>
          </p:nvPr>
        </p:nvSpPr>
        <p:spPr/>
        <p:txBody>
          <a:bodyPr/>
          <a:lstStyle/>
          <a:p>
            <a:r>
              <a:rPr lang="en-SG"/>
              <a:t>CG Big Data ANN (June 2018) Lecture 1 – Programming Methodology with Python</a:t>
            </a:r>
            <a:endParaRPr lang="en-US"/>
          </a:p>
        </p:txBody>
      </p:sp>
      <p:sp>
        <p:nvSpPr>
          <p:cNvPr id="6" name="Slide Number Placeholder 5"/>
          <p:cNvSpPr>
            <a:spLocks noGrp="1"/>
          </p:cNvSpPr>
          <p:nvPr>
            <p:ph type="sldNum" sz="quarter" idx="12"/>
          </p:nvPr>
        </p:nvSpPr>
        <p:spPr/>
        <p:txBody>
          <a:bodyPr/>
          <a:lstStyle/>
          <a:p>
            <a:fld id="{2F424A89-909B-4BA1-940E-23EAC9404E56}" type="slidenum">
              <a:rPr lang="en-US" smtClean="0"/>
              <a:pPr/>
              <a:t>‹#›</a:t>
            </a:fld>
            <a:endParaRPr lang="en-US"/>
          </a:p>
        </p:txBody>
      </p:sp>
    </p:spTree>
    <p:extLst>
      <p:ext uri="{BB962C8B-B14F-4D97-AF65-F5344CB8AC3E}">
        <p14:creationId xmlns:p14="http://schemas.microsoft.com/office/powerpoint/2010/main" val="1000207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0797" y="624156"/>
            <a:ext cx="1490950"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5724525"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969495-0F88-46B9-94AC-3FC360CA5E3C}" type="datetime1">
              <a:rPr lang="en-US" smtClean="0"/>
              <a:t>26-Jan-20</a:t>
            </a:fld>
            <a:endParaRPr lang="en-US"/>
          </a:p>
        </p:txBody>
      </p:sp>
      <p:sp>
        <p:nvSpPr>
          <p:cNvPr id="5" name="Footer Placeholder 4"/>
          <p:cNvSpPr>
            <a:spLocks noGrp="1"/>
          </p:cNvSpPr>
          <p:nvPr>
            <p:ph type="ftr" sz="quarter" idx="11"/>
          </p:nvPr>
        </p:nvSpPr>
        <p:spPr/>
        <p:txBody>
          <a:bodyPr/>
          <a:lstStyle/>
          <a:p>
            <a:r>
              <a:rPr lang="en-SG"/>
              <a:t>CG Big Data ANN (June 2018) Lecture 1 – Programming Methodology with Python</a:t>
            </a:r>
            <a:endParaRPr lang="en-US"/>
          </a:p>
        </p:txBody>
      </p:sp>
      <p:sp>
        <p:nvSpPr>
          <p:cNvPr id="6" name="Slide Number Placeholder 5"/>
          <p:cNvSpPr>
            <a:spLocks noGrp="1"/>
          </p:cNvSpPr>
          <p:nvPr>
            <p:ph type="sldNum" sz="quarter" idx="12"/>
          </p:nvPr>
        </p:nvSpPr>
        <p:spPr/>
        <p:txBody>
          <a:bodyPr/>
          <a:lstStyle/>
          <a:p>
            <a:fld id="{2F424A89-909B-4BA1-940E-23EAC9404E56}" type="slidenum">
              <a:rPr lang="en-US" smtClean="0"/>
              <a:pPr/>
              <a:t>‹#›</a:t>
            </a:fld>
            <a:endParaRPr lang="en-US"/>
          </a:p>
        </p:txBody>
      </p:sp>
    </p:spTree>
    <p:extLst>
      <p:ext uri="{BB962C8B-B14F-4D97-AF65-F5344CB8AC3E}">
        <p14:creationId xmlns:p14="http://schemas.microsoft.com/office/powerpoint/2010/main" val="3426768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35940" y="577341"/>
            <a:ext cx="8072119" cy="51371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00" b="0" i="0">
                <a:solidFill>
                  <a:srgbClr val="464652"/>
                </a:solidFill>
                <a:latin typeface="Gill Sans MT"/>
                <a:cs typeface="Gill Sans MT"/>
              </a:defRPr>
            </a:lvl1pPr>
          </a:lstStyle>
          <a:p>
            <a:pPr marL="12700">
              <a:lnSpc>
                <a:spcPct val="100000"/>
              </a:lnSpc>
              <a:spcBef>
                <a:spcPts val="5"/>
              </a:spcBef>
            </a:pPr>
            <a:r>
              <a:rPr lang="en-SG" spc="-20"/>
              <a:t>CG Big Data ANN (June 2018) Lecture 1 – Programming Methodology with Python</a:t>
            </a:r>
            <a:endParaRPr sz="100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F130762F-612B-4D75-B17E-82B268C0C145}" type="datetime1">
              <a:rPr lang="en-US" smtClean="0"/>
              <a:t>26-Jan-20</a:t>
            </a:fld>
            <a:endParaRPr lang="en-US"/>
          </a:p>
        </p:txBody>
      </p:sp>
      <p:sp>
        <p:nvSpPr>
          <p:cNvPr id="6" name="Holder 6"/>
          <p:cNvSpPr>
            <a:spLocks noGrp="1"/>
          </p:cNvSpPr>
          <p:nvPr>
            <p:ph type="sldNum" sz="quarter" idx="7"/>
          </p:nvPr>
        </p:nvSpPr>
        <p:spPr/>
        <p:txBody>
          <a:bodyPr lIns="0" tIns="0" rIns="0" bIns="0"/>
          <a:lstStyle>
            <a:lvl1pPr>
              <a:defRPr sz="1400" b="0" i="0">
                <a:solidFill>
                  <a:srgbClr val="464652"/>
                </a:solidFill>
                <a:latin typeface="Gill Sans MT"/>
                <a:cs typeface="Gill Sans MT"/>
              </a:defRPr>
            </a:lvl1pPr>
          </a:lstStyle>
          <a:p>
            <a:pPr marL="27940">
              <a:lnSpc>
                <a:spcPct val="100000"/>
              </a:lnSpc>
              <a:spcBef>
                <a:spcPts val="15"/>
              </a:spcBef>
            </a:pPr>
            <a:fld id="{81D60167-4931-47E6-BA6A-407CBD079E47}" type="slidenum">
              <a:rPr dirty="0"/>
              <a:t>‹#›</a:t>
            </a:fld>
            <a:endParaRPr dirty="0"/>
          </a:p>
        </p:txBody>
      </p:sp>
    </p:spTree>
    <p:extLst>
      <p:ext uri="{BB962C8B-B14F-4D97-AF65-F5344CB8AC3E}">
        <p14:creationId xmlns:p14="http://schemas.microsoft.com/office/powerpoint/2010/main" val="1840806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717BA2"/>
                </a:solidFill>
                <a:latin typeface="Bookman Old Style"/>
                <a:cs typeface="Bookman Old Style"/>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0" i="0">
                <a:solidFill>
                  <a:srgbClr val="464652"/>
                </a:solidFill>
                <a:latin typeface="Gill Sans MT"/>
                <a:cs typeface="Gill Sans MT"/>
              </a:defRPr>
            </a:lvl1pPr>
          </a:lstStyle>
          <a:p>
            <a:pPr marL="12700">
              <a:lnSpc>
                <a:spcPct val="100000"/>
              </a:lnSpc>
              <a:spcBef>
                <a:spcPts val="5"/>
              </a:spcBef>
            </a:pPr>
            <a:r>
              <a:rPr lang="en-SG" spc="-20"/>
              <a:t>CG Big Data ANN (June 2018) Lecture 1 – Programming Methodology with Python</a:t>
            </a:r>
            <a:endParaRPr sz="100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C72E846D-A9F6-4F8B-A685-14989F72AB6D}" type="datetime1">
              <a:rPr lang="en-US" smtClean="0"/>
              <a:t>26-Jan-20</a:t>
            </a:fld>
            <a:endParaRPr lang="en-US"/>
          </a:p>
        </p:txBody>
      </p:sp>
      <p:sp>
        <p:nvSpPr>
          <p:cNvPr id="7" name="Holder 7"/>
          <p:cNvSpPr>
            <a:spLocks noGrp="1"/>
          </p:cNvSpPr>
          <p:nvPr>
            <p:ph type="sldNum" sz="quarter" idx="7"/>
          </p:nvPr>
        </p:nvSpPr>
        <p:spPr/>
        <p:txBody>
          <a:bodyPr lIns="0" tIns="0" rIns="0" bIns="0"/>
          <a:lstStyle>
            <a:lvl1pPr>
              <a:defRPr sz="1400" b="0" i="0">
                <a:solidFill>
                  <a:srgbClr val="464652"/>
                </a:solidFill>
                <a:latin typeface="Gill Sans MT"/>
                <a:cs typeface="Gill Sans MT"/>
              </a:defRPr>
            </a:lvl1pPr>
          </a:lstStyle>
          <a:p>
            <a:pPr marL="25400">
              <a:lnSpc>
                <a:spcPct val="100000"/>
              </a:lnSpc>
              <a:spcBef>
                <a:spcPts val="5"/>
              </a:spcBef>
            </a:pPr>
            <a:fld id="{81D60167-4931-47E6-BA6A-407CBD079E47}" type="slidenum">
              <a:rPr dirty="0"/>
              <a:t>‹#›</a:t>
            </a:fld>
            <a:endParaRPr dirty="0"/>
          </a:p>
        </p:txBody>
      </p:sp>
    </p:spTree>
    <p:extLst>
      <p:ext uri="{BB962C8B-B14F-4D97-AF65-F5344CB8AC3E}">
        <p14:creationId xmlns:p14="http://schemas.microsoft.com/office/powerpoint/2010/main" val="2819428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1206A7-1372-48BD-BCEA-5BDF5DDBEC16}" type="datetime1">
              <a:rPr lang="en-US" smtClean="0"/>
              <a:t>26-Jan-20</a:t>
            </a:fld>
            <a:endParaRPr lang="en-US"/>
          </a:p>
        </p:txBody>
      </p:sp>
      <p:sp>
        <p:nvSpPr>
          <p:cNvPr id="5" name="Footer Placeholder 4"/>
          <p:cNvSpPr>
            <a:spLocks noGrp="1"/>
          </p:cNvSpPr>
          <p:nvPr>
            <p:ph type="ftr" sz="quarter" idx="11"/>
          </p:nvPr>
        </p:nvSpPr>
        <p:spPr/>
        <p:txBody>
          <a:bodyPr/>
          <a:lstStyle/>
          <a:p>
            <a:r>
              <a:rPr lang="en-SG"/>
              <a:t>CG Big Data ANN (June 2018) Lecture 1 – Programming Methodology with Python</a:t>
            </a:r>
            <a:endParaRPr lang="en-US"/>
          </a:p>
        </p:txBody>
      </p:sp>
      <p:sp>
        <p:nvSpPr>
          <p:cNvPr id="6" name="Slide Number Placeholder 5"/>
          <p:cNvSpPr>
            <a:spLocks noGrp="1"/>
          </p:cNvSpPr>
          <p:nvPr>
            <p:ph type="sldNum" sz="quarter" idx="12"/>
          </p:nvPr>
        </p:nvSpPr>
        <p:spPr/>
        <p:txBody>
          <a:bodyPr/>
          <a:lstStyle/>
          <a:p>
            <a:fld id="{2F424A89-909B-4BA1-940E-23EAC9404E56}" type="slidenum">
              <a:rPr lang="en-US" smtClean="0"/>
              <a:pPr/>
              <a:t>‹#›</a:t>
            </a:fld>
            <a:endParaRPr lang="en-US"/>
          </a:p>
        </p:txBody>
      </p:sp>
    </p:spTree>
    <p:extLst>
      <p:ext uri="{BB962C8B-B14F-4D97-AF65-F5344CB8AC3E}">
        <p14:creationId xmlns:p14="http://schemas.microsoft.com/office/powerpoint/2010/main" val="1762844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60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FCC5D2E7-394D-41C9-BA1C-A57CB49036E4}" type="datetime1">
              <a:rPr lang="en-US" smtClean="0"/>
              <a:t>26-Jan-20</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r>
              <a:rPr lang="en-SG"/>
              <a:t>CG Big Data ANN (June 2018) Lecture 1 – Programming Methodology with Python</a:t>
            </a:r>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2F424A89-909B-4BA1-940E-23EAC9404E56}" type="slidenum">
              <a:rPr lang="en-US" smtClean="0"/>
              <a:pPr/>
              <a:t>‹#›</a:t>
            </a:fld>
            <a:endParaRPr lang="en-US"/>
          </a:p>
        </p:txBody>
      </p:sp>
      <p:sp>
        <p:nvSpPr>
          <p:cNvPr id="7" name="Freeform 6"/>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37193702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F2F1BB-2558-4505-B40E-7FA1B5F58221}" type="datetime1">
              <a:rPr lang="en-US" smtClean="0"/>
              <a:t>26-Jan-20</a:t>
            </a:fld>
            <a:endParaRPr lang="en-US"/>
          </a:p>
        </p:txBody>
      </p:sp>
      <p:sp>
        <p:nvSpPr>
          <p:cNvPr id="6" name="Footer Placeholder 5"/>
          <p:cNvSpPr>
            <a:spLocks noGrp="1"/>
          </p:cNvSpPr>
          <p:nvPr>
            <p:ph type="ftr" sz="quarter" idx="11"/>
          </p:nvPr>
        </p:nvSpPr>
        <p:spPr/>
        <p:txBody>
          <a:bodyPr/>
          <a:lstStyle/>
          <a:p>
            <a:r>
              <a:rPr lang="en-SG"/>
              <a:t>CG Big Data ANN (June 2018) Lecture 1 – Programming Methodology with Python</a:t>
            </a:r>
            <a:endParaRPr lang="en-US" dirty="0"/>
          </a:p>
        </p:txBody>
      </p:sp>
      <p:sp>
        <p:nvSpPr>
          <p:cNvPr id="7" name="Slide Number Placeholder 6"/>
          <p:cNvSpPr>
            <a:spLocks noGrp="1"/>
          </p:cNvSpPr>
          <p:nvPr>
            <p:ph type="sldNum" sz="quarter" idx="12"/>
          </p:nvPr>
        </p:nvSpPr>
        <p:spPr/>
        <p:txBody>
          <a:bodyPr/>
          <a:lstStyle/>
          <a:p>
            <a:fld id="{2F424A89-909B-4BA1-940E-23EAC9404E56}" type="slidenum">
              <a:rPr lang="en-US" smtClean="0"/>
              <a:pPr/>
              <a:t>‹#›</a:t>
            </a:fld>
            <a:endParaRPr lang="en-US"/>
          </a:p>
        </p:txBody>
      </p:sp>
    </p:spTree>
    <p:extLst>
      <p:ext uri="{BB962C8B-B14F-4D97-AF65-F5344CB8AC3E}">
        <p14:creationId xmlns:p14="http://schemas.microsoft.com/office/powerpoint/2010/main" val="3027017384"/>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230"/>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5839"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0" y="2349754"/>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0" y="3305208"/>
            <a:ext cx="3335840"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516AB0-8F37-4A39-9745-C80CC7F6795A}" type="datetime1">
              <a:rPr lang="en-US" smtClean="0"/>
              <a:t>26-Jan-20</a:t>
            </a:fld>
            <a:endParaRPr lang="en-US"/>
          </a:p>
        </p:txBody>
      </p:sp>
      <p:sp>
        <p:nvSpPr>
          <p:cNvPr id="8" name="Footer Placeholder 7"/>
          <p:cNvSpPr>
            <a:spLocks noGrp="1"/>
          </p:cNvSpPr>
          <p:nvPr>
            <p:ph type="ftr" sz="quarter" idx="11"/>
          </p:nvPr>
        </p:nvSpPr>
        <p:spPr/>
        <p:txBody>
          <a:bodyPr/>
          <a:lstStyle/>
          <a:p>
            <a:r>
              <a:rPr lang="en-SG"/>
              <a:t>CG Big Data ANN (June 2018) Lecture 1 – Programming Methodology with Python</a:t>
            </a:r>
            <a:endParaRPr lang="en-US"/>
          </a:p>
        </p:txBody>
      </p:sp>
      <p:sp>
        <p:nvSpPr>
          <p:cNvPr id="9" name="Slide Number Placeholder 8"/>
          <p:cNvSpPr>
            <a:spLocks noGrp="1"/>
          </p:cNvSpPr>
          <p:nvPr>
            <p:ph type="sldNum" sz="quarter" idx="12"/>
          </p:nvPr>
        </p:nvSpPr>
        <p:spPr/>
        <p:txBody>
          <a:bodyPr/>
          <a:lstStyle/>
          <a:p>
            <a:fld id="{2F424A89-909B-4BA1-940E-23EAC9404E56}" type="slidenum">
              <a:rPr lang="en-US" smtClean="0"/>
              <a:pPr/>
              <a:t>‹#›</a:t>
            </a:fld>
            <a:endParaRPr lang="en-US"/>
          </a:p>
        </p:txBody>
      </p:sp>
    </p:spTree>
    <p:extLst>
      <p:ext uri="{BB962C8B-B14F-4D97-AF65-F5344CB8AC3E}">
        <p14:creationId xmlns:p14="http://schemas.microsoft.com/office/powerpoint/2010/main" val="3918140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150390-98FD-4921-A342-5DEB934EDE16}" type="datetime1">
              <a:rPr lang="en-US" smtClean="0"/>
              <a:t>26-Jan-20</a:t>
            </a:fld>
            <a:endParaRPr lang="en-US"/>
          </a:p>
        </p:txBody>
      </p:sp>
      <p:sp>
        <p:nvSpPr>
          <p:cNvPr id="4" name="Footer Placeholder 3"/>
          <p:cNvSpPr>
            <a:spLocks noGrp="1"/>
          </p:cNvSpPr>
          <p:nvPr>
            <p:ph type="ftr" sz="quarter" idx="11"/>
          </p:nvPr>
        </p:nvSpPr>
        <p:spPr/>
        <p:txBody>
          <a:bodyPr/>
          <a:lstStyle/>
          <a:p>
            <a:r>
              <a:rPr lang="en-SG"/>
              <a:t>CG Big Data ANN (June 2018) Lecture 1 – Programming Methodology with Python</a:t>
            </a:r>
            <a:endParaRPr lang="en-US"/>
          </a:p>
        </p:txBody>
      </p:sp>
      <p:sp>
        <p:nvSpPr>
          <p:cNvPr id="5" name="Slide Number Placeholder 4"/>
          <p:cNvSpPr>
            <a:spLocks noGrp="1"/>
          </p:cNvSpPr>
          <p:nvPr>
            <p:ph type="sldNum" sz="quarter" idx="12"/>
          </p:nvPr>
        </p:nvSpPr>
        <p:spPr/>
        <p:txBody>
          <a:bodyPr/>
          <a:lstStyle/>
          <a:p>
            <a:fld id="{2F424A89-909B-4BA1-940E-23EAC9404E56}" type="slidenum">
              <a:rPr lang="en-US" smtClean="0"/>
              <a:pPr/>
              <a:t>‹#›</a:t>
            </a:fld>
            <a:endParaRPr lang="en-US"/>
          </a:p>
        </p:txBody>
      </p:sp>
    </p:spTree>
    <p:extLst>
      <p:ext uri="{BB962C8B-B14F-4D97-AF65-F5344CB8AC3E}">
        <p14:creationId xmlns:p14="http://schemas.microsoft.com/office/powerpoint/2010/main" val="1342279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7CDC09-5FFE-415C-B98B-C09180108C64}" type="datetime1">
              <a:rPr lang="en-US" smtClean="0"/>
              <a:t>26-Jan-20</a:t>
            </a:fld>
            <a:endParaRPr lang="en-US"/>
          </a:p>
        </p:txBody>
      </p:sp>
      <p:sp>
        <p:nvSpPr>
          <p:cNvPr id="3" name="Footer Placeholder 2"/>
          <p:cNvSpPr>
            <a:spLocks noGrp="1"/>
          </p:cNvSpPr>
          <p:nvPr>
            <p:ph type="ftr" sz="quarter" idx="11"/>
          </p:nvPr>
        </p:nvSpPr>
        <p:spPr/>
        <p:txBody>
          <a:bodyPr/>
          <a:lstStyle/>
          <a:p>
            <a:r>
              <a:rPr lang="en-SG"/>
              <a:t>CG Big Data ANN (June 2018) Lecture 1 – Programming Methodology with Python</a:t>
            </a:r>
            <a:endParaRPr lang="en-US"/>
          </a:p>
        </p:txBody>
      </p:sp>
      <p:sp>
        <p:nvSpPr>
          <p:cNvPr id="4" name="Slide Number Placeholder 3"/>
          <p:cNvSpPr>
            <a:spLocks noGrp="1"/>
          </p:cNvSpPr>
          <p:nvPr>
            <p:ph type="sldNum" sz="quarter" idx="12"/>
          </p:nvPr>
        </p:nvSpPr>
        <p:spPr/>
        <p:txBody>
          <a:bodyPr/>
          <a:lstStyle/>
          <a:p>
            <a:fld id="{2F424A89-909B-4BA1-940E-23EAC9404E56}" type="slidenum">
              <a:rPr lang="en-US" smtClean="0"/>
              <a:pPr/>
              <a:t>‹#›</a:t>
            </a:fld>
            <a:endParaRPr lang="en-US"/>
          </a:p>
        </p:txBody>
      </p:sp>
    </p:spTree>
    <p:extLst>
      <p:ext uri="{BB962C8B-B14F-4D97-AF65-F5344CB8AC3E}">
        <p14:creationId xmlns:p14="http://schemas.microsoft.com/office/powerpoint/2010/main" val="2886657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44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E982D2AA-4255-4A78-B926-B0801FBC19D1}" type="datetime1">
              <a:rPr lang="en-US" smtClean="0"/>
              <a:t>26-Jan-20</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r>
              <a:rPr lang="en-SG"/>
              <a:t>CG Big Data ANN (June 2018) Lecture 1 – Programming Methodology with Python</a:t>
            </a:r>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2F424A89-909B-4BA1-940E-23EAC9404E56}" type="slidenum">
              <a:rPr lang="en-US" smtClean="0"/>
              <a:pPr/>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95190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44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D1F2F1BB-2558-4505-B40E-7FA1B5F58221}" type="datetime1">
              <a:rPr lang="en-US" smtClean="0"/>
              <a:t>26-Jan-20</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r>
              <a:rPr lang="en-SG"/>
              <a:t>CG Big Data ANN (June 2018) Lecture 1 – Programming Methodology with Python</a:t>
            </a:r>
            <a:endParaRPr lang="en-US" dirty="0"/>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2F424A89-909B-4BA1-940E-23EAC9404E56}" type="slidenum">
              <a:rPr lang="en-US" smtClean="0"/>
              <a:pPr/>
              <a:t>‹#›</a:t>
            </a:fld>
            <a:endParaRPr 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47454889"/>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1000" baseline="0">
                <a:solidFill>
                  <a:schemeClr val="tx2"/>
                </a:solidFill>
              </a:defRPr>
            </a:lvl1pPr>
          </a:lstStyle>
          <a:p>
            <a:fld id="{D1F2F1BB-2558-4505-B40E-7FA1B5F58221}" type="datetime1">
              <a:rPr lang="en-US" smtClean="0"/>
              <a:t>26-Jan-20</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1000" baseline="0">
                <a:solidFill>
                  <a:schemeClr val="tx2"/>
                </a:solidFill>
              </a:defRPr>
            </a:lvl1pPr>
          </a:lstStyle>
          <a:p>
            <a:r>
              <a:rPr lang="en-SG"/>
              <a:t>CG Big Data ANN (June 2018) Lecture 1 – Programming Methodology with Python</a:t>
            </a:r>
            <a:endParaRPr lang="en-US" dirty="0"/>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1000" baseline="0">
                <a:solidFill>
                  <a:schemeClr val="tx2"/>
                </a:solidFill>
              </a:defRPr>
            </a:lvl1pPr>
          </a:lstStyle>
          <a:p>
            <a:fld id="{2F424A89-909B-4BA1-940E-23EAC9404E56}" type="slidenum">
              <a:rPr lang="en-US" smtClean="0"/>
              <a:pPr/>
              <a:t>‹#›</a:t>
            </a:fld>
            <a:endParaRPr lang="en-US"/>
          </a:p>
        </p:txBody>
      </p:sp>
      <p:sp>
        <p:nvSpPr>
          <p:cNvPr id="9" name="Rectangle 8"/>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36751257"/>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Lst>
  <p:hf hdr="0" dt="0"/>
  <p:txStyles>
    <p:title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12">
          <p15:clr>
            <a:srgbClr val="F26B43"/>
          </p15:clr>
        </p15:guide>
        <p15:guide id="2" pos="936">
          <p15:clr>
            <a:srgbClr val="F26B43"/>
          </p15:clr>
        </p15:guide>
        <p15:guide id="3" pos="864">
          <p15:clr>
            <a:srgbClr val="F26B43"/>
          </p15:clr>
        </p15:guide>
        <p15:guide id="0" orient="horz" pos="1368">
          <p15:clr>
            <a:srgbClr val="F26B43"/>
          </p15:clr>
        </p15:guide>
        <p15:guide id="4" orient="horz" pos="1440">
          <p15:clr>
            <a:srgbClr val="F26B43"/>
          </p15:clr>
        </p15:guide>
        <p15:guide id="5" orient="horz" pos="3696">
          <p15:clr>
            <a:srgbClr val="F26B43"/>
          </p15:clr>
        </p15:guide>
        <p15:guide id="6" orient="horz" pos="432">
          <p15:clr>
            <a:srgbClr val="F26B43"/>
          </p15:clr>
        </p15:guide>
        <p15:guide id="7" orient="horz" pos="1512">
          <p15:clr>
            <a:srgbClr val="F26B43"/>
          </p15:clr>
        </p15:guide>
        <p15:guide id="8" pos="5184">
          <p15:clr>
            <a:srgbClr val="F26B43"/>
          </p15:clr>
        </p15:guide>
        <p15:guide id="9" pos="702">
          <p15:clr>
            <a:srgbClr val="F26B43"/>
          </p15:clr>
        </p15:guide>
        <p15:guide id="10" pos="64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137.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39.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6.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38.wmf"/><Relationship Id="rId4" Type="http://schemas.openxmlformats.org/officeDocument/2006/relationships/image" Target="../media/image135.wmf"/><Relationship Id="rId9"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1.wmf"/><Relationship Id="rId5" Type="http://schemas.openxmlformats.org/officeDocument/2006/relationships/oleObject" Target="../embeddings/oleObject7.bin"/><Relationship Id="rId10" Type="http://schemas.openxmlformats.org/officeDocument/2006/relationships/image" Target="../media/image143.wmf"/><Relationship Id="rId4" Type="http://schemas.openxmlformats.org/officeDocument/2006/relationships/image" Target="../media/image140.wmf"/><Relationship Id="rId9" Type="http://schemas.openxmlformats.org/officeDocument/2006/relationships/oleObject" Target="../embeddings/oleObject9.bin"/></Relationships>
</file>

<file path=ppt/slides/_rels/slide171.xml.rels><?xml version="1.0" encoding="UTF-8" standalone="yes"?>
<Relationships xmlns="http://schemas.openxmlformats.org/package/2006/relationships"><Relationship Id="rId8" Type="http://schemas.openxmlformats.org/officeDocument/2006/relationships/image" Target="../media/image146.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45.wmf"/><Relationship Id="rId11" Type="http://schemas.openxmlformats.org/officeDocument/2006/relationships/oleObject" Target="../embeddings/oleObject14.bin"/><Relationship Id="rId5" Type="http://schemas.openxmlformats.org/officeDocument/2006/relationships/oleObject" Target="../embeddings/oleObject11.bin"/><Relationship Id="rId10" Type="http://schemas.openxmlformats.org/officeDocument/2006/relationships/image" Target="../media/image147.wmf"/><Relationship Id="rId4" Type="http://schemas.openxmlformats.org/officeDocument/2006/relationships/image" Target="../media/image144.wmf"/><Relationship Id="rId9" Type="http://schemas.openxmlformats.org/officeDocument/2006/relationships/oleObject" Target="../embeddings/oleObject13.bin"/></Relationships>
</file>

<file path=ppt/slides/_rels/slide172.xml.rels><?xml version="1.0" encoding="UTF-8" standalone="yes"?>
<Relationships xmlns="http://schemas.openxmlformats.org/package/2006/relationships"><Relationship Id="rId8" Type="http://schemas.openxmlformats.org/officeDocument/2006/relationships/image" Target="../media/image150.wmf"/><Relationship Id="rId13"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152.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49.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151.wmf"/><Relationship Id="rId4" Type="http://schemas.openxmlformats.org/officeDocument/2006/relationships/image" Target="../media/image148.wmf"/><Relationship Id="rId9" Type="http://schemas.openxmlformats.org/officeDocument/2006/relationships/oleObject" Target="../embeddings/oleObject18.bin"/><Relationship Id="rId14" Type="http://schemas.openxmlformats.org/officeDocument/2006/relationships/image" Target="../media/image153.wmf"/></Relationships>
</file>

<file path=ppt/slides/_rels/slide173.xml.rels><?xml version="1.0" encoding="UTF-8" standalone="yes"?>
<Relationships xmlns="http://schemas.openxmlformats.org/package/2006/relationships"><Relationship Id="rId3" Type="http://schemas.openxmlformats.org/officeDocument/2006/relationships/hyperlink" Target="http://www.sciencebuddies.org/science-fair-projects/project_data_analysis_summarizing_data.shtml" TargetMode="External"/><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8" Type="http://schemas.openxmlformats.org/officeDocument/2006/relationships/image" Target="../media/image157.wmf"/><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159.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56.w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158.wmf"/><Relationship Id="rId4" Type="http://schemas.openxmlformats.org/officeDocument/2006/relationships/image" Target="../media/image155.wmf"/><Relationship Id="rId9" Type="http://schemas.openxmlformats.org/officeDocument/2006/relationships/oleObject" Target="../embeddings/oleObject24.bin"/></Relationships>
</file>

<file path=ppt/slides/_rels/slide175.xml.rels><?xml version="1.0" encoding="UTF-8" standalone="yes"?>
<Relationships xmlns="http://schemas.openxmlformats.org/package/2006/relationships"><Relationship Id="rId3" Type="http://schemas.openxmlformats.org/officeDocument/2006/relationships/hyperlink" Target="http://www.math.toronto.edu/mathnet/questionCorner/geomean.html" TargetMode="Externa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60.wmf"/><Relationship Id="rId4" Type="http://schemas.openxmlformats.org/officeDocument/2006/relationships/oleObject" Target="../embeddings/oleObject26.bin"/></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62.wmf"/><Relationship Id="rId5" Type="http://schemas.openxmlformats.org/officeDocument/2006/relationships/oleObject" Target="../embeddings/oleObject28.bin"/><Relationship Id="rId4" Type="http://schemas.openxmlformats.org/officeDocument/2006/relationships/image" Target="../media/image161.wmf"/></Relationships>
</file>

<file path=ppt/slides/_rels/slide17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64.wmf"/><Relationship Id="rId5" Type="http://schemas.openxmlformats.org/officeDocument/2006/relationships/oleObject" Target="../embeddings/oleObject30.bin"/><Relationship Id="rId4" Type="http://schemas.openxmlformats.org/officeDocument/2006/relationships/image" Target="../media/image163.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167.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66.wmf"/><Relationship Id="rId5" Type="http://schemas.openxmlformats.org/officeDocument/2006/relationships/oleObject" Target="../embeddings/oleObject33.bin"/><Relationship Id="rId4" Type="http://schemas.openxmlformats.org/officeDocument/2006/relationships/image" Target="../media/image165.wmf"/></Relationships>
</file>

<file path=ppt/slides/_rels/slide181.xml.rels><?xml version="1.0" encoding="UTF-8" standalone="yes"?>
<Relationships xmlns="http://schemas.openxmlformats.org/package/2006/relationships"><Relationship Id="rId8" Type="http://schemas.openxmlformats.org/officeDocument/2006/relationships/image" Target="../media/image170.wmf"/><Relationship Id="rId3" Type="http://schemas.openxmlformats.org/officeDocument/2006/relationships/oleObject" Target="../embeddings/oleObject35.bin"/><Relationship Id="rId7" Type="http://schemas.openxmlformats.org/officeDocument/2006/relationships/oleObject" Target="../embeddings/oleObject37.bin"/><Relationship Id="rId12" Type="http://schemas.openxmlformats.org/officeDocument/2006/relationships/image" Target="../media/image172.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69.wmf"/><Relationship Id="rId11" Type="http://schemas.openxmlformats.org/officeDocument/2006/relationships/oleObject" Target="../embeddings/oleObject39.bin"/><Relationship Id="rId5" Type="http://schemas.openxmlformats.org/officeDocument/2006/relationships/oleObject" Target="../embeddings/oleObject36.bin"/><Relationship Id="rId10" Type="http://schemas.openxmlformats.org/officeDocument/2006/relationships/image" Target="../media/image171.wmf"/><Relationship Id="rId4" Type="http://schemas.openxmlformats.org/officeDocument/2006/relationships/image" Target="../media/image168.wmf"/><Relationship Id="rId9" Type="http://schemas.openxmlformats.org/officeDocument/2006/relationships/oleObject" Target="../embeddings/oleObject38.bin"/></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74.png"/><Relationship Id="rId4" Type="http://schemas.openxmlformats.org/officeDocument/2006/relationships/image" Target="../media/image173.wmf"/></Relationships>
</file>

<file path=ppt/slides/_rels/slide183.xml.rels><?xml version="1.0" encoding="UTF-8" standalone="yes"?>
<Relationships xmlns="http://schemas.openxmlformats.org/package/2006/relationships"><Relationship Id="rId8" Type="http://schemas.openxmlformats.org/officeDocument/2006/relationships/image" Target="../media/image177.wmf"/><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178.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76.wmf"/><Relationship Id="rId11" Type="http://schemas.openxmlformats.org/officeDocument/2006/relationships/oleObject" Target="../embeddings/oleObject44.bin"/><Relationship Id="rId5" Type="http://schemas.openxmlformats.org/officeDocument/2006/relationships/oleObject" Target="../embeddings/oleObject42.bin"/><Relationship Id="rId10" Type="http://schemas.openxmlformats.org/officeDocument/2006/relationships/image" Target="../media/image179.jpeg"/><Relationship Id="rId4" Type="http://schemas.openxmlformats.org/officeDocument/2006/relationships/image" Target="../media/image175.wmf"/><Relationship Id="rId9" Type="http://schemas.openxmlformats.org/officeDocument/2006/relationships/hyperlink" Target="http://www.google.com/url?sa=i&amp;rct=j&amp;q=&amp;esrc=s&amp;source=images&amp;cd=&amp;cad=rja&amp;docid=5lDHGCRTva25tM&amp;tbnid=tm780wEqJMluXM:&amp;ved=0CAUQjRw&amp;url=http://clas.sa.ucsb.edu/staff/binh/&amp;ei=LwL5Us7tCOj_iAfC5ICABA&amp;psig=AFQjCNEPx4mUR0pI9s_PzMUEaHArgy6omA&amp;ust=1392137014112130" TargetMode="External"/></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180.wmf"/></Relationships>
</file>

<file path=ppt/slides/_rels/slide185.xml.rels><?xml version="1.0" encoding="UTF-8" standalone="yes"?>
<Relationships xmlns="http://schemas.openxmlformats.org/package/2006/relationships"><Relationship Id="rId8" Type="http://schemas.openxmlformats.org/officeDocument/2006/relationships/image" Target="../media/image183.wmf"/><Relationship Id="rId13" Type="http://schemas.openxmlformats.org/officeDocument/2006/relationships/oleObject" Target="../embeddings/oleObject51.bin"/><Relationship Id="rId3" Type="http://schemas.openxmlformats.org/officeDocument/2006/relationships/oleObject" Target="../embeddings/oleObject46.bin"/><Relationship Id="rId7" Type="http://schemas.openxmlformats.org/officeDocument/2006/relationships/oleObject" Target="../embeddings/oleObject48.bin"/><Relationship Id="rId12" Type="http://schemas.openxmlformats.org/officeDocument/2006/relationships/image" Target="../media/image185.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82.wmf"/><Relationship Id="rId11" Type="http://schemas.openxmlformats.org/officeDocument/2006/relationships/oleObject" Target="../embeddings/oleObject50.bin"/><Relationship Id="rId5" Type="http://schemas.openxmlformats.org/officeDocument/2006/relationships/oleObject" Target="../embeddings/oleObject47.bin"/><Relationship Id="rId10" Type="http://schemas.openxmlformats.org/officeDocument/2006/relationships/image" Target="../media/image184.wmf"/><Relationship Id="rId4" Type="http://schemas.openxmlformats.org/officeDocument/2006/relationships/image" Target="../media/image181.wmf"/><Relationship Id="rId9" Type="http://schemas.openxmlformats.org/officeDocument/2006/relationships/oleObject" Target="../embeddings/oleObject49.bin"/><Relationship Id="rId14" Type="http://schemas.openxmlformats.org/officeDocument/2006/relationships/image" Target="../media/image186.w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hyperlink" Target="http://www.cdc.gov/osels/scientific_edu/ss1978/Lesson2/Section7.html" TargetMode="External"/><Relationship Id="rId5" Type="http://schemas.openxmlformats.org/officeDocument/2006/relationships/image" Target="../media/image188.jpeg"/><Relationship Id="rId4" Type="http://schemas.openxmlformats.org/officeDocument/2006/relationships/image" Target="../media/image187.wmf"/></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53.bin"/><Relationship Id="rId7" Type="http://schemas.openxmlformats.org/officeDocument/2006/relationships/image" Target="../media/image193.png"/><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90.wmf"/><Relationship Id="rId5" Type="http://schemas.openxmlformats.org/officeDocument/2006/relationships/oleObject" Target="../embeddings/oleObject54.bin"/><Relationship Id="rId4" Type="http://schemas.openxmlformats.org/officeDocument/2006/relationships/image" Target="../media/image189.wmf"/></Relationships>
</file>

<file path=ppt/slides/_rels/slide188.xml.rels><?xml version="1.0" encoding="UTF-8" standalone="yes"?>
<Relationships xmlns="http://schemas.openxmlformats.org/package/2006/relationships"><Relationship Id="rId8" Type="http://schemas.openxmlformats.org/officeDocument/2006/relationships/image" Target="../media/image193.w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92.wmf"/><Relationship Id="rId5" Type="http://schemas.openxmlformats.org/officeDocument/2006/relationships/oleObject" Target="../embeddings/oleObject56.bin"/><Relationship Id="rId10" Type="http://schemas.openxmlformats.org/officeDocument/2006/relationships/image" Target="../media/image194.wmf"/><Relationship Id="rId4" Type="http://schemas.openxmlformats.org/officeDocument/2006/relationships/image" Target="../media/image191.wmf"/><Relationship Id="rId9" Type="http://schemas.openxmlformats.org/officeDocument/2006/relationships/oleObject" Target="../embeddings/oleObject58.bin"/></Relationships>
</file>

<file path=ppt/slides/_rels/slide18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198.wmf"/><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image" Target="../media/image200.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97.wmf"/><Relationship Id="rId11" Type="http://schemas.openxmlformats.org/officeDocument/2006/relationships/oleObject" Target="../embeddings/oleObject63.bin"/><Relationship Id="rId5" Type="http://schemas.openxmlformats.org/officeDocument/2006/relationships/oleObject" Target="../embeddings/oleObject60.bin"/><Relationship Id="rId10" Type="http://schemas.openxmlformats.org/officeDocument/2006/relationships/image" Target="../media/image199.wmf"/><Relationship Id="rId4" Type="http://schemas.openxmlformats.org/officeDocument/2006/relationships/image" Target="../media/image196.wmf"/><Relationship Id="rId9" Type="http://schemas.openxmlformats.org/officeDocument/2006/relationships/oleObject" Target="../embeddings/oleObject62.bin"/></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202.wmf"/><Relationship Id="rId5" Type="http://schemas.openxmlformats.org/officeDocument/2006/relationships/oleObject" Target="../embeddings/oleObject65.bin"/><Relationship Id="rId4" Type="http://schemas.openxmlformats.org/officeDocument/2006/relationships/image" Target="../media/image201.wmf"/></Relationships>
</file>

<file path=ppt/slides/_rels/slide192.xml.rels><?xml version="1.0" encoding="UTF-8" standalone="yes"?>
<Relationships xmlns="http://schemas.openxmlformats.org/package/2006/relationships"><Relationship Id="rId8" Type="http://schemas.openxmlformats.org/officeDocument/2006/relationships/image" Target="../media/image205.wmf"/><Relationship Id="rId3" Type="http://schemas.openxmlformats.org/officeDocument/2006/relationships/oleObject" Target="../embeddings/oleObject66.bin"/><Relationship Id="rId7"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204.wmf"/><Relationship Id="rId5" Type="http://schemas.openxmlformats.org/officeDocument/2006/relationships/oleObject" Target="../embeddings/oleObject67.bin"/><Relationship Id="rId4" Type="http://schemas.openxmlformats.org/officeDocument/2006/relationships/image" Target="../media/image203.wmf"/><Relationship Id="rId9" Type="http://schemas.openxmlformats.org/officeDocument/2006/relationships/image" Target="../media/image20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95.xml.rels><?xml version="1.0" encoding="UTF-8" standalone="yes"?>
<Relationships xmlns="http://schemas.openxmlformats.org/package/2006/relationships"><Relationship Id="rId8" Type="http://schemas.openxmlformats.org/officeDocument/2006/relationships/image" Target="../media/image211.wmf"/><Relationship Id="rId13" Type="http://schemas.openxmlformats.org/officeDocument/2006/relationships/oleObject" Target="../embeddings/oleObject74.bin"/><Relationship Id="rId18" Type="http://schemas.openxmlformats.org/officeDocument/2006/relationships/oleObject" Target="../embeddings/oleObject77.bin"/><Relationship Id="rId3" Type="http://schemas.openxmlformats.org/officeDocument/2006/relationships/oleObject" Target="../embeddings/oleObject69.bin"/><Relationship Id="rId7" Type="http://schemas.openxmlformats.org/officeDocument/2006/relationships/oleObject" Target="../embeddings/oleObject71.bin"/><Relationship Id="rId12" Type="http://schemas.openxmlformats.org/officeDocument/2006/relationships/image" Target="../media/image213.wmf"/><Relationship Id="rId17" Type="http://schemas.openxmlformats.org/officeDocument/2006/relationships/image" Target="../media/image215.wmf"/><Relationship Id="rId2" Type="http://schemas.openxmlformats.org/officeDocument/2006/relationships/slideLayout" Target="../slideLayouts/slideLayout2.xml"/><Relationship Id="rId16" Type="http://schemas.openxmlformats.org/officeDocument/2006/relationships/oleObject" Target="../embeddings/oleObject76.bin"/><Relationship Id="rId1" Type="http://schemas.openxmlformats.org/officeDocument/2006/relationships/vmlDrawing" Target="../drawings/vmlDrawing21.vml"/><Relationship Id="rId6" Type="http://schemas.openxmlformats.org/officeDocument/2006/relationships/image" Target="../media/image210.wmf"/><Relationship Id="rId11" Type="http://schemas.openxmlformats.org/officeDocument/2006/relationships/oleObject" Target="../embeddings/oleObject73.bin"/><Relationship Id="rId5" Type="http://schemas.openxmlformats.org/officeDocument/2006/relationships/oleObject" Target="../embeddings/oleObject70.bin"/><Relationship Id="rId15" Type="http://schemas.openxmlformats.org/officeDocument/2006/relationships/image" Target="../media/image214.wmf"/><Relationship Id="rId10" Type="http://schemas.openxmlformats.org/officeDocument/2006/relationships/image" Target="../media/image212.wmf"/><Relationship Id="rId19" Type="http://schemas.openxmlformats.org/officeDocument/2006/relationships/image" Target="../media/image216.wmf"/><Relationship Id="rId4" Type="http://schemas.openxmlformats.org/officeDocument/2006/relationships/image" Target="../media/image139.wmf"/><Relationship Id="rId9" Type="http://schemas.openxmlformats.org/officeDocument/2006/relationships/oleObject" Target="../embeddings/oleObject72.bin"/><Relationship Id="rId14" Type="http://schemas.openxmlformats.org/officeDocument/2006/relationships/oleObject" Target="../embeddings/oleObject75.bin"/></Relationships>
</file>

<file path=ppt/slides/_rels/slide196.xml.rels><?xml version="1.0" encoding="UTF-8" standalone="yes"?>
<Relationships xmlns="http://schemas.openxmlformats.org/package/2006/relationships"><Relationship Id="rId8" Type="http://schemas.openxmlformats.org/officeDocument/2006/relationships/image" Target="../media/image217.wmf"/><Relationship Id="rId13" Type="http://schemas.openxmlformats.org/officeDocument/2006/relationships/image" Target="../media/image210.wmf"/><Relationship Id="rId3" Type="http://schemas.openxmlformats.org/officeDocument/2006/relationships/oleObject" Target="../embeddings/oleObject78.bin"/><Relationship Id="rId7" Type="http://schemas.openxmlformats.org/officeDocument/2006/relationships/oleObject" Target="../embeddings/oleObject80.bin"/><Relationship Id="rId12"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214.wmf"/><Relationship Id="rId11" Type="http://schemas.openxmlformats.org/officeDocument/2006/relationships/oleObject" Target="../embeddings/oleObject82.bin"/><Relationship Id="rId5" Type="http://schemas.openxmlformats.org/officeDocument/2006/relationships/oleObject" Target="../embeddings/oleObject79.bin"/><Relationship Id="rId10" Type="http://schemas.openxmlformats.org/officeDocument/2006/relationships/image" Target="../media/image218.wmf"/><Relationship Id="rId4" Type="http://schemas.openxmlformats.org/officeDocument/2006/relationships/image" Target="../media/image139.wmf"/><Relationship Id="rId9" Type="http://schemas.openxmlformats.org/officeDocument/2006/relationships/oleObject" Target="../embeddings/oleObject81.bin"/></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8" Type="http://schemas.openxmlformats.org/officeDocument/2006/relationships/image" Target="../media/image139.wmf"/><Relationship Id="rId13" Type="http://schemas.openxmlformats.org/officeDocument/2006/relationships/oleObject" Target="../embeddings/oleObject89.bin"/><Relationship Id="rId18" Type="http://schemas.openxmlformats.org/officeDocument/2006/relationships/image" Target="../media/image224.wmf"/><Relationship Id="rId3" Type="http://schemas.openxmlformats.org/officeDocument/2006/relationships/oleObject" Target="../embeddings/oleObject84.bin"/><Relationship Id="rId7" Type="http://schemas.openxmlformats.org/officeDocument/2006/relationships/oleObject" Target="../embeddings/oleObject86.bin"/><Relationship Id="rId12" Type="http://schemas.openxmlformats.org/officeDocument/2006/relationships/image" Target="../media/image222.wmf"/><Relationship Id="rId17" Type="http://schemas.openxmlformats.org/officeDocument/2006/relationships/oleObject" Target="../embeddings/oleObject92.bin"/><Relationship Id="rId2" Type="http://schemas.openxmlformats.org/officeDocument/2006/relationships/slideLayout" Target="../slideLayouts/slideLayout2.xml"/><Relationship Id="rId16" Type="http://schemas.openxmlformats.org/officeDocument/2006/relationships/oleObject" Target="../embeddings/oleObject91.bin"/><Relationship Id="rId1" Type="http://schemas.openxmlformats.org/officeDocument/2006/relationships/vmlDrawing" Target="../drawings/vmlDrawing23.vml"/><Relationship Id="rId6" Type="http://schemas.openxmlformats.org/officeDocument/2006/relationships/image" Target="../media/image220.wmf"/><Relationship Id="rId11" Type="http://schemas.openxmlformats.org/officeDocument/2006/relationships/oleObject" Target="../embeddings/oleObject88.bin"/><Relationship Id="rId5" Type="http://schemas.openxmlformats.org/officeDocument/2006/relationships/oleObject" Target="../embeddings/oleObject85.bin"/><Relationship Id="rId15" Type="http://schemas.openxmlformats.org/officeDocument/2006/relationships/oleObject" Target="../embeddings/oleObject90.bin"/><Relationship Id="rId10" Type="http://schemas.openxmlformats.org/officeDocument/2006/relationships/image" Target="../media/image221.wmf"/><Relationship Id="rId4" Type="http://schemas.openxmlformats.org/officeDocument/2006/relationships/image" Target="../media/image219.wmf"/><Relationship Id="rId9" Type="http://schemas.openxmlformats.org/officeDocument/2006/relationships/oleObject" Target="../embeddings/oleObject87.bin"/><Relationship Id="rId14" Type="http://schemas.openxmlformats.org/officeDocument/2006/relationships/image" Target="../media/image223.wmf"/></Relationships>
</file>

<file path=ppt/slides/_rels/slide199.xml.rels><?xml version="1.0" encoding="UTF-8" standalone="yes"?>
<Relationships xmlns="http://schemas.openxmlformats.org/package/2006/relationships"><Relationship Id="rId8" Type="http://schemas.openxmlformats.org/officeDocument/2006/relationships/image" Target="../media/image227.wmf"/><Relationship Id="rId3" Type="http://schemas.openxmlformats.org/officeDocument/2006/relationships/oleObject" Target="../embeddings/oleObject93.bin"/><Relationship Id="rId7"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226.wmf"/><Relationship Id="rId5" Type="http://schemas.openxmlformats.org/officeDocument/2006/relationships/oleObject" Target="../embeddings/oleObject94.bin"/><Relationship Id="rId4" Type="http://schemas.openxmlformats.org/officeDocument/2006/relationships/image" Target="../media/image225.wmf"/><Relationship Id="rId9" Type="http://schemas.openxmlformats.org/officeDocument/2006/relationships/image" Target="../media/image228.e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docs.python.org/3/reference/expressions.html#operator-precedenc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docs.python.org/3.3/library/stdtypes.html#printf-style-string-formatting" TargetMode="External"/><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gif"/><Relationship Id="rId1" Type="http://schemas.openxmlformats.org/officeDocument/2006/relationships/slideLayout" Target="../slideLayouts/slideLayout2.xml"/><Relationship Id="rId6" Type="http://schemas.openxmlformats.org/officeDocument/2006/relationships/image" Target="../media/image71.jpg"/><Relationship Id="rId5" Type="http://schemas.openxmlformats.org/officeDocument/2006/relationships/image" Target="../media/image70.png"/><Relationship Id="rId4" Type="http://schemas.openxmlformats.org/officeDocument/2006/relationships/image" Target="../media/image6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981200"/>
            <a:ext cx="6858000" cy="1143000"/>
          </a:xfrm>
        </p:spPr>
        <p:txBody>
          <a:bodyPr>
            <a:noAutofit/>
          </a:bodyPr>
          <a:lstStyle/>
          <a:p>
            <a:r>
              <a:rPr lang="en-US" sz="5400" dirty="0"/>
              <a:t>Python Programming for Data Science</a:t>
            </a:r>
          </a:p>
        </p:txBody>
      </p:sp>
      <p:sp>
        <p:nvSpPr>
          <p:cNvPr id="8" name="Subtitle 7">
            <a:extLst>
              <a:ext uri="{FF2B5EF4-FFF2-40B4-BE49-F238E27FC236}">
                <a16:creationId xmlns:a16="http://schemas.microsoft.com/office/drawing/2014/main" id="{CF88ECFD-BACF-461A-8A6A-D632F42ABB5D}"/>
              </a:ext>
            </a:extLst>
          </p:cNvPr>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7341"/>
            <a:ext cx="4294505" cy="513715"/>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Floating-Point</a:t>
            </a:r>
            <a:r>
              <a:rPr sz="3200" spc="-65" dirty="0">
                <a:solidFill>
                  <a:srgbClr val="464652"/>
                </a:solidFill>
              </a:rPr>
              <a:t> </a:t>
            </a:r>
            <a:r>
              <a:rPr sz="3200" spc="-5" dirty="0">
                <a:solidFill>
                  <a:srgbClr val="464652"/>
                </a:solidFill>
              </a:rPr>
              <a:t>Values</a:t>
            </a:r>
            <a:endParaRPr sz="3200"/>
          </a:p>
        </p:txBody>
      </p:sp>
      <p:sp>
        <p:nvSpPr>
          <p:cNvPr id="9" name="Slide Number Placeholder 8"/>
          <p:cNvSpPr>
            <a:spLocks noGrp="1"/>
          </p:cNvSpPr>
          <p:nvPr>
            <p:ph type="sldNum" sz="quarter" idx="12"/>
          </p:nvPr>
        </p:nvSpPr>
        <p:spPr/>
        <p:txBody>
          <a:bodyPr/>
          <a:lstStyle/>
          <a:p>
            <a:fld id="{2F424A89-909B-4BA1-940E-23EAC9404E56}" type="slidenum">
              <a:rPr lang="en-US" smtClean="0"/>
              <a:pPr/>
              <a:t>9</a:t>
            </a:fld>
            <a:endParaRPr lang="en-US"/>
          </a:p>
        </p:txBody>
      </p:sp>
      <p:sp>
        <p:nvSpPr>
          <p:cNvPr id="3" name="object 3"/>
          <p:cNvSpPr txBox="1"/>
          <p:nvPr/>
        </p:nvSpPr>
        <p:spPr>
          <a:xfrm>
            <a:off x="443345" y="1695454"/>
            <a:ext cx="8257309" cy="4942205"/>
          </a:xfrm>
          <a:prstGeom prst="rect">
            <a:avLst/>
          </a:prstGeom>
        </p:spPr>
        <p:txBody>
          <a:bodyPr vert="horz" wrap="square" lIns="0" tIns="13335" rIns="0" bIns="0" rtlCol="0">
            <a:spAutoFit/>
          </a:bodyPr>
          <a:lstStyle/>
          <a:p>
            <a:pPr marL="286385" marR="264795" indent="-274320">
              <a:lnSpc>
                <a:spcPct val="100000"/>
              </a:lnSpc>
              <a:spcBef>
                <a:spcPts val="10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5" dirty="0">
                <a:latin typeface="Gill Sans MT"/>
                <a:cs typeface="Gill Sans MT"/>
              </a:rPr>
              <a:t>Floating-point </a:t>
            </a:r>
            <a:r>
              <a:rPr sz="2600" dirty="0">
                <a:latin typeface="Gill Sans MT"/>
                <a:cs typeface="Gill Sans MT"/>
              </a:rPr>
              <a:t>values </a:t>
            </a:r>
            <a:r>
              <a:rPr sz="2600" spc="-15" dirty="0">
                <a:latin typeface="Gill Sans MT"/>
                <a:cs typeface="Gill Sans MT"/>
              </a:rPr>
              <a:t>represent </a:t>
            </a:r>
            <a:r>
              <a:rPr sz="2600" spc="-5" dirty="0">
                <a:latin typeface="Gill Sans MT"/>
                <a:cs typeface="Gill Sans MT"/>
              </a:rPr>
              <a:t>numbers with </a:t>
            </a:r>
            <a:r>
              <a:rPr sz="2600" dirty="0">
                <a:latin typeface="Gill Sans MT"/>
                <a:cs typeface="Gill Sans MT"/>
              </a:rPr>
              <a:t>fractional  </a:t>
            </a:r>
            <a:r>
              <a:rPr sz="2600" spc="0" dirty="0">
                <a:latin typeface="Gill Sans MT"/>
                <a:cs typeface="Gill Sans MT"/>
              </a:rPr>
              <a:t>parts.</a:t>
            </a:r>
            <a:endParaRPr sz="2600" dirty="0">
              <a:latin typeface="Gill Sans MT"/>
              <a:cs typeface="Gill Sans MT"/>
            </a:endParaRPr>
          </a:p>
          <a:p>
            <a:pPr marL="12700">
              <a:lnSpc>
                <a:spcPct val="100000"/>
              </a:lnSpc>
              <a:spcBef>
                <a:spcPts val="60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5" dirty="0">
                <a:latin typeface="Gill Sans MT"/>
                <a:cs typeface="Gill Sans MT"/>
              </a:rPr>
              <a:t>Floating-point numbers </a:t>
            </a:r>
            <a:r>
              <a:rPr sz="2600" dirty="0">
                <a:latin typeface="Gill Sans MT"/>
                <a:cs typeface="Gill Sans MT"/>
              </a:rPr>
              <a:t>can be </a:t>
            </a:r>
            <a:r>
              <a:rPr sz="2600" spc="-10" dirty="0">
                <a:latin typeface="Gill Sans MT"/>
                <a:cs typeface="Gill Sans MT"/>
              </a:rPr>
              <a:t>expressed </a:t>
            </a:r>
            <a:r>
              <a:rPr sz="2600" spc="-5" dirty="0">
                <a:latin typeface="Gill Sans MT"/>
                <a:cs typeface="Gill Sans MT"/>
              </a:rPr>
              <a:t>in </a:t>
            </a:r>
            <a:r>
              <a:rPr sz="2600" spc="-20" dirty="0">
                <a:latin typeface="Gill Sans MT"/>
                <a:cs typeface="Gill Sans MT"/>
              </a:rPr>
              <a:t>two</a:t>
            </a:r>
            <a:r>
              <a:rPr sz="2600" spc="-15" dirty="0">
                <a:latin typeface="Gill Sans MT"/>
                <a:cs typeface="Gill Sans MT"/>
              </a:rPr>
              <a:t> </a:t>
            </a:r>
            <a:r>
              <a:rPr sz="2600" spc="-25" dirty="0">
                <a:latin typeface="Gill Sans MT"/>
                <a:cs typeface="Gill Sans MT"/>
              </a:rPr>
              <a:t>ways:</a:t>
            </a:r>
            <a:endParaRPr sz="2600" dirty="0">
              <a:latin typeface="Gill Sans MT"/>
              <a:cs typeface="Gill Sans MT"/>
            </a:endParaRPr>
          </a:p>
          <a:p>
            <a:pPr marL="286385">
              <a:lnSpc>
                <a:spcPct val="100000"/>
              </a:lnSpc>
              <a:spcBef>
                <a:spcPts val="51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10" dirty="0">
                <a:solidFill>
                  <a:srgbClr val="464652"/>
                </a:solidFill>
                <a:latin typeface="Gill Sans MT"/>
                <a:cs typeface="Gill Sans MT"/>
              </a:rPr>
              <a:t>Standard</a:t>
            </a:r>
            <a:r>
              <a:rPr sz="2300" spc="-5" dirty="0">
                <a:solidFill>
                  <a:srgbClr val="464652"/>
                </a:solidFill>
                <a:latin typeface="Gill Sans MT"/>
                <a:cs typeface="Gill Sans MT"/>
              </a:rPr>
              <a:t> </a:t>
            </a:r>
            <a:r>
              <a:rPr sz="2300" dirty="0">
                <a:solidFill>
                  <a:srgbClr val="464652"/>
                </a:solidFill>
                <a:latin typeface="Gill Sans MT"/>
                <a:cs typeface="Gill Sans MT"/>
              </a:rPr>
              <a:t>notation:</a:t>
            </a:r>
            <a:endParaRPr sz="2300" dirty="0">
              <a:latin typeface="Gill Sans MT"/>
              <a:cs typeface="Gill Sans MT"/>
            </a:endParaRPr>
          </a:p>
          <a:p>
            <a:pPr marL="607060">
              <a:lnSpc>
                <a:spcPct val="100000"/>
              </a:lnSpc>
              <a:spcBef>
                <a:spcPts val="520"/>
              </a:spcBef>
            </a:pPr>
            <a:r>
              <a:rPr sz="1500" spc="5" dirty="0">
                <a:solidFill>
                  <a:srgbClr val="BBBBBB"/>
                </a:solidFill>
                <a:latin typeface="Wingdings 3"/>
                <a:cs typeface="Wingdings 3"/>
              </a:rPr>
              <a:t></a:t>
            </a:r>
            <a:r>
              <a:rPr sz="1500" spc="5" dirty="0">
                <a:solidFill>
                  <a:srgbClr val="BBBBBB"/>
                </a:solidFill>
                <a:latin typeface="Times New Roman"/>
                <a:cs typeface="Times New Roman"/>
              </a:rPr>
              <a:t> </a:t>
            </a:r>
            <a:r>
              <a:rPr sz="2000" dirty="0">
                <a:latin typeface="Gill Sans MT"/>
                <a:cs typeface="Gill Sans MT"/>
              </a:rPr>
              <a:t>m.nnnnnn, e.g.,</a:t>
            </a:r>
            <a:r>
              <a:rPr sz="2000" spc="290" dirty="0">
                <a:latin typeface="Gill Sans MT"/>
                <a:cs typeface="Gill Sans MT"/>
              </a:rPr>
              <a:t> </a:t>
            </a:r>
            <a:r>
              <a:rPr sz="2000" dirty="0">
                <a:latin typeface="Gill Sans MT"/>
                <a:cs typeface="Gill Sans MT"/>
              </a:rPr>
              <a:t>33.900000</a:t>
            </a:r>
          </a:p>
          <a:p>
            <a:pPr marL="286385">
              <a:lnSpc>
                <a:spcPct val="100000"/>
              </a:lnSpc>
              <a:spcBef>
                <a:spcPts val="48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464652"/>
                </a:solidFill>
                <a:latin typeface="Gill Sans MT"/>
                <a:cs typeface="Gill Sans MT"/>
              </a:rPr>
              <a:t>Scientific</a:t>
            </a:r>
            <a:r>
              <a:rPr sz="2300" spc="-40" dirty="0">
                <a:solidFill>
                  <a:srgbClr val="464652"/>
                </a:solidFill>
                <a:latin typeface="Gill Sans MT"/>
                <a:cs typeface="Gill Sans MT"/>
              </a:rPr>
              <a:t> </a:t>
            </a:r>
            <a:r>
              <a:rPr sz="2300" dirty="0">
                <a:solidFill>
                  <a:srgbClr val="464652"/>
                </a:solidFill>
                <a:latin typeface="Gill Sans MT"/>
                <a:cs typeface="Gill Sans MT"/>
              </a:rPr>
              <a:t>notation:</a:t>
            </a:r>
            <a:endParaRPr sz="2300" dirty="0">
              <a:latin typeface="Gill Sans MT"/>
              <a:cs typeface="Gill Sans MT"/>
            </a:endParaRPr>
          </a:p>
          <a:p>
            <a:pPr marL="607060">
              <a:lnSpc>
                <a:spcPct val="100000"/>
              </a:lnSpc>
              <a:spcBef>
                <a:spcPts val="515"/>
              </a:spcBef>
            </a:pPr>
            <a:r>
              <a:rPr sz="1500" spc="5" dirty="0">
                <a:solidFill>
                  <a:srgbClr val="BBBBBB"/>
                </a:solidFill>
                <a:latin typeface="Wingdings 3"/>
                <a:cs typeface="Wingdings 3"/>
              </a:rPr>
              <a:t></a:t>
            </a:r>
            <a:r>
              <a:rPr sz="1500" spc="5" dirty="0">
                <a:solidFill>
                  <a:srgbClr val="BBBBBB"/>
                </a:solidFill>
                <a:latin typeface="Times New Roman"/>
                <a:cs typeface="Times New Roman"/>
              </a:rPr>
              <a:t>  </a:t>
            </a:r>
            <a:r>
              <a:rPr sz="2000" dirty="0">
                <a:latin typeface="Gill Sans MT"/>
                <a:cs typeface="Gill Sans MT"/>
              </a:rPr>
              <a:t>m.nnnnnne±xx, e.g.,</a:t>
            </a:r>
            <a:r>
              <a:rPr sz="2000" spc="-265" dirty="0">
                <a:latin typeface="Gill Sans MT"/>
                <a:cs typeface="Gill Sans MT"/>
              </a:rPr>
              <a:t> </a:t>
            </a:r>
            <a:r>
              <a:rPr sz="2000" dirty="0">
                <a:latin typeface="Gill Sans MT"/>
                <a:cs typeface="Gill Sans MT"/>
              </a:rPr>
              <a:t>3.141590e+03</a:t>
            </a:r>
          </a:p>
          <a:p>
            <a:pPr marL="607060">
              <a:lnSpc>
                <a:spcPct val="100000"/>
              </a:lnSpc>
              <a:spcBef>
                <a:spcPts val="505"/>
              </a:spcBef>
            </a:pPr>
            <a:r>
              <a:rPr sz="1500" spc="5" dirty="0">
                <a:solidFill>
                  <a:srgbClr val="BBBBBB"/>
                </a:solidFill>
                <a:latin typeface="Wingdings 3"/>
                <a:cs typeface="Wingdings 3"/>
              </a:rPr>
              <a:t></a:t>
            </a:r>
            <a:r>
              <a:rPr sz="1500" spc="5" dirty="0">
                <a:solidFill>
                  <a:srgbClr val="BBBBBB"/>
                </a:solidFill>
                <a:latin typeface="Times New Roman"/>
                <a:cs typeface="Times New Roman"/>
              </a:rPr>
              <a:t>  </a:t>
            </a:r>
            <a:r>
              <a:rPr sz="2000" dirty="0">
                <a:latin typeface="Gill Sans MT"/>
                <a:cs typeface="Gill Sans MT"/>
              </a:rPr>
              <a:t>m.nnnnnnE±xx, e.g.,</a:t>
            </a:r>
            <a:r>
              <a:rPr sz="2000" spc="-275" dirty="0">
                <a:latin typeface="Gill Sans MT"/>
                <a:cs typeface="Gill Sans MT"/>
              </a:rPr>
              <a:t> </a:t>
            </a:r>
            <a:r>
              <a:rPr sz="2000" dirty="0">
                <a:latin typeface="Gill Sans MT"/>
                <a:cs typeface="Gill Sans MT"/>
              </a:rPr>
              <a:t>3.141590E+03</a:t>
            </a:r>
          </a:p>
          <a:p>
            <a:pPr marL="12700">
              <a:lnSpc>
                <a:spcPct val="100000"/>
              </a:lnSpc>
              <a:spcBef>
                <a:spcPts val="57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5" dirty="0">
                <a:latin typeface="Gill Sans MT"/>
                <a:cs typeface="Gill Sans MT"/>
              </a:rPr>
              <a:t>Floating-Point</a:t>
            </a:r>
            <a:r>
              <a:rPr sz="2600" spc="-45" dirty="0">
                <a:latin typeface="Gill Sans MT"/>
                <a:cs typeface="Gill Sans MT"/>
              </a:rPr>
              <a:t> </a:t>
            </a:r>
            <a:r>
              <a:rPr sz="2600" spc="-5" dirty="0">
                <a:latin typeface="Gill Sans MT"/>
                <a:cs typeface="Gill Sans MT"/>
              </a:rPr>
              <a:t>Limits:</a:t>
            </a:r>
            <a:endParaRPr sz="2600" dirty="0">
              <a:latin typeface="Gill Sans MT"/>
              <a:cs typeface="Gill Sans MT"/>
            </a:endParaRPr>
          </a:p>
          <a:p>
            <a:pPr marL="286385">
              <a:lnSpc>
                <a:spcPct val="100000"/>
              </a:lnSpc>
              <a:spcBef>
                <a:spcPts val="50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464652"/>
                </a:solidFill>
                <a:latin typeface="Gill Sans MT"/>
                <a:cs typeface="Gill Sans MT"/>
              </a:rPr>
              <a:t>Internal </a:t>
            </a:r>
            <a:r>
              <a:rPr sz="2300" spc="0" dirty="0">
                <a:solidFill>
                  <a:srgbClr val="464652"/>
                </a:solidFill>
                <a:latin typeface="Gill Sans MT"/>
                <a:cs typeface="Gill Sans MT"/>
              </a:rPr>
              <a:t>memory </a:t>
            </a:r>
            <a:r>
              <a:rPr sz="2300" spc="-5" dirty="0">
                <a:solidFill>
                  <a:srgbClr val="464652"/>
                </a:solidFill>
                <a:latin typeface="Gill Sans MT"/>
                <a:cs typeface="Gill Sans MT"/>
              </a:rPr>
              <a:t>size used </a:t>
            </a:r>
            <a:r>
              <a:rPr sz="2300" dirty="0">
                <a:solidFill>
                  <a:srgbClr val="464652"/>
                </a:solidFill>
                <a:latin typeface="Gill Sans MT"/>
                <a:cs typeface="Gill Sans MT"/>
              </a:rPr>
              <a:t>to </a:t>
            </a:r>
            <a:r>
              <a:rPr sz="2300" spc="-15" dirty="0">
                <a:solidFill>
                  <a:srgbClr val="464652"/>
                </a:solidFill>
                <a:latin typeface="Gill Sans MT"/>
                <a:cs typeface="Gill Sans MT"/>
              </a:rPr>
              <a:t>store </a:t>
            </a:r>
            <a:r>
              <a:rPr sz="2300" dirty="0">
                <a:solidFill>
                  <a:srgbClr val="464652"/>
                </a:solidFill>
                <a:latin typeface="Gill Sans MT"/>
                <a:cs typeface="Gill Sans MT"/>
              </a:rPr>
              <a:t>a </a:t>
            </a:r>
            <a:r>
              <a:rPr sz="2300" spc="-5" dirty="0">
                <a:solidFill>
                  <a:srgbClr val="464652"/>
                </a:solidFill>
                <a:latin typeface="Gill Sans MT"/>
                <a:cs typeface="Gill Sans MT"/>
              </a:rPr>
              <a:t>float value is </a:t>
            </a:r>
            <a:r>
              <a:rPr sz="2300" dirty="0">
                <a:solidFill>
                  <a:srgbClr val="464652"/>
                </a:solidFill>
                <a:latin typeface="Gill Sans MT"/>
                <a:cs typeface="Gill Sans MT"/>
              </a:rPr>
              <a:t>16 </a:t>
            </a:r>
            <a:r>
              <a:rPr sz="2300" spc="-10" dirty="0">
                <a:solidFill>
                  <a:srgbClr val="464652"/>
                </a:solidFill>
                <a:latin typeface="Gill Sans MT"/>
                <a:cs typeface="Gill Sans MT"/>
              </a:rPr>
              <a:t>bytes.</a:t>
            </a:r>
            <a:endParaRPr sz="2300" dirty="0">
              <a:latin typeface="Gill Sans MT"/>
              <a:cs typeface="Gill Sans MT"/>
            </a:endParaRPr>
          </a:p>
          <a:p>
            <a:pPr marL="286385">
              <a:lnSpc>
                <a:spcPct val="100000"/>
              </a:lnSpc>
              <a:spcBef>
                <a:spcPts val="50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464652"/>
                </a:solidFill>
                <a:latin typeface="Gill Sans MT"/>
                <a:cs typeface="Gill Sans MT"/>
              </a:rPr>
              <a:t>Maximum </a:t>
            </a:r>
            <a:r>
              <a:rPr sz="2300" spc="-10" dirty="0">
                <a:solidFill>
                  <a:srgbClr val="464652"/>
                </a:solidFill>
                <a:latin typeface="Gill Sans MT"/>
                <a:cs typeface="Gill Sans MT"/>
              </a:rPr>
              <a:t>positive </a:t>
            </a:r>
            <a:r>
              <a:rPr sz="2300" dirty="0">
                <a:solidFill>
                  <a:srgbClr val="464652"/>
                </a:solidFill>
                <a:latin typeface="Gill Sans MT"/>
                <a:cs typeface="Gill Sans MT"/>
              </a:rPr>
              <a:t>value of float =</a:t>
            </a:r>
            <a:r>
              <a:rPr sz="2300" spc="-25" dirty="0">
                <a:solidFill>
                  <a:srgbClr val="464652"/>
                </a:solidFill>
                <a:latin typeface="Gill Sans MT"/>
                <a:cs typeface="Gill Sans MT"/>
              </a:rPr>
              <a:t> </a:t>
            </a:r>
            <a:r>
              <a:rPr sz="2300" dirty="0">
                <a:solidFill>
                  <a:srgbClr val="464652"/>
                </a:solidFill>
                <a:latin typeface="Gill Sans MT"/>
                <a:cs typeface="Gill Sans MT"/>
              </a:rPr>
              <a:t>1.7976931348623157e+308</a:t>
            </a:r>
            <a:endParaRPr sz="2300" dirty="0">
              <a:latin typeface="Gill Sans MT"/>
              <a:cs typeface="Gill Sans MT"/>
            </a:endParaRPr>
          </a:p>
          <a:p>
            <a:pPr marL="286385">
              <a:lnSpc>
                <a:spcPct val="100000"/>
              </a:lnSpc>
              <a:spcBef>
                <a:spcPts val="50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464652"/>
                </a:solidFill>
                <a:latin typeface="Gill Sans MT"/>
                <a:cs typeface="Gill Sans MT"/>
              </a:rPr>
              <a:t>Minimum positive </a:t>
            </a:r>
            <a:r>
              <a:rPr sz="2300" dirty="0">
                <a:solidFill>
                  <a:srgbClr val="464652"/>
                </a:solidFill>
                <a:latin typeface="Gill Sans MT"/>
                <a:cs typeface="Gill Sans MT"/>
              </a:rPr>
              <a:t>value of float =</a:t>
            </a:r>
            <a:r>
              <a:rPr sz="2300" spc="-60" dirty="0">
                <a:solidFill>
                  <a:srgbClr val="464652"/>
                </a:solidFill>
                <a:latin typeface="Gill Sans MT"/>
                <a:cs typeface="Gill Sans MT"/>
              </a:rPr>
              <a:t> </a:t>
            </a:r>
            <a:r>
              <a:rPr sz="2300" dirty="0">
                <a:solidFill>
                  <a:srgbClr val="464652"/>
                </a:solidFill>
                <a:latin typeface="Gill Sans MT"/>
                <a:cs typeface="Gill Sans MT"/>
              </a:rPr>
              <a:t>2.2250738585072014e-308</a:t>
            </a:r>
            <a:endParaRPr sz="2300" dirty="0">
              <a:latin typeface="Gill Sans MT"/>
              <a:cs typeface="Gill Sans MT"/>
            </a:endParaRPr>
          </a:p>
        </p:txBody>
      </p:sp>
    </p:spTree>
    <p:extLst>
      <p:ext uri="{BB962C8B-B14F-4D97-AF65-F5344CB8AC3E}">
        <p14:creationId xmlns:p14="http://schemas.microsoft.com/office/powerpoint/2010/main" val="41131028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latin typeface="+mn-lt"/>
              </a:rPr>
              <a:t>Creating a </a:t>
            </a:r>
            <a:r>
              <a:rPr lang="en-GB" dirty="0">
                <a:solidFill>
                  <a:srgbClr val="0000FF"/>
                </a:solidFill>
                <a:latin typeface="Consolas" panose="020B0609020204030204" pitchFamily="49" charset="0"/>
              </a:rPr>
              <a:t>Series</a:t>
            </a:r>
            <a:endParaRPr lang="en-SG" dirty="0"/>
          </a:p>
        </p:txBody>
      </p:sp>
      <p:sp>
        <p:nvSpPr>
          <p:cNvPr id="5" name="Content Placeholder 4"/>
          <p:cNvSpPr>
            <a:spLocks noGrp="1"/>
          </p:cNvSpPr>
          <p:nvPr>
            <p:ph idx="1"/>
          </p:nvPr>
        </p:nvSpPr>
        <p:spPr>
          <a:xfrm>
            <a:off x="1067291" y="1428750"/>
            <a:ext cx="7200900" cy="3581400"/>
          </a:xfrm>
        </p:spPr>
        <p:txBody>
          <a:bodyPr/>
          <a:lstStyle/>
          <a:p>
            <a:r>
              <a:rPr lang="en-US" dirty="0"/>
              <a:t>To create a new Series:</a:t>
            </a:r>
          </a:p>
          <a:p>
            <a:pPr lvl="1"/>
            <a:r>
              <a:rPr lang="en-US" dirty="0"/>
              <a:t>Call the </a:t>
            </a:r>
            <a:r>
              <a:rPr lang="en-US" dirty="0">
                <a:solidFill>
                  <a:srgbClr val="0000FF"/>
                </a:solidFill>
                <a:latin typeface="Consolas" panose="020B0609020204030204" pitchFamily="49" charset="0"/>
              </a:rPr>
              <a:t>Series()</a:t>
            </a:r>
            <a:r>
              <a:rPr lang="en-US" dirty="0"/>
              <a:t> constructor and pass in the array containing the values to be included in the series.</a:t>
            </a:r>
          </a:p>
          <a:p>
            <a:pPr lvl="1"/>
            <a:r>
              <a:rPr lang="en-US" dirty="0"/>
              <a:t>By default, the label is a zero-based index number.</a:t>
            </a:r>
          </a:p>
          <a:p>
            <a:pPr lvl="1"/>
            <a:r>
              <a:rPr lang="en-US" dirty="0"/>
              <a:t>So the left column is a series of labels and the right column is the corresponding values.</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99</a:t>
            </a:fld>
            <a:endParaRPr lang="en-US"/>
          </a:p>
        </p:txBody>
      </p:sp>
      <p:pic>
        <p:nvPicPr>
          <p:cNvPr id="6" name="Picture 5"/>
          <p:cNvPicPr>
            <a:picLocks noChangeAspect="1"/>
          </p:cNvPicPr>
          <p:nvPr/>
        </p:nvPicPr>
        <p:blipFill rotWithShape="1">
          <a:blip r:embed="rId2"/>
          <a:srcRect l="1385" t="8328" r="78701" b="66669"/>
          <a:stretch/>
        </p:blipFill>
        <p:spPr>
          <a:xfrm>
            <a:off x="4800724" y="3505213"/>
            <a:ext cx="3886076" cy="2743187"/>
          </a:xfrm>
          <a:prstGeom prst="rect">
            <a:avLst/>
          </a:prstGeom>
        </p:spPr>
      </p:pic>
    </p:spTree>
    <p:extLst>
      <p:ext uri="{BB962C8B-B14F-4D97-AF65-F5344CB8AC3E}">
        <p14:creationId xmlns:p14="http://schemas.microsoft.com/office/powerpoint/2010/main" val="25876107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t="14623" r="62738" b="58294"/>
          <a:stretch/>
        </p:blipFill>
        <p:spPr>
          <a:xfrm>
            <a:off x="1066800" y="3648642"/>
            <a:ext cx="6324600" cy="2584518"/>
          </a:xfrm>
          <a:prstGeom prst="rect">
            <a:avLst/>
          </a:prstGeom>
        </p:spPr>
      </p:pic>
      <p:sp>
        <p:nvSpPr>
          <p:cNvPr id="2" name="Title 1"/>
          <p:cNvSpPr>
            <a:spLocks noGrp="1"/>
          </p:cNvSpPr>
          <p:nvPr>
            <p:ph type="title"/>
          </p:nvPr>
        </p:nvSpPr>
        <p:spPr/>
        <p:txBody>
          <a:bodyPr/>
          <a:lstStyle/>
          <a:p>
            <a:r>
              <a:rPr lang="en-GB" dirty="0">
                <a:solidFill>
                  <a:schemeClr val="tx1"/>
                </a:solidFill>
              </a:rPr>
              <a:t>Creating a </a:t>
            </a:r>
            <a:r>
              <a:rPr lang="en-GB" dirty="0">
                <a:solidFill>
                  <a:srgbClr val="0000FF"/>
                </a:solidFill>
                <a:latin typeface="Consolas" panose="020B0609020204030204" pitchFamily="49" charset="0"/>
              </a:rPr>
              <a:t>Series</a:t>
            </a:r>
            <a:r>
              <a:rPr lang="en-GB" dirty="0"/>
              <a:t> (cont.)</a:t>
            </a:r>
            <a:endParaRPr lang="en-SG" dirty="0"/>
          </a:p>
        </p:txBody>
      </p:sp>
      <p:sp>
        <p:nvSpPr>
          <p:cNvPr id="5" name="Content Placeholder 4"/>
          <p:cNvSpPr>
            <a:spLocks noGrp="1"/>
          </p:cNvSpPr>
          <p:nvPr>
            <p:ph idx="1"/>
          </p:nvPr>
        </p:nvSpPr>
        <p:spPr>
          <a:xfrm>
            <a:off x="971550" y="1637716"/>
            <a:ext cx="7200900" cy="3581400"/>
          </a:xfrm>
        </p:spPr>
        <p:txBody>
          <a:bodyPr/>
          <a:lstStyle/>
          <a:p>
            <a:r>
              <a:rPr lang="en-US" dirty="0"/>
              <a:t>But it is preferable to create Series using meaningful labels:</a:t>
            </a:r>
          </a:p>
          <a:p>
            <a:pPr lvl="1"/>
            <a:r>
              <a:rPr lang="en-US" dirty="0"/>
              <a:t>Can distinguish and identify each item regardless of the order in which they were inserted into the Series.</a:t>
            </a:r>
          </a:p>
          <a:p>
            <a:pPr lvl="1"/>
            <a:r>
              <a:rPr lang="en-US" dirty="0"/>
              <a:t>This can be done by including the </a:t>
            </a:r>
            <a:r>
              <a:rPr lang="en-US" dirty="0">
                <a:solidFill>
                  <a:srgbClr val="0000FF"/>
                </a:solidFill>
                <a:latin typeface="Consolas" panose="020B0609020204030204" pitchFamily="49" charset="0"/>
              </a:rPr>
              <a:t>index</a:t>
            </a:r>
            <a:r>
              <a:rPr lang="en-US" dirty="0"/>
              <a:t> option and assigning an array of strings containing the labels.</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100</a:t>
            </a:fld>
            <a:endParaRPr lang="en-US"/>
          </a:p>
        </p:txBody>
      </p:sp>
    </p:spTree>
    <p:extLst>
      <p:ext uri="{BB962C8B-B14F-4D97-AF65-F5344CB8AC3E}">
        <p14:creationId xmlns:p14="http://schemas.microsoft.com/office/powerpoint/2010/main" val="41140929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solidFill>
                  <a:schemeClr val="tx1"/>
                </a:solidFill>
                <a:latin typeface="+mn-lt"/>
              </a:rPr>
              <a:t>Selecting Elements in a </a:t>
            </a:r>
            <a:r>
              <a:rPr lang="en-GB" dirty="0">
                <a:solidFill>
                  <a:srgbClr val="0000FF"/>
                </a:solidFill>
                <a:latin typeface="Consolas" panose="020B0609020204030204" pitchFamily="49" charset="0"/>
              </a:rPr>
              <a:t>Series</a:t>
            </a:r>
            <a:endParaRPr lang="en-SG" dirty="0"/>
          </a:p>
        </p:txBody>
      </p:sp>
      <p:sp>
        <p:nvSpPr>
          <p:cNvPr id="5" name="Content Placeholder 4"/>
          <p:cNvSpPr>
            <a:spLocks noGrp="1"/>
          </p:cNvSpPr>
          <p:nvPr>
            <p:ph idx="1"/>
          </p:nvPr>
        </p:nvSpPr>
        <p:spPr>
          <a:xfrm>
            <a:off x="1005453" y="1977352"/>
            <a:ext cx="7200900" cy="3581400"/>
          </a:xfrm>
        </p:spPr>
        <p:txBody>
          <a:bodyPr/>
          <a:lstStyle/>
          <a:p>
            <a:r>
              <a:rPr lang="en-US" dirty="0"/>
              <a:t>Internal elements in the Series can be </a:t>
            </a:r>
            <a:r>
              <a:rPr lang="en-US" u="sng" dirty="0"/>
              <a:t>selected</a:t>
            </a:r>
            <a:r>
              <a:rPr lang="en-US" dirty="0"/>
              <a:t> as:</a:t>
            </a:r>
          </a:p>
          <a:p>
            <a:pPr lvl="1"/>
            <a:r>
              <a:rPr lang="en-US" dirty="0"/>
              <a:t>Ordinary </a:t>
            </a:r>
            <a:r>
              <a:rPr lang="en-US" dirty="0" err="1"/>
              <a:t>numpy</a:t>
            </a:r>
            <a:r>
              <a:rPr lang="en-US" dirty="0"/>
              <a:t> array </a:t>
            </a:r>
            <a:r>
              <a:rPr lang="en-US" dirty="0">
                <a:solidFill>
                  <a:srgbClr val="0000FF"/>
                </a:solidFill>
                <a:latin typeface="Consolas" panose="020B0609020204030204" pitchFamily="49" charset="0"/>
              </a:rPr>
              <a:t>s[2]</a:t>
            </a:r>
          </a:p>
          <a:p>
            <a:pPr lvl="1"/>
            <a:r>
              <a:rPr lang="en-US" dirty="0"/>
              <a:t>Label corresponding to the position of the index </a:t>
            </a:r>
            <a:r>
              <a:rPr lang="en-US" dirty="0">
                <a:solidFill>
                  <a:srgbClr val="0000FF"/>
                </a:solidFill>
                <a:latin typeface="Consolas" panose="020B0609020204030204" pitchFamily="49" charset="0"/>
              </a:rPr>
              <a:t>s[‘b’]</a:t>
            </a:r>
          </a:p>
          <a:p>
            <a:pPr lvl="1"/>
            <a:r>
              <a:rPr lang="en-US" dirty="0"/>
              <a:t>Also possible to select multiple items.</a:t>
            </a:r>
            <a:endParaRPr lang="en-SG" dirty="0">
              <a:solidFill>
                <a:srgbClr val="0000FF"/>
              </a:solidFill>
              <a:latin typeface="Consolas" panose="020B0609020204030204" pitchFamily="49" charset="0"/>
            </a:endParaRPr>
          </a:p>
        </p:txBody>
      </p:sp>
      <p:sp>
        <p:nvSpPr>
          <p:cNvPr id="4" name="Slide Number Placeholder 3"/>
          <p:cNvSpPr>
            <a:spLocks noGrp="1"/>
          </p:cNvSpPr>
          <p:nvPr>
            <p:ph type="sldNum" sz="quarter" idx="12"/>
          </p:nvPr>
        </p:nvSpPr>
        <p:spPr/>
        <p:txBody>
          <a:bodyPr/>
          <a:lstStyle/>
          <a:p>
            <a:fld id="{2F424A89-909B-4BA1-940E-23EAC9404E56}" type="slidenum">
              <a:rPr lang="en-US" smtClean="0"/>
              <a:pPr/>
              <a:t>101</a:t>
            </a:fld>
            <a:endParaRPr lang="en-US"/>
          </a:p>
        </p:txBody>
      </p:sp>
      <p:pic>
        <p:nvPicPr>
          <p:cNvPr id="6" name="Picture 5"/>
          <p:cNvPicPr>
            <a:picLocks noChangeAspect="1"/>
          </p:cNvPicPr>
          <p:nvPr/>
        </p:nvPicPr>
        <p:blipFill rotWithShape="1">
          <a:blip r:embed="rId2"/>
          <a:srcRect l="586" t="15624" r="62104" b="56251"/>
          <a:stretch/>
        </p:blipFill>
        <p:spPr>
          <a:xfrm>
            <a:off x="1075195" y="3570885"/>
            <a:ext cx="7281690" cy="3086100"/>
          </a:xfrm>
          <a:prstGeom prst="rect">
            <a:avLst/>
          </a:prstGeom>
        </p:spPr>
      </p:pic>
    </p:spTree>
    <p:extLst>
      <p:ext uri="{BB962C8B-B14F-4D97-AF65-F5344CB8AC3E}">
        <p14:creationId xmlns:p14="http://schemas.microsoft.com/office/powerpoint/2010/main" val="34716370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solidFill>
                  <a:schemeClr val="tx1"/>
                </a:solidFill>
              </a:rPr>
              <a:t>Selecting Elements in a </a:t>
            </a:r>
            <a:r>
              <a:rPr lang="en-GB" dirty="0">
                <a:solidFill>
                  <a:srgbClr val="0000FF"/>
                </a:solidFill>
                <a:latin typeface="Consolas" panose="020B0609020204030204" pitchFamily="49" charset="0"/>
              </a:rPr>
              <a:t>Series</a:t>
            </a:r>
            <a:r>
              <a:rPr lang="en-GB" dirty="0"/>
              <a:t> (cont.)</a:t>
            </a:r>
            <a:endParaRPr lang="en-SG" dirty="0"/>
          </a:p>
        </p:txBody>
      </p:sp>
      <p:sp>
        <p:nvSpPr>
          <p:cNvPr id="5" name="Content Placeholder 4"/>
          <p:cNvSpPr>
            <a:spLocks noGrp="1"/>
          </p:cNvSpPr>
          <p:nvPr>
            <p:ph idx="1"/>
          </p:nvPr>
        </p:nvSpPr>
        <p:spPr/>
        <p:txBody>
          <a:bodyPr>
            <a:normAutofit fontScale="85000" lnSpcReduction="20000"/>
          </a:bodyPr>
          <a:lstStyle/>
          <a:p>
            <a:r>
              <a:rPr lang="en-US" dirty="0"/>
              <a:t>New value can be </a:t>
            </a:r>
            <a:r>
              <a:rPr lang="en-US" u="sng" dirty="0"/>
              <a:t>assigned</a:t>
            </a:r>
            <a:r>
              <a:rPr lang="en-US" dirty="0"/>
              <a:t> to individual elements using the assignment operator:</a:t>
            </a:r>
          </a:p>
          <a:p>
            <a:pPr marL="0" indent="0">
              <a:buNone/>
            </a:pPr>
            <a:endParaRPr lang="en-US" sz="600" dirty="0"/>
          </a:p>
          <a:p>
            <a:pPr marL="0" indent="0">
              <a:buNone/>
            </a:pPr>
            <a:endParaRPr lang="en-US" sz="600" dirty="0"/>
          </a:p>
          <a:p>
            <a:pPr marL="0" indent="0">
              <a:buNone/>
            </a:pPr>
            <a:endParaRPr lang="en-US" sz="600" dirty="0"/>
          </a:p>
          <a:p>
            <a:pPr marL="0" indent="0">
              <a:buNone/>
            </a:pPr>
            <a:endParaRPr lang="en-US" sz="600" dirty="0"/>
          </a:p>
          <a:p>
            <a:pPr marL="0" indent="0">
              <a:buNone/>
            </a:pPr>
            <a:endParaRPr lang="en-US" sz="600" dirty="0"/>
          </a:p>
          <a:p>
            <a:pPr marL="0" indent="0">
              <a:buNone/>
            </a:pPr>
            <a:endParaRPr lang="en-US" sz="600" dirty="0"/>
          </a:p>
          <a:p>
            <a:pPr marL="0" indent="0">
              <a:buNone/>
            </a:pPr>
            <a:endParaRPr lang="en-US" sz="600" dirty="0"/>
          </a:p>
          <a:p>
            <a:pPr marL="0" indent="0">
              <a:buNone/>
            </a:pPr>
            <a:endParaRPr lang="en-US" sz="600" dirty="0"/>
          </a:p>
          <a:p>
            <a:pPr marL="0" indent="0">
              <a:buNone/>
            </a:pPr>
            <a:endParaRPr lang="en-US" sz="600" dirty="0"/>
          </a:p>
          <a:p>
            <a:pPr marL="0" indent="0">
              <a:buNone/>
            </a:pPr>
            <a:endParaRPr lang="en-US" sz="600" dirty="0"/>
          </a:p>
          <a:p>
            <a:pPr marL="0" indent="0">
              <a:buNone/>
            </a:pPr>
            <a:endParaRPr lang="en-US" sz="600" dirty="0"/>
          </a:p>
          <a:p>
            <a:pPr marL="0" indent="0">
              <a:buNone/>
            </a:pPr>
            <a:endParaRPr lang="en-US" sz="600" dirty="0"/>
          </a:p>
          <a:p>
            <a:r>
              <a:rPr lang="en-US" dirty="0"/>
              <a:t>Individual elements can be </a:t>
            </a:r>
            <a:r>
              <a:rPr lang="en-US" u="sng" dirty="0"/>
              <a:t>filtered</a:t>
            </a:r>
            <a:r>
              <a:rPr lang="en-US" dirty="0"/>
              <a:t> by their value using </a:t>
            </a:r>
            <a:r>
              <a:rPr lang="en-US" dirty="0" err="1"/>
              <a:t>NumPy</a:t>
            </a:r>
            <a:r>
              <a:rPr lang="en-US" dirty="0"/>
              <a:t> filter syntax:</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102</a:t>
            </a:fld>
            <a:endParaRPr lang="en-US"/>
          </a:p>
        </p:txBody>
      </p:sp>
      <p:pic>
        <p:nvPicPr>
          <p:cNvPr id="6" name="Picture 5"/>
          <p:cNvPicPr>
            <a:picLocks noChangeAspect="1"/>
          </p:cNvPicPr>
          <p:nvPr/>
        </p:nvPicPr>
        <p:blipFill rotWithShape="1">
          <a:blip r:embed="rId2"/>
          <a:srcRect l="51171" t="30414" r="42386" b="54167"/>
          <a:stretch/>
        </p:blipFill>
        <p:spPr>
          <a:xfrm>
            <a:off x="1414902" y="2869058"/>
            <a:ext cx="1257306" cy="1691685"/>
          </a:xfrm>
          <a:prstGeom prst="rect">
            <a:avLst/>
          </a:prstGeom>
        </p:spPr>
      </p:pic>
      <p:pic>
        <p:nvPicPr>
          <p:cNvPr id="10" name="Picture 9"/>
          <p:cNvPicPr>
            <a:picLocks noChangeAspect="1"/>
          </p:cNvPicPr>
          <p:nvPr/>
        </p:nvPicPr>
        <p:blipFill rotWithShape="1">
          <a:blip r:embed="rId3"/>
          <a:srcRect l="51171" t="58334" r="39457" b="37499"/>
          <a:stretch/>
        </p:blipFill>
        <p:spPr>
          <a:xfrm>
            <a:off x="3134842" y="4773189"/>
            <a:ext cx="1828880" cy="457179"/>
          </a:xfrm>
          <a:prstGeom prst="rect">
            <a:avLst/>
          </a:prstGeom>
        </p:spPr>
      </p:pic>
    </p:spTree>
    <p:extLst>
      <p:ext uri="{BB962C8B-B14F-4D97-AF65-F5344CB8AC3E}">
        <p14:creationId xmlns:p14="http://schemas.microsoft.com/office/powerpoint/2010/main" val="34820800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latin typeface="+mn-lt"/>
              </a:rPr>
              <a:t>Basic Operations on </a:t>
            </a:r>
            <a:r>
              <a:rPr lang="en-GB" dirty="0">
                <a:solidFill>
                  <a:srgbClr val="0000FF"/>
                </a:solidFill>
                <a:latin typeface="Consolas" panose="020B0609020204030204" pitchFamily="49" charset="0"/>
              </a:rPr>
              <a:t>Series</a:t>
            </a:r>
            <a:endParaRPr lang="en-SG" dirty="0"/>
          </a:p>
        </p:txBody>
      </p:sp>
      <p:sp>
        <p:nvSpPr>
          <p:cNvPr id="5" name="Content Placeholder 4"/>
          <p:cNvSpPr>
            <a:spLocks noGrp="1"/>
          </p:cNvSpPr>
          <p:nvPr>
            <p:ph idx="1"/>
          </p:nvPr>
        </p:nvSpPr>
        <p:spPr/>
        <p:txBody>
          <a:bodyPr/>
          <a:lstStyle/>
          <a:p>
            <a:r>
              <a:rPr lang="en-US" dirty="0"/>
              <a:t>We can perform </a:t>
            </a:r>
            <a:r>
              <a:rPr lang="en-US" u="sng" dirty="0"/>
              <a:t>various operations and mathematical functions</a:t>
            </a:r>
            <a:r>
              <a:rPr lang="en-US" dirty="0"/>
              <a:t> that are applicable to </a:t>
            </a:r>
            <a:r>
              <a:rPr lang="en-US" dirty="0" err="1"/>
              <a:t>NumPy</a:t>
            </a:r>
            <a:r>
              <a:rPr lang="en-US" dirty="0"/>
              <a:t> arrays to Pandas Series:</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103</a:t>
            </a:fld>
            <a:endParaRPr lang="en-US"/>
          </a:p>
        </p:txBody>
      </p:sp>
      <p:pic>
        <p:nvPicPr>
          <p:cNvPr id="6" name="Picture 5"/>
          <p:cNvPicPr>
            <a:picLocks noChangeAspect="1"/>
          </p:cNvPicPr>
          <p:nvPr/>
        </p:nvPicPr>
        <p:blipFill rotWithShape="1">
          <a:blip r:embed="rId2"/>
          <a:srcRect l="51171" t="66669" r="38940" b="22913"/>
          <a:stretch/>
        </p:blipFill>
        <p:spPr>
          <a:xfrm>
            <a:off x="1447800" y="3479346"/>
            <a:ext cx="1929741" cy="1143000"/>
          </a:xfrm>
          <a:prstGeom prst="rect">
            <a:avLst/>
          </a:prstGeom>
        </p:spPr>
      </p:pic>
    </p:spTree>
    <p:extLst>
      <p:ext uri="{BB962C8B-B14F-4D97-AF65-F5344CB8AC3E}">
        <p14:creationId xmlns:p14="http://schemas.microsoft.com/office/powerpoint/2010/main" val="33443171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129" y="402564"/>
            <a:ext cx="7671741" cy="1485900"/>
          </a:xfrm>
        </p:spPr>
        <p:txBody>
          <a:bodyPr>
            <a:normAutofit/>
          </a:bodyPr>
          <a:lstStyle/>
          <a:p>
            <a:r>
              <a:rPr lang="en-GB" dirty="0">
                <a:solidFill>
                  <a:schemeClr val="tx1"/>
                </a:solidFill>
              </a:rPr>
              <a:t>Basic Operations on </a:t>
            </a:r>
            <a:r>
              <a:rPr lang="en-GB" dirty="0">
                <a:solidFill>
                  <a:srgbClr val="0000FF"/>
                </a:solidFill>
                <a:latin typeface="Consolas" panose="020B0609020204030204" pitchFamily="49" charset="0"/>
              </a:rPr>
              <a:t>Series</a:t>
            </a:r>
            <a:r>
              <a:rPr lang="en-GB" dirty="0"/>
              <a:t> (cont.)</a:t>
            </a:r>
            <a:endParaRPr lang="en-SG" dirty="0"/>
          </a:p>
        </p:txBody>
      </p:sp>
      <p:sp>
        <p:nvSpPr>
          <p:cNvPr id="5" name="Content Placeholder 4"/>
          <p:cNvSpPr>
            <a:spLocks noGrp="1"/>
          </p:cNvSpPr>
          <p:nvPr>
            <p:ph idx="1"/>
          </p:nvPr>
        </p:nvSpPr>
        <p:spPr>
          <a:xfrm>
            <a:off x="898747" y="1793405"/>
            <a:ext cx="7200900" cy="3581400"/>
          </a:xfrm>
        </p:spPr>
        <p:txBody>
          <a:bodyPr/>
          <a:lstStyle/>
          <a:p>
            <a:r>
              <a:rPr lang="en-US" u="sng" dirty="0"/>
              <a:t>Evaluating values</a:t>
            </a:r>
            <a:r>
              <a:rPr lang="en-US" dirty="0"/>
              <a:t> within a Series provides information on:</a:t>
            </a:r>
          </a:p>
          <a:p>
            <a:pPr lvl="1"/>
            <a:r>
              <a:rPr lang="en-US" dirty="0"/>
              <a:t>What are the samples contained – </a:t>
            </a:r>
            <a:r>
              <a:rPr lang="en-US" dirty="0">
                <a:solidFill>
                  <a:srgbClr val="0000FF"/>
                </a:solidFill>
                <a:latin typeface="Consolas" panose="020B0609020204030204" pitchFamily="49" charset="0"/>
              </a:rPr>
              <a:t>unique()</a:t>
            </a:r>
          </a:p>
          <a:p>
            <a:pPr lvl="1"/>
            <a:r>
              <a:rPr lang="en-US" dirty="0"/>
              <a:t>Counting duplicate values – </a:t>
            </a:r>
            <a:r>
              <a:rPr lang="en-US" dirty="0" err="1">
                <a:solidFill>
                  <a:srgbClr val="0000FF"/>
                </a:solidFill>
                <a:latin typeface="Consolas" panose="020B0609020204030204" pitchFamily="49" charset="0"/>
              </a:rPr>
              <a:t>value_counts</a:t>
            </a:r>
            <a:r>
              <a:rPr lang="en-US" dirty="0">
                <a:solidFill>
                  <a:srgbClr val="0000FF"/>
                </a:solidFill>
                <a:latin typeface="Consolas" panose="020B0609020204030204" pitchFamily="49" charset="0"/>
              </a:rPr>
              <a:t>()</a:t>
            </a:r>
          </a:p>
          <a:p>
            <a:pPr lvl="1"/>
            <a:r>
              <a:rPr lang="en-US" dirty="0"/>
              <a:t>Determine whether a value is present or not – </a:t>
            </a:r>
            <a:r>
              <a:rPr lang="en-US" dirty="0" err="1">
                <a:solidFill>
                  <a:srgbClr val="0000FF"/>
                </a:solidFill>
                <a:latin typeface="Consolas" panose="020B0609020204030204" pitchFamily="49" charset="0"/>
              </a:rPr>
              <a:t>isin</a:t>
            </a:r>
            <a:r>
              <a:rPr lang="en-US" dirty="0">
                <a:solidFill>
                  <a:srgbClr val="0000FF"/>
                </a:solidFill>
                <a:latin typeface="Consolas" panose="020B0609020204030204" pitchFamily="49" charset="0"/>
              </a:rPr>
              <a:t>()</a:t>
            </a:r>
          </a:p>
          <a:p>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104</a:t>
            </a:fld>
            <a:endParaRPr lang="en-US"/>
          </a:p>
        </p:txBody>
      </p:sp>
      <p:pic>
        <p:nvPicPr>
          <p:cNvPr id="6" name="Picture 5"/>
          <p:cNvPicPr>
            <a:picLocks noChangeAspect="1"/>
          </p:cNvPicPr>
          <p:nvPr/>
        </p:nvPicPr>
        <p:blipFill rotWithShape="1">
          <a:blip r:embed="rId2"/>
          <a:srcRect t="6251" r="47657" b="54167"/>
          <a:stretch/>
        </p:blipFill>
        <p:spPr>
          <a:xfrm>
            <a:off x="817690" y="3320428"/>
            <a:ext cx="8103394" cy="3445218"/>
          </a:xfrm>
          <a:prstGeom prst="rect">
            <a:avLst/>
          </a:prstGeom>
        </p:spPr>
      </p:pic>
    </p:spTree>
    <p:extLst>
      <p:ext uri="{BB962C8B-B14F-4D97-AF65-F5344CB8AC3E}">
        <p14:creationId xmlns:p14="http://schemas.microsoft.com/office/powerpoint/2010/main" val="23733169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660" y="407756"/>
            <a:ext cx="7200900" cy="1485900"/>
          </a:xfrm>
        </p:spPr>
        <p:txBody>
          <a:bodyPr>
            <a:normAutofit/>
          </a:bodyPr>
          <a:lstStyle/>
          <a:p>
            <a:r>
              <a:rPr lang="en-GB" dirty="0">
                <a:solidFill>
                  <a:schemeClr val="tx1"/>
                </a:solidFill>
              </a:rPr>
              <a:t>Basic Operations on </a:t>
            </a:r>
            <a:r>
              <a:rPr lang="en-GB" dirty="0">
                <a:solidFill>
                  <a:srgbClr val="0000FF"/>
                </a:solidFill>
                <a:latin typeface="Consolas" panose="020B0609020204030204" pitchFamily="49" charset="0"/>
              </a:rPr>
              <a:t>Series</a:t>
            </a:r>
            <a:r>
              <a:rPr lang="en-GB" dirty="0"/>
              <a:t> (cont.)</a:t>
            </a:r>
            <a:endParaRPr lang="en-SG" dirty="0"/>
          </a:p>
        </p:txBody>
      </p:sp>
      <p:sp>
        <p:nvSpPr>
          <p:cNvPr id="5" name="Content Placeholder 4"/>
          <p:cNvSpPr>
            <a:spLocks noGrp="1"/>
          </p:cNvSpPr>
          <p:nvPr>
            <p:ph idx="1"/>
          </p:nvPr>
        </p:nvSpPr>
        <p:spPr>
          <a:xfrm>
            <a:off x="889048" y="1633059"/>
            <a:ext cx="7200900" cy="3581400"/>
          </a:xfrm>
        </p:spPr>
        <p:txBody>
          <a:bodyPr/>
          <a:lstStyle/>
          <a:p>
            <a:r>
              <a:rPr lang="en-US" dirty="0">
                <a:solidFill>
                  <a:srgbClr val="0000FF"/>
                </a:solidFill>
                <a:latin typeface="Consolas" panose="020B0609020204030204" pitchFamily="49" charset="0"/>
              </a:rPr>
              <a:t>Series</a:t>
            </a:r>
            <a:r>
              <a:rPr lang="en-US" dirty="0"/>
              <a:t> can be created from a </a:t>
            </a:r>
            <a:r>
              <a:rPr lang="en-US" dirty="0" err="1">
                <a:solidFill>
                  <a:srgbClr val="0000FF"/>
                </a:solidFill>
                <a:latin typeface="Consolas" panose="020B0609020204030204" pitchFamily="49" charset="0"/>
              </a:rPr>
              <a:t>dict</a:t>
            </a:r>
            <a:r>
              <a:rPr lang="en-US" dirty="0"/>
              <a:t> (dictionary) object as they are actually very similar in the general structure.</a:t>
            </a:r>
          </a:p>
          <a:p>
            <a:r>
              <a:rPr lang="en-US" dirty="0"/>
              <a:t>Finally, since we can perform </a:t>
            </a:r>
            <a:r>
              <a:rPr lang="en-US" u="sng" dirty="0"/>
              <a:t>arithmetic operation</a:t>
            </a:r>
            <a:r>
              <a:rPr lang="en-US" dirty="0"/>
              <a:t> </a:t>
            </a:r>
            <a:r>
              <a:rPr lang="en-US" u="sng" dirty="0"/>
              <a:t>between a Series and a scalar value</a:t>
            </a:r>
            <a:r>
              <a:rPr lang="en-US" dirty="0"/>
              <a:t>, we can do that </a:t>
            </a:r>
            <a:r>
              <a:rPr lang="en-US" u="sng" dirty="0"/>
              <a:t>between two Series</a:t>
            </a:r>
            <a:r>
              <a:rPr lang="en-US" dirty="0"/>
              <a:t> too.</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105</a:t>
            </a:fld>
            <a:endParaRPr lang="en-US"/>
          </a:p>
        </p:txBody>
      </p:sp>
      <p:pic>
        <p:nvPicPr>
          <p:cNvPr id="6" name="Picture 5"/>
          <p:cNvPicPr>
            <a:picLocks noChangeAspect="1"/>
          </p:cNvPicPr>
          <p:nvPr/>
        </p:nvPicPr>
        <p:blipFill rotWithShape="1">
          <a:blip r:embed="rId2"/>
          <a:srcRect l="50586" t="7249" r="10663" b="61553"/>
          <a:stretch/>
        </p:blipFill>
        <p:spPr>
          <a:xfrm>
            <a:off x="838199" y="3399080"/>
            <a:ext cx="6463415" cy="2925520"/>
          </a:xfrm>
          <a:prstGeom prst="rect">
            <a:avLst/>
          </a:prstGeom>
        </p:spPr>
      </p:pic>
    </p:spTree>
    <p:extLst>
      <p:ext uri="{BB962C8B-B14F-4D97-AF65-F5344CB8AC3E}">
        <p14:creationId xmlns:p14="http://schemas.microsoft.com/office/powerpoint/2010/main" val="13642434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00FF"/>
                </a:solidFill>
                <a:latin typeface="Consolas" panose="020B0609020204030204" pitchFamily="49" charset="0"/>
              </a:rPr>
              <a:t>DataFrame</a:t>
            </a:r>
            <a:endParaRPr lang="en-SG" dirty="0">
              <a:solidFill>
                <a:srgbClr val="0000FF"/>
              </a:solidFill>
              <a:latin typeface="Consolas" panose="020B0609020204030204" pitchFamily="49" charset="0"/>
            </a:endParaRPr>
          </a:p>
        </p:txBody>
      </p:sp>
      <p:sp>
        <p:nvSpPr>
          <p:cNvPr id="5" name="Content Placeholder 4"/>
          <p:cNvSpPr>
            <a:spLocks noGrp="1"/>
          </p:cNvSpPr>
          <p:nvPr>
            <p:ph idx="1"/>
          </p:nvPr>
        </p:nvSpPr>
        <p:spPr>
          <a:xfrm>
            <a:off x="757970" y="1540934"/>
            <a:ext cx="7543801" cy="1888066"/>
          </a:xfrm>
        </p:spPr>
        <p:txBody>
          <a:bodyPr>
            <a:normAutofit/>
          </a:bodyPr>
          <a:lstStyle/>
          <a:p>
            <a:r>
              <a:rPr lang="en-US" dirty="0" err="1">
                <a:solidFill>
                  <a:srgbClr val="0000FF"/>
                </a:solidFill>
                <a:latin typeface="Consolas" panose="020B0609020204030204" pitchFamily="49" charset="0"/>
              </a:rPr>
              <a:t>DataFrame</a:t>
            </a:r>
            <a:r>
              <a:rPr lang="en-US" dirty="0"/>
              <a:t> is a </a:t>
            </a:r>
            <a:r>
              <a:rPr lang="en-US" u="sng" dirty="0"/>
              <a:t>tabular data structure</a:t>
            </a:r>
            <a:r>
              <a:rPr lang="en-US" dirty="0"/>
              <a:t> very similar to a </a:t>
            </a:r>
            <a:r>
              <a:rPr lang="en-US" u="sng" dirty="0"/>
              <a:t>spreadsheet</a:t>
            </a:r>
            <a:r>
              <a:rPr lang="en-US" dirty="0"/>
              <a:t> or </a:t>
            </a:r>
            <a:r>
              <a:rPr lang="en-US" u="sng" dirty="0"/>
              <a:t>relational database table</a:t>
            </a:r>
            <a:r>
              <a:rPr lang="en-US" dirty="0"/>
              <a:t>.</a:t>
            </a:r>
          </a:p>
          <a:p>
            <a:r>
              <a:rPr lang="en-US" dirty="0"/>
              <a:t>It extends the </a:t>
            </a:r>
            <a:r>
              <a:rPr lang="en-US" u="sng" dirty="0">
                <a:solidFill>
                  <a:srgbClr val="0000FF"/>
                </a:solidFill>
                <a:latin typeface="Consolas" panose="020B0609020204030204" pitchFamily="49" charset="0"/>
              </a:rPr>
              <a:t>Series</a:t>
            </a:r>
            <a:r>
              <a:rPr lang="en-US" dirty="0"/>
              <a:t> to </a:t>
            </a:r>
            <a:r>
              <a:rPr lang="en-US" u="sng" dirty="0"/>
              <a:t>multiple dimensions</a:t>
            </a:r>
            <a:r>
              <a:rPr lang="en-US" dirty="0"/>
              <a:t>.</a:t>
            </a:r>
          </a:p>
          <a:p>
            <a:r>
              <a:rPr lang="en-US" dirty="0" err="1">
                <a:solidFill>
                  <a:srgbClr val="0000FF"/>
                </a:solidFill>
                <a:latin typeface="Consolas" panose="020B0609020204030204" pitchFamily="49" charset="0"/>
              </a:rPr>
              <a:t>DataFrame</a:t>
            </a:r>
            <a:r>
              <a:rPr lang="en-US" dirty="0"/>
              <a:t> is essentially an ordered collection of columns, each of which can contain a value of different type.</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106</a:t>
            </a:fld>
            <a:endParaRPr lang="en-US"/>
          </a:p>
        </p:txBody>
      </p:sp>
      <p:pic>
        <p:nvPicPr>
          <p:cNvPr id="6" name="Picture 5"/>
          <p:cNvPicPr>
            <a:picLocks noChangeAspect="1"/>
          </p:cNvPicPr>
          <p:nvPr/>
        </p:nvPicPr>
        <p:blipFill>
          <a:blip r:embed="rId2"/>
          <a:stretch>
            <a:fillRect/>
          </a:stretch>
        </p:blipFill>
        <p:spPr>
          <a:xfrm>
            <a:off x="2395681" y="3597158"/>
            <a:ext cx="4352638" cy="2862628"/>
          </a:xfrm>
          <a:prstGeom prst="rect">
            <a:avLst/>
          </a:prstGeom>
        </p:spPr>
      </p:pic>
    </p:spTree>
    <p:extLst>
      <p:ext uri="{BB962C8B-B14F-4D97-AF65-F5344CB8AC3E}">
        <p14:creationId xmlns:p14="http://schemas.microsoft.com/office/powerpoint/2010/main" val="10679335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00FF"/>
                </a:solidFill>
                <a:latin typeface="Consolas" panose="020B0609020204030204" pitchFamily="49" charset="0"/>
              </a:rPr>
              <a:t>DataFrame</a:t>
            </a:r>
            <a:r>
              <a:rPr lang="en-US" dirty="0"/>
              <a:t> (cont.)</a:t>
            </a:r>
            <a:endParaRPr lang="en-SG" dirty="0"/>
          </a:p>
        </p:txBody>
      </p:sp>
      <p:sp>
        <p:nvSpPr>
          <p:cNvPr id="5" name="Content Placeholder 4"/>
          <p:cNvSpPr>
            <a:spLocks noGrp="1"/>
          </p:cNvSpPr>
          <p:nvPr>
            <p:ph idx="1"/>
          </p:nvPr>
        </p:nvSpPr>
        <p:spPr/>
        <p:txBody>
          <a:bodyPr>
            <a:normAutofit fontScale="92500" lnSpcReduction="10000"/>
          </a:bodyPr>
          <a:lstStyle/>
          <a:p>
            <a:r>
              <a:rPr lang="en-US" dirty="0"/>
              <a:t>Recall that a </a:t>
            </a:r>
            <a:r>
              <a:rPr lang="en-US" dirty="0">
                <a:solidFill>
                  <a:srgbClr val="0000FF"/>
                </a:solidFill>
                <a:latin typeface="Consolas" panose="020B0609020204030204" pitchFamily="49" charset="0"/>
              </a:rPr>
              <a:t>Series</a:t>
            </a:r>
            <a:r>
              <a:rPr lang="en-US" dirty="0"/>
              <a:t> has an index array containing labels associated with each element.</a:t>
            </a:r>
          </a:p>
          <a:p>
            <a:r>
              <a:rPr lang="en-US" dirty="0"/>
              <a:t>A </a:t>
            </a:r>
            <a:r>
              <a:rPr lang="en-US" dirty="0" err="1">
                <a:solidFill>
                  <a:srgbClr val="0000FF"/>
                </a:solidFill>
                <a:latin typeface="Consolas" panose="020B0609020204030204" pitchFamily="49" charset="0"/>
              </a:rPr>
              <a:t>DataFrame</a:t>
            </a:r>
            <a:r>
              <a:rPr lang="en-US" dirty="0"/>
              <a:t> has two index arrays:</a:t>
            </a:r>
          </a:p>
          <a:p>
            <a:pPr lvl="1"/>
            <a:r>
              <a:rPr lang="en-US" dirty="0"/>
              <a:t>The </a:t>
            </a:r>
            <a:r>
              <a:rPr lang="en-US" u="sng" dirty="0"/>
              <a:t>first array</a:t>
            </a:r>
            <a:r>
              <a:rPr lang="en-US" dirty="0"/>
              <a:t> is associated with the rows and serves a similar function as the index array in a </a:t>
            </a:r>
            <a:r>
              <a:rPr lang="en-US" dirty="0">
                <a:solidFill>
                  <a:srgbClr val="0000FF"/>
                </a:solidFill>
                <a:latin typeface="Consolas" panose="020B0609020204030204" pitchFamily="49" charset="0"/>
              </a:rPr>
              <a:t>Series</a:t>
            </a:r>
            <a:r>
              <a:rPr lang="en-US" dirty="0"/>
              <a:t>.</a:t>
            </a:r>
          </a:p>
          <a:p>
            <a:pPr lvl="1"/>
            <a:r>
              <a:rPr lang="en-US" dirty="0"/>
              <a:t>In fact, each label in the </a:t>
            </a:r>
            <a:r>
              <a:rPr lang="en-US" u="sng" dirty="0"/>
              <a:t>first array</a:t>
            </a:r>
            <a:r>
              <a:rPr lang="en-US" dirty="0"/>
              <a:t> is associated with all the values in the row </a:t>
            </a:r>
            <a:r>
              <a:rPr lang="en-US" dirty="0">
                <a:sym typeface="Wingdings" panose="05000000000000000000" pitchFamily="2" charset="2"/>
              </a:rPr>
              <a:t> Think of this as the </a:t>
            </a:r>
            <a:r>
              <a:rPr lang="en-US" u="sng" dirty="0">
                <a:sym typeface="Wingdings" panose="05000000000000000000" pitchFamily="2" charset="2"/>
              </a:rPr>
              <a:t>row header</a:t>
            </a:r>
            <a:r>
              <a:rPr lang="en-US" dirty="0">
                <a:sym typeface="Wingdings" panose="05000000000000000000" pitchFamily="2" charset="2"/>
              </a:rPr>
              <a:t> in a spreadsheet or </a:t>
            </a:r>
            <a:r>
              <a:rPr lang="en-US" u="sng" dirty="0">
                <a:sym typeface="Wingdings" panose="05000000000000000000" pitchFamily="2" charset="2"/>
              </a:rPr>
              <a:t>primary key</a:t>
            </a:r>
            <a:r>
              <a:rPr lang="en-US" dirty="0">
                <a:sym typeface="Wingdings" panose="05000000000000000000" pitchFamily="2" charset="2"/>
              </a:rPr>
              <a:t> in a relational database table.</a:t>
            </a:r>
          </a:p>
          <a:p>
            <a:pPr lvl="1"/>
            <a:r>
              <a:rPr lang="en-US" dirty="0">
                <a:sym typeface="Wingdings" panose="05000000000000000000" pitchFamily="2" charset="2"/>
              </a:rPr>
              <a:t>The second array contains a series of labels, each associated with a particular column</a:t>
            </a:r>
            <a:r>
              <a:rPr lang="en-US" dirty="0"/>
              <a:t> </a:t>
            </a:r>
            <a:r>
              <a:rPr lang="en-US" dirty="0">
                <a:sym typeface="Wingdings" panose="05000000000000000000" pitchFamily="2" charset="2"/>
              </a:rPr>
              <a:t> Think of this as the </a:t>
            </a:r>
            <a:r>
              <a:rPr lang="en-US" u="sng" dirty="0">
                <a:sym typeface="Wingdings" panose="05000000000000000000" pitchFamily="2" charset="2"/>
              </a:rPr>
              <a:t>column header</a:t>
            </a:r>
            <a:r>
              <a:rPr lang="en-US" dirty="0">
                <a:sym typeface="Wingdings" panose="05000000000000000000" pitchFamily="2" charset="2"/>
              </a:rPr>
              <a:t> in a spreadsheet or </a:t>
            </a:r>
            <a:r>
              <a:rPr lang="en-US" u="sng" dirty="0">
                <a:sym typeface="Wingdings" panose="05000000000000000000" pitchFamily="2" charset="2"/>
              </a:rPr>
              <a:t>column name</a:t>
            </a:r>
            <a:r>
              <a:rPr lang="en-US" dirty="0">
                <a:sym typeface="Wingdings" panose="05000000000000000000" pitchFamily="2" charset="2"/>
              </a:rPr>
              <a:t> in a relational database table.</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107</a:t>
            </a:fld>
            <a:endParaRPr lang="en-US"/>
          </a:p>
        </p:txBody>
      </p:sp>
    </p:spTree>
    <p:extLst>
      <p:ext uri="{BB962C8B-B14F-4D97-AF65-F5344CB8AC3E}">
        <p14:creationId xmlns:p14="http://schemas.microsoft.com/office/powerpoint/2010/main" val="9648772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00FF"/>
                </a:solidFill>
                <a:latin typeface="Consolas" panose="020B0609020204030204" pitchFamily="49" charset="0"/>
              </a:rPr>
              <a:t>DataFrame</a:t>
            </a:r>
            <a:r>
              <a:rPr lang="en-US" dirty="0"/>
              <a:t> (cont.)</a:t>
            </a:r>
            <a:endParaRPr lang="en-SG" dirty="0"/>
          </a:p>
        </p:txBody>
      </p:sp>
      <p:sp>
        <p:nvSpPr>
          <p:cNvPr id="5" name="Content Placeholder 4"/>
          <p:cNvSpPr>
            <a:spLocks noGrp="1"/>
          </p:cNvSpPr>
          <p:nvPr>
            <p:ph idx="1"/>
          </p:nvPr>
        </p:nvSpPr>
        <p:spPr/>
        <p:txBody>
          <a:bodyPr/>
          <a:lstStyle/>
          <a:p>
            <a:r>
              <a:rPr lang="en-US" dirty="0"/>
              <a:t>Another way to look at a </a:t>
            </a:r>
            <a:r>
              <a:rPr lang="en-US" dirty="0" err="1">
                <a:solidFill>
                  <a:srgbClr val="0000FF"/>
                </a:solidFill>
                <a:latin typeface="Consolas" panose="020B0609020204030204" pitchFamily="49" charset="0"/>
              </a:rPr>
              <a:t>DataFrame</a:t>
            </a:r>
            <a:r>
              <a:rPr lang="en-US" dirty="0"/>
              <a:t> is to think of it as a </a:t>
            </a:r>
            <a:r>
              <a:rPr lang="en-US" dirty="0">
                <a:solidFill>
                  <a:srgbClr val="0000FF"/>
                </a:solidFill>
                <a:latin typeface="Consolas" panose="020B0609020204030204" pitchFamily="49" charset="0"/>
              </a:rPr>
              <a:t>dictionary</a:t>
            </a:r>
            <a:r>
              <a:rPr lang="en-US" dirty="0"/>
              <a:t> of </a:t>
            </a:r>
            <a:r>
              <a:rPr lang="en-US" dirty="0">
                <a:solidFill>
                  <a:srgbClr val="0000FF"/>
                </a:solidFill>
                <a:latin typeface="Consolas" panose="020B0609020204030204" pitchFamily="49" charset="0"/>
              </a:rPr>
              <a:t>Series</a:t>
            </a:r>
            <a:r>
              <a:rPr lang="en-US" dirty="0"/>
              <a:t>:</a:t>
            </a:r>
          </a:p>
          <a:p>
            <a:pPr lvl="1"/>
            <a:r>
              <a:rPr lang="en-US" dirty="0"/>
              <a:t>The keys are the column names.</a:t>
            </a:r>
          </a:p>
          <a:p>
            <a:pPr lvl="1"/>
            <a:r>
              <a:rPr lang="en-US" dirty="0"/>
              <a:t>The values are the </a:t>
            </a:r>
            <a:r>
              <a:rPr lang="en-US" dirty="0">
                <a:solidFill>
                  <a:srgbClr val="0000FF"/>
                </a:solidFill>
                <a:latin typeface="Consolas" panose="020B0609020204030204" pitchFamily="49" charset="0"/>
              </a:rPr>
              <a:t>Series</a:t>
            </a:r>
            <a:r>
              <a:rPr lang="en-US" dirty="0"/>
              <a:t>.</a:t>
            </a:r>
          </a:p>
          <a:p>
            <a:pPr lvl="1"/>
            <a:r>
              <a:rPr lang="en-US" dirty="0"/>
              <a:t>Furthermore, all elements of each </a:t>
            </a:r>
            <a:r>
              <a:rPr lang="en-US" dirty="0">
                <a:solidFill>
                  <a:srgbClr val="0000FF"/>
                </a:solidFill>
                <a:latin typeface="Consolas" panose="020B0609020204030204" pitchFamily="49" charset="0"/>
              </a:rPr>
              <a:t>Series</a:t>
            </a:r>
            <a:r>
              <a:rPr lang="en-US" dirty="0"/>
              <a:t> are mapped according to an array of labels called the index.</a:t>
            </a:r>
          </a:p>
          <a:p>
            <a:pPr lvl="1"/>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108</a:t>
            </a:fld>
            <a:endParaRPr lang="en-US"/>
          </a:p>
        </p:txBody>
      </p:sp>
    </p:spTree>
    <p:extLst>
      <p:ext uri="{BB962C8B-B14F-4D97-AF65-F5344CB8AC3E}">
        <p14:creationId xmlns:p14="http://schemas.microsoft.com/office/powerpoint/2010/main" val="257324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33600" y="4267200"/>
            <a:ext cx="3457574" cy="7437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5940" y="585148"/>
            <a:ext cx="8150860" cy="505908"/>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Floating-Point Values</a:t>
            </a:r>
            <a:r>
              <a:rPr sz="3200" spc="-50" dirty="0">
                <a:solidFill>
                  <a:srgbClr val="464652"/>
                </a:solidFill>
              </a:rPr>
              <a:t> </a:t>
            </a:r>
            <a:r>
              <a:rPr sz="3200" spc="-5" dirty="0">
                <a:solidFill>
                  <a:srgbClr val="464652"/>
                </a:solidFill>
              </a:rPr>
              <a:t>(cont</a:t>
            </a:r>
            <a:r>
              <a:rPr lang="en-US" sz="3200" spc="-5" dirty="0">
                <a:solidFill>
                  <a:srgbClr val="464652"/>
                </a:solidFill>
              </a:rPr>
              <a:t>.</a:t>
            </a:r>
            <a:r>
              <a:rPr sz="3200" spc="-5" dirty="0">
                <a:solidFill>
                  <a:srgbClr val="464652"/>
                </a:solidFill>
              </a:rPr>
              <a:t>)</a:t>
            </a:r>
            <a:endParaRPr sz="3200" dirty="0"/>
          </a:p>
        </p:txBody>
      </p:sp>
      <p:sp>
        <p:nvSpPr>
          <p:cNvPr id="13" name="Slide Number Placeholder 12"/>
          <p:cNvSpPr>
            <a:spLocks noGrp="1"/>
          </p:cNvSpPr>
          <p:nvPr>
            <p:ph type="sldNum" sz="quarter" idx="12"/>
          </p:nvPr>
        </p:nvSpPr>
        <p:spPr/>
        <p:txBody>
          <a:bodyPr/>
          <a:lstStyle/>
          <a:p>
            <a:fld id="{2F424A89-909B-4BA1-940E-23EAC9404E56}" type="slidenum">
              <a:rPr lang="en-US" smtClean="0"/>
              <a:pPr/>
              <a:t>10</a:t>
            </a:fld>
            <a:endParaRPr lang="en-US"/>
          </a:p>
        </p:txBody>
      </p:sp>
      <p:sp>
        <p:nvSpPr>
          <p:cNvPr id="7" name="object 7"/>
          <p:cNvSpPr/>
          <p:nvPr/>
        </p:nvSpPr>
        <p:spPr>
          <a:xfrm>
            <a:off x="2133600" y="1752600"/>
            <a:ext cx="4981575" cy="1315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306217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 </a:t>
            </a:r>
            <a:r>
              <a:rPr lang="en-US" dirty="0" err="1">
                <a:solidFill>
                  <a:srgbClr val="0000FF"/>
                </a:solidFill>
                <a:latin typeface="Consolas" panose="020B0609020204030204" pitchFamily="49" charset="0"/>
              </a:rPr>
              <a:t>DataFrame</a:t>
            </a:r>
            <a:endParaRPr lang="en-SG" dirty="0">
              <a:solidFill>
                <a:srgbClr val="0000FF"/>
              </a:solidFill>
              <a:latin typeface="Consolas" panose="020B0609020204030204" pitchFamily="49" charset="0"/>
            </a:endParaRPr>
          </a:p>
        </p:txBody>
      </p:sp>
      <p:sp>
        <p:nvSpPr>
          <p:cNvPr id="5" name="Content Placeholder 4"/>
          <p:cNvSpPr>
            <a:spLocks noGrp="1"/>
          </p:cNvSpPr>
          <p:nvPr>
            <p:ph idx="1"/>
          </p:nvPr>
        </p:nvSpPr>
        <p:spPr/>
        <p:txBody>
          <a:bodyPr/>
          <a:lstStyle/>
          <a:p>
            <a:r>
              <a:rPr lang="en-US" dirty="0"/>
              <a:t>The most common way to define a </a:t>
            </a:r>
            <a:r>
              <a:rPr lang="en-US" dirty="0" err="1">
                <a:solidFill>
                  <a:srgbClr val="0000FF"/>
                </a:solidFill>
                <a:latin typeface="Consolas" panose="020B0609020204030204" pitchFamily="49" charset="0"/>
              </a:rPr>
              <a:t>DataFrame</a:t>
            </a:r>
            <a:r>
              <a:rPr lang="en-US" dirty="0"/>
              <a:t> is to pass a </a:t>
            </a:r>
            <a:r>
              <a:rPr lang="en-US" dirty="0" err="1">
                <a:solidFill>
                  <a:srgbClr val="0000FF"/>
                </a:solidFill>
                <a:latin typeface="Consolas" panose="020B0609020204030204" pitchFamily="49" charset="0"/>
              </a:rPr>
              <a:t>dict</a:t>
            </a:r>
            <a:r>
              <a:rPr lang="en-US" dirty="0"/>
              <a:t> object to the </a:t>
            </a:r>
            <a:r>
              <a:rPr lang="en-US" dirty="0" err="1">
                <a:solidFill>
                  <a:srgbClr val="0000FF"/>
                </a:solidFill>
                <a:latin typeface="Consolas" panose="020B0609020204030204" pitchFamily="49" charset="0"/>
              </a:rPr>
              <a:t>DataFrame</a:t>
            </a:r>
            <a:r>
              <a:rPr lang="en-US" dirty="0">
                <a:solidFill>
                  <a:srgbClr val="0000FF"/>
                </a:solidFill>
                <a:latin typeface="Consolas" panose="020B0609020204030204" pitchFamily="49" charset="0"/>
              </a:rPr>
              <a:t>()</a:t>
            </a:r>
            <a:r>
              <a:rPr lang="en-US" dirty="0"/>
              <a:t> constructor:</a:t>
            </a:r>
          </a:p>
          <a:p>
            <a:pPr lvl="1"/>
            <a:r>
              <a:rPr lang="en-US" dirty="0"/>
              <a:t>The </a:t>
            </a:r>
            <a:r>
              <a:rPr lang="en-US" dirty="0" err="1">
                <a:solidFill>
                  <a:srgbClr val="0000FF"/>
                </a:solidFill>
                <a:latin typeface="Consolas" panose="020B0609020204030204" pitchFamily="49" charset="0"/>
              </a:rPr>
              <a:t>dict</a:t>
            </a:r>
            <a:r>
              <a:rPr lang="en-US" dirty="0"/>
              <a:t> object contains a key for each column to be defined together with an array of value</a:t>
            </a:r>
            <a:r>
              <a:rPr lang="en-SG" dirty="0"/>
              <a:t>.</a:t>
            </a:r>
          </a:p>
          <a:p>
            <a:pPr lvl="1"/>
            <a:r>
              <a:rPr lang="en-US" dirty="0"/>
              <a:t>This approach is quite similar to how we define a </a:t>
            </a:r>
            <a:r>
              <a:rPr lang="en-US" dirty="0">
                <a:solidFill>
                  <a:srgbClr val="0000FF"/>
                </a:solidFill>
                <a:latin typeface="Consolas" panose="020B0609020204030204" pitchFamily="49" charset="0"/>
              </a:rPr>
              <a:t>Series</a:t>
            </a:r>
            <a:r>
              <a:rPr lang="en-US" dirty="0"/>
              <a:t> only that now we are essentially defining multiple Series objects to make up the </a:t>
            </a:r>
            <a:r>
              <a:rPr lang="en-US" dirty="0" err="1">
                <a:solidFill>
                  <a:srgbClr val="0000FF"/>
                </a:solidFill>
                <a:latin typeface="Consolas" panose="020B0609020204030204" pitchFamily="49" charset="0"/>
              </a:rPr>
              <a:t>DataFrame</a:t>
            </a:r>
            <a:r>
              <a:rPr lang="en-US" dirty="0"/>
              <a: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109</a:t>
            </a:fld>
            <a:endParaRPr lang="en-US"/>
          </a:p>
        </p:txBody>
      </p:sp>
    </p:spTree>
    <p:extLst>
      <p:ext uri="{BB962C8B-B14F-4D97-AF65-F5344CB8AC3E}">
        <p14:creationId xmlns:p14="http://schemas.microsoft.com/office/powerpoint/2010/main" val="15789189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 </a:t>
            </a:r>
            <a:r>
              <a:rPr lang="en-US" dirty="0" err="1">
                <a:solidFill>
                  <a:srgbClr val="0000FF"/>
                </a:solidFill>
                <a:latin typeface="Consolas" panose="020B0609020204030204" pitchFamily="49" charset="0"/>
              </a:rPr>
              <a:t>DataFrame</a:t>
            </a:r>
            <a:r>
              <a:rPr lang="en-US" dirty="0">
                <a:solidFill>
                  <a:srgbClr val="0000FF"/>
                </a:solidFill>
                <a:latin typeface="Consolas" panose="020B0609020204030204" pitchFamily="49" charset="0"/>
              </a:rPr>
              <a:t> </a:t>
            </a:r>
            <a:r>
              <a:rPr lang="en-US" dirty="0"/>
              <a:t>(cont.)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110</a:t>
            </a:fld>
            <a:endParaRPr lang="en-US"/>
          </a:p>
        </p:txBody>
      </p:sp>
      <p:pic>
        <p:nvPicPr>
          <p:cNvPr id="9" name="Picture 8"/>
          <p:cNvPicPr>
            <a:picLocks noChangeAspect="1"/>
          </p:cNvPicPr>
          <p:nvPr/>
        </p:nvPicPr>
        <p:blipFill rotWithShape="1">
          <a:blip r:embed="rId2"/>
          <a:srcRect l="50585" t="8333" r="16033" b="66667"/>
          <a:stretch/>
        </p:blipFill>
        <p:spPr>
          <a:xfrm>
            <a:off x="696193" y="1767085"/>
            <a:ext cx="6254470" cy="2633472"/>
          </a:xfrm>
          <a:prstGeom prst="rect">
            <a:avLst/>
          </a:prstGeom>
        </p:spPr>
      </p:pic>
      <p:pic>
        <p:nvPicPr>
          <p:cNvPr id="10" name="Picture 9"/>
          <p:cNvPicPr>
            <a:picLocks noChangeAspect="1"/>
          </p:cNvPicPr>
          <p:nvPr/>
        </p:nvPicPr>
        <p:blipFill rotWithShape="1">
          <a:blip r:embed="rId2"/>
          <a:srcRect l="751" t="20833" r="52007" b="60416"/>
          <a:stretch/>
        </p:blipFill>
        <p:spPr>
          <a:xfrm>
            <a:off x="685800" y="4662685"/>
            <a:ext cx="8839201" cy="1972383"/>
          </a:xfrm>
          <a:prstGeom prst="rect">
            <a:avLst/>
          </a:prstGeom>
        </p:spPr>
      </p:pic>
      <p:cxnSp>
        <p:nvCxnSpPr>
          <p:cNvPr id="12" name="Straight Connector 11"/>
          <p:cNvCxnSpPr/>
          <p:nvPr/>
        </p:nvCxnSpPr>
        <p:spPr>
          <a:xfrm>
            <a:off x="152399" y="3962400"/>
            <a:ext cx="88392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8992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Selecting Elements in a </a:t>
            </a:r>
            <a:r>
              <a:rPr lang="en-US" dirty="0" err="1">
                <a:solidFill>
                  <a:srgbClr val="0000FF"/>
                </a:solidFill>
                <a:latin typeface="Consolas" panose="020B0609020204030204" pitchFamily="49" charset="0"/>
              </a:rPr>
              <a:t>DataFrame</a:t>
            </a:r>
            <a:r>
              <a:rPr lang="en-US" dirty="0"/>
              <a:t> </a:t>
            </a:r>
            <a:endParaRPr lang="en-SG" dirty="0"/>
          </a:p>
        </p:txBody>
      </p:sp>
      <p:sp>
        <p:nvSpPr>
          <p:cNvPr id="5" name="Content Placeholder 4"/>
          <p:cNvSpPr>
            <a:spLocks noGrp="1"/>
          </p:cNvSpPr>
          <p:nvPr>
            <p:ph idx="1"/>
          </p:nvPr>
        </p:nvSpPr>
        <p:spPr/>
        <p:txBody>
          <a:bodyPr>
            <a:normAutofit/>
          </a:bodyPr>
          <a:lstStyle/>
          <a:p>
            <a:r>
              <a:rPr lang="en-US" dirty="0"/>
              <a:t>We can obtain the name of all the columns and the list of indexes of the </a:t>
            </a:r>
            <a:r>
              <a:rPr lang="en-US" dirty="0" err="1">
                <a:solidFill>
                  <a:srgbClr val="0000FF"/>
                </a:solidFill>
                <a:latin typeface="Consolas" panose="020B0609020204030204" pitchFamily="49" charset="0"/>
              </a:rPr>
              <a:t>DataFrame</a:t>
            </a:r>
            <a:r>
              <a:rPr lang="en-US" dirty="0"/>
              <a:t> object using its </a:t>
            </a:r>
            <a:r>
              <a:rPr lang="en-US" dirty="0">
                <a:solidFill>
                  <a:srgbClr val="0000FF"/>
                </a:solidFill>
                <a:latin typeface="Consolas" panose="020B0609020204030204" pitchFamily="49" charset="0"/>
              </a:rPr>
              <a:t>columns</a:t>
            </a:r>
            <a:r>
              <a:rPr lang="en-US" dirty="0"/>
              <a:t> and </a:t>
            </a:r>
            <a:r>
              <a:rPr lang="en-US" dirty="0">
                <a:solidFill>
                  <a:srgbClr val="0000FF"/>
                </a:solidFill>
                <a:latin typeface="Consolas" panose="020B0609020204030204" pitchFamily="49" charset="0"/>
              </a:rPr>
              <a:t>index</a:t>
            </a:r>
            <a:r>
              <a:rPr lang="en-US" dirty="0"/>
              <a:t> attributes, respectively.</a:t>
            </a:r>
          </a:p>
          <a:p>
            <a:r>
              <a:rPr lang="en-US" dirty="0"/>
              <a:t>The entire set of data in the </a:t>
            </a:r>
            <a:r>
              <a:rPr lang="en-US" dirty="0" err="1">
                <a:solidFill>
                  <a:srgbClr val="0000FF"/>
                </a:solidFill>
                <a:latin typeface="Consolas" panose="020B0609020204030204" pitchFamily="49" charset="0"/>
              </a:rPr>
              <a:t>DataFrame</a:t>
            </a:r>
            <a:r>
              <a:rPr lang="en-US" dirty="0"/>
              <a:t> can be retrieved using the </a:t>
            </a:r>
            <a:r>
              <a:rPr lang="en-US" dirty="0">
                <a:solidFill>
                  <a:srgbClr val="0000FF"/>
                </a:solidFill>
                <a:latin typeface="Consolas" panose="020B0609020204030204" pitchFamily="49" charset="0"/>
              </a:rPr>
              <a:t>values</a:t>
            </a:r>
            <a:r>
              <a:rPr lang="en-US" dirty="0"/>
              <a:t> attribute.</a:t>
            </a:r>
          </a:p>
          <a:p>
            <a:r>
              <a:rPr lang="en-US" dirty="0"/>
              <a:t>To select the contents of a column, we can use the column name as a label or use the column name as an attribute of the </a:t>
            </a:r>
            <a:r>
              <a:rPr lang="en-US" dirty="0" err="1">
                <a:solidFill>
                  <a:srgbClr val="0000FF"/>
                </a:solidFill>
                <a:latin typeface="Consolas" panose="020B0609020204030204" pitchFamily="49" charset="0"/>
              </a:rPr>
              <a:t>DataFrame</a:t>
            </a:r>
            <a:r>
              <a:rPr lang="en-US" dirty="0"/>
              <a:t>.</a:t>
            </a:r>
          </a:p>
          <a:p>
            <a:r>
              <a:rPr lang="en-US" dirty="0"/>
              <a:t>To select the contents of a row, we can use the </a:t>
            </a:r>
            <a:r>
              <a:rPr lang="en-US" dirty="0">
                <a:solidFill>
                  <a:srgbClr val="0000FF"/>
                </a:solidFill>
                <a:latin typeface="Consolas" panose="020B0609020204030204" pitchFamily="49" charset="0"/>
              </a:rPr>
              <a:t>ix</a:t>
            </a:r>
            <a:r>
              <a:rPr lang="en-US" dirty="0"/>
              <a:t> attribute with the required index value.</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111</a:t>
            </a:fld>
            <a:endParaRPr lang="en-US"/>
          </a:p>
        </p:txBody>
      </p:sp>
    </p:spTree>
    <p:extLst>
      <p:ext uri="{BB962C8B-B14F-4D97-AF65-F5344CB8AC3E}">
        <p14:creationId xmlns:p14="http://schemas.microsoft.com/office/powerpoint/2010/main" val="3514838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Selecting Elements in a </a:t>
            </a:r>
            <a:r>
              <a:rPr lang="en-US" dirty="0" err="1">
                <a:solidFill>
                  <a:srgbClr val="0000FF"/>
                </a:solidFill>
                <a:latin typeface="Consolas" panose="020B0609020204030204" pitchFamily="49" charset="0"/>
              </a:rPr>
              <a:t>DataFrame</a:t>
            </a:r>
            <a:r>
              <a:rPr lang="en-US" dirty="0">
                <a:solidFill>
                  <a:schemeClr val="tx1"/>
                </a:solidFill>
                <a:latin typeface="+mn-lt"/>
              </a:rPr>
              <a:t> (cont.)</a:t>
            </a:r>
            <a:r>
              <a:rPr lang="en-US" dirty="0"/>
              <a:t> </a:t>
            </a:r>
            <a:endParaRPr lang="en-SG" dirty="0"/>
          </a:p>
        </p:txBody>
      </p:sp>
      <p:sp>
        <p:nvSpPr>
          <p:cNvPr id="5" name="Content Placeholder 4"/>
          <p:cNvSpPr>
            <a:spLocks noGrp="1"/>
          </p:cNvSpPr>
          <p:nvPr>
            <p:ph idx="1"/>
          </p:nvPr>
        </p:nvSpPr>
        <p:spPr>
          <a:xfrm>
            <a:off x="815210" y="1889147"/>
            <a:ext cx="7200900" cy="3581400"/>
          </a:xfrm>
        </p:spPr>
        <p:txBody>
          <a:bodyPr/>
          <a:lstStyle/>
          <a:p>
            <a:r>
              <a:rPr lang="en-US" dirty="0"/>
              <a:t>To select the content of a cell, we combine the </a:t>
            </a:r>
            <a:r>
              <a:rPr lang="en-US" dirty="0">
                <a:solidFill>
                  <a:srgbClr val="0000FF"/>
                </a:solidFill>
                <a:latin typeface="Consolas" panose="020B0609020204030204" pitchFamily="49" charset="0"/>
              </a:rPr>
              <a:t>ix</a:t>
            </a:r>
            <a:r>
              <a:rPr lang="en-US" dirty="0"/>
              <a:t> attribute  with the required column name.</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112</a:t>
            </a:fld>
            <a:endParaRPr lang="en-US"/>
          </a:p>
        </p:txBody>
      </p:sp>
      <p:pic>
        <p:nvPicPr>
          <p:cNvPr id="6" name="Picture 5"/>
          <p:cNvPicPr>
            <a:picLocks noChangeAspect="1"/>
          </p:cNvPicPr>
          <p:nvPr/>
        </p:nvPicPr>
        <p:blipFill rotWithShape="1">
          <a:blip r:embed="rId2"/>
          <a:srcRect l="49415" t="8328" r="16027" b="37498"/>
          <a:stretch/>
        </p:blipFill>
        <p:spPr>
          <a:xfrm>
            <a:off x="822959" y="2526714"/>
            <a:ext cx="4876800" cy="4298197"/>
          </a:xfrm>
          <a:prstGeom prst="rect">
            <a:avLst/>
          </a:prstGeom>
        </p:spPr>
      </p:pic>
    </p:spTree>
    <p:extLst>
      <p:ext uri="{BB962C8B-B14F-4D97-AF65-F5344CB8AC3E}">
        <p14:creationId xmlns:p14="http://schemas.microsoft.com/office/powerpoint/2010/main" val="2312560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Selecting Elements in a </a:t>
            </a:r>
            <a:r>
              <a:rPr lang="en-US" dirty="0" err="1">
                <a:solidFill>
                  <a:srgbClr val="0000FF"/>
                </a:solidFill>
                <a:latin typeface="Consolas" panose="020B0609020204030204" pitchFamily="49" charset="0"/>
              </a:rPr>
              <a:t>DataFrame</a:t>
            </a:r>
            <a:r>
              <a:rPr lang="en-US" dirty="0">
                <a:solidFill>
                  <a:schemeClr val="tx1"/>
                </a:solidFill>
              </a:rPr>
              <a:t> (cont.)</a:t>
            </a:r>
            <a:r>
              <a:rPr lang="en-US" dirty="0"/>
              <a:t> </a:t>
            </a:r>
            <a:endParaRPr lang="en-SG" dirty="0"/>
          </a:p>
        </p:txBody>
      </p:sp>
      <p:sp>
        <p:nvSpPr>
          <p:cNvPr id="5" name="Content Placeholder 4"/>
          <p:cNvSpPr>
            <a:spLocks noGrp="1"/>
          </p:cNvSpPr>
          <p:nvPr>
            <p:ph idx="1"/>
          </p:nvPr>
        </p:nvSpPr>
        <p:spPr>
          <a:xfrm>
            <a:off x="871571" y="1819431"/>
            <a:ext cx="7200900" cy="3581400"/>
          </a:xfrm>
        </p:spPr>
        <p:txBody>
          <a:bodyPr/>
          <a:lstStyle/>
          <a:p>
            <a:r>
              <a:rPr lang="en-US" dirty="0"/>
              <a:t>We can assign new value to each cell with the assignment operator and the </a:t>
            </a:r>
            <a:r>
              <a:rPr lang="en-US" dirty="0" err="1">
                <a:solidFill>
                  <a:srgbClr val="0000FF"/>
                </a:solidFill>
                <a:latin typeface="Consolas" panose="020B0609020204030204" pitchFamily="49" charset="0"/>
              </a:rPr>
              <a:t>loc</a:t>
            </a:r>
            <a:r>
              <a:rPr lang="en-US" dirty="0"/>
              <a:t> attribute of the </a:t>
            </a:r>
            <a:r>
              <a:rPr lang="en-US" dirty="0" err="1">
                <a:solidFill>
                  <a:srgbClr val="0000FF"/>
                </a:solidFill>
                <a:latin typeface="Consolas" panose="020B0609020204030204" pitchFamily="49" charset="0"/>
              </a:rPr>
              <a:t>DataFrame</a:t>
            </a:r>
            <a:r>
              <a:rPr lang="en-US" dirty="0"/>
              <a: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113</a:t>
            </a:fld>
            <a:endParaRPr lang="en-US"/>
          </a:p>
        </p:txBody>
      </p:sp>
      <p:pic>
        <p:nvPicPr>
          <p:cNvPr id="10" name="Picture 9"/>
          <p:cNvPicPr>
            <a:picLocks noChangeAspect="1"/>
          </p:cNvPicPr>
          <p:nvPr/>
        </p:nvPicPr>
        <p:blipFill rotWithShape="1">
          <a:blip r:embed="rId2"/>
          <a:srcRect l="50586" t="6927" r="15443" b="53127"/>
          <a:stretch/>
        </p:blipFill>
        <p:spPr>
          <a:xfrm>
            <a:off x="805375" y="2525961"/>
            <a:ext cx="6502706" cy="4298950"/>
          </a:xfrm>
          <a:prstGeom prst="rect">
            <a:avLst/>
          </a:prstGeom>
        </p:spPr>
      </p:pic>
    </p:spTree>
    <p:extLst>
      <p:ext uri="{BB962C8B-B14F-4D97-AF65-F5344CB8AC3E}">
        <p14:creationId xmlns:p14="http://schemas.microsoft.com/office/powerpoint/2010/main" val="4616553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solidFill>
                  <a:schemeClr val="tx1"/>
                </a:solidFill>
              </a:rPr>
              <a:t>Basic Operations on </a:t>
            </a:r>
            <a:r>
              <a:rPr lang="en-GB" dirty="0" err="1">
                <a:solidFill>
                  <a:srgbClr val="0000FF"/>
                </a:solidFill>
                <a:latin typeface="Consolas" panose="020B0609020204030204" pitchFamily="49" charset="0"/>
              </a:rPr>
              <a:t>DataFrame</a:t>
            </a:r>
            <a:endParaRPr lang="en-SG" dirty="0"/>
          </a:p>
        </p:txBody>
      </p:sp>
      <p:sp>
        <p:nvSpPr>
          <p:cNvPr id="5" name="Content Placeholder 4"/>
          <p:cNvSpPr>
            <a:spLocks noGrp="1"/>
          </p:cNvSpPr>
          <p:nvPr>
            <p:ph idx="1"/>
          </p:nvPr>
        </p:nvSpPr>
        <p:spPr>
          <a:xfrm>
            <a:off x="1028700" y="2286000"/>
            <a:ext cx="3390900" cy="3581400"/>
          </a:xfrm>
        </p:spPr>
        <p:txBody>
          <a:bodyPr/>
          <a:lstStyle/>
          <a:p>
            <a:r>
              <a:rPr lang="en-US" dirty="0"/>
              <a:t>Arithmetic operations can be performed between two </a:t>
            </a:r>
            <a:r>
              <a:rPr lang="en-US" dirty="0" err="1">
                <a:solidFill>
                  <a:srgbClr val="0000FF"/>
                </a:solidFill>
                <a:latin typeface="Consolas" panose="020B0609020204030204" pitchFamily="49" charset="0"/>
              </a:rPr>
              <a:t>DataFrame</a:t>
            </a:r>
            <a:r>
              <a:rPr lang="en-US" dirty="0"/>
              <a:t> objects using the flexible arithmetic methods:</a:t>
            </a:r>
          </a:p>
          <a:p>
            <a:pPr lvl="1"/>
            <a:r>
              <a:rPr lang="en-US" dirty="0">
                <a:solidFill>
                  <a:srgbClr val="0000FF"/>
                </a:solidFill>
                <a:latin typeface="Consolas" panose="020B0609020204030204" pitchFamily="49" charset="0"/>
              </a:rPr>
              <a:t>add()</a:t>
            </a:r>
          </a:p>
          <a:p>
            <a:pPr lvl="1"/>
            <a:r>
              <a:rPr lang="en-US" dirty="0">
                <a:solidFill>
                  <a:srgbClr val="0000FF"/>
                </a:solidFill>
                <a:latin typeface="Consolas" panose="020B0609020204030204" pitchFamily="49" charset="0"/>
              </a:rPr>
              <a:t>sub()</a:t>
            </a:r>
          </a:p>
          <a:p>
            <a:pPr lvl="1"/>
            <a:r>
              <a:rPr lang="en-US" dirty="0">
                <a:solidFill>
                  <a:srgbClr val="0000FF"/>
                </a:solidFill>
                <a:latin typeface="Consolas" panose="020B0609020204030204" pitchFamily="49" charset="0"/>
              </a:rPr>
              <a:t>div()</a:t>
            </a:r>
          </a:p>
          <a:p>
            <a:pPr lvl="1"/>
            <a:r>
              <a:rPr lang="en-US" dirty="0" err="1">
                <a:solidFill>
                  <a:srgbClr val="0000FF"/>
                </a:solidFill>
                <a:latin typeface="Consolas" panose="020B0609020204030204" pitchFamily="49" charset="0"/>
              </a:rPr>
              <a:t>mul</a:t>
            </a:r>
            <a:r>
              <a:rPr lang="en-US" dirty="0">
                <a:solidFill>
                  <a:srgbClr val="0000FF"/>
                </a:solidFill>
                <a:latin typeface="Consolas" panose="020B0609020204030204" pitchFamily="49" charset="0"/>
              </a:rPr>
              <a:t>()</a:t>
            </a:r>
            <a:endParaRPr lang="en-SG" dirty="0">
              <a:solidFill>
                <a:srgbClr val="0000FF"/>
              </a:solidFill>
              <a:latin typeface="Consolas" panose="020B0609020204030204" pitchFamily="49" charset="0"/>
            </a:endParaRPr>
          </a:p>
        </p:txBody>
      </p:sp>
      <p:sp>
        <p:nvSpPr>
          <p:cNvPr id="4" name="Slide Number Placeholder 3"/>
          <p:cNvSpPr>
            <a:spLocks noGrp="1"/>
          </p:cNvSpPr>
          <p:nvPr>
            <p:ph type="sldNum" sz="quarter" idx="12"/>
          </p:nvPr>
        </p:nvSpPr>
        <p:spPr/>
        <p:txBody>
          <a:bodyPr/>
          <a:lstStyle/>
          <a:p>
            <a:fld id="{2F424A89-909B-4BA1-940E-23EAC9404E56}" type="slidenum">
              <a:rPr lang="en-US" smtClean="0"/>
              <a:pPr/>
              <a:t>114</a:t>
            </a:fld>
            <a:endParaRPr lang="en-US"/>
          </a:p>
        </p:txBody>
      </p:sp>
      <p:pic>
        <p:nvPicPr>
          <p:cNvPr id="6" name="Picture 5"/>
          <p:cNvPicPr>
            <a:picLocks noChangeAspect="1"/>
          </p:cNvPicPr>
          <p:nvPr/>
        </p:nvPicPr>
        <p:blipFill rotWithShape="1">
          <a:blip r:embed="rId2"/>
          <a:srcRect l="51171" t="7286" r="8413" b="42707"/>
          <a:stretch/>
        </p:blipFill>
        <p:spPr>
          <a:xfrm>
            <a:off x="4572000" y="1814689"/>
            <a:ext cx="4397973" cy="4134678"/>
          </a:xfrm>
          <a:prstGeom prst="rect">
            <a:avLst/>
          </a:prstGeom>
        </p:spPr>
      </p:pic>
    </p:spTree>
    <p:extLst>
      <p:ext uri="{BB962C8B-B14F-4D97-AF65-F5344CB8AC3E}">
        <p14:creationId xmlns:p14="http://schemas.microsoft.com/office/powerpoint/2010/main" val="14754955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solidFill>
                  <a:schemeClr val="tx1"/>
                </a:solidFill>
              </a:rPr>
              <a:t>Basic Operations on </a:t>
            </a:r>
            <a:r>
              <a:rPr lang="en-GB" dirty="0" err="1">
                <a:solidFill>
                  <a:srgbClr val="0000FF"/>
                </a:solidFill>
                <a:latin typeface="Consolas" panose="020B0609020204030204" pitchFamily="49" charset="0"/>
              </a:rPr>
              <a:t>DataFrame</a:t>
            </a:r>
            <a:r>
              <a:rPr lang="en-GB" dirty="0">
                <a:solidFill>
                  <a:schemeClr val="tx1"/>
                </a:solidFill>
                <a:latin typeface="+mn-lt"/>
              </a:rPr>
              <a:t> (cont.)</a:t>
            </a:r>
            <a:endParaRPr lang="en-SG" dirty="0">
              <a:solidFill>
                <a:schemeClr val="tx1"/>
              </a:solidFill>
              <a:latin typeface="+mn-lt"/>
            </a:endParaRPr>
          </a:p>
        </p:txBody>
      </p:sp>
      <p:sp>
        <p:nvSpPr>
          <p:cNvPr id="5" name="Content Placeholder 4"/>
          <p:cNvSpPr>
            <a:spLocks noGrp="1"/>
          </p:cNvSpPr>
          <p:nvPr>
            <p:ph idx="1"/>
          </p:nvPr>
        </p:nvSpPr>
        <p:spPr>
          <a:xfrm>
            <a:off x="971550" y="2081706"/>
            <a:ext cx="7200900" cy="1752600"/>
          </a:xfrm>
        </p:spPr>
        <p:txBody>
          <a:bodyPr/>
          <a:lstStyle/>
          <a:p>
            <a:r>
              <a:rPr lang="en-US" dirty="0"/>
              <a:t>Statistic functions can be applied on the </a:t>
            </a:r>
            <a:r>
              <a:rPr lang="en-US" dirty="0" err="1">
                <a:solidFill>
                  <a:srgbClr val="0000FF"/>
                </a:solidFill>
                <a:latin typeface="Consolas" panose="020B0609020204030204" pitchFamily="49" charset="0"/>
              </a:rPr>
              <a:t>DataFrame</a:t>
            </a:r>
            <a:r>
              <a:rPr lang="en-US" dirty="0"/>
              <a:t>:</a:t>
            </a:r>
          </a:p>
          <a:p>
            <a:pPr lvl="1"/>
            <a:r>
              <a:rPr lang="en-US" dirty="0"/>
              <a:t>sum()</a:t>
            </a:r>
          </a:p>
          <a:p>
            <a:pPr lvl="1"/>
            <a:r>
              <a:rPr lang="en-US" dirty="0"/>
              <a:t>mean()</a:t>
            </a:r>
          </a:p>
          <a:p>
            <a:pPr lvl="1"/>
            <a:r>
              <a:rPr lang="en-US" dirty="0"/>
              <a:t>describe()</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115</a:t>
            </a:fld>
            <a:endParaRPr lang="en-US"/>
          </a:p>
        </p:txBody>
      </p:sp>
      <p:pic>
        <p:nvPicPr>
          <p:cNvPr id="7" name="Picture 6"/>
          <p:cNvPicPr>
            <a:picLocks noChangeAspect="1"/>
          </p:cNvPicPr>
          <p:nvPr/>
        </p:nvPicPr>
        <p:blipFill rotWithShape="1">
          <a:blip r:embed="rId2"/>
          <a:srcRect l="50586" t="7292" r="9478" b="61461"/>
          <a:stretch/>
        </p:blipFill>
        <p:spPr>
          <a:xfrm>
            <a:off x="601251" y="3641048"/>
            <a:ext cx="7101910" cy="3124200"/>
          </a:xfrm>
          <a:prstGeom prst="rect">
            <a:avLst/>
          </a:prstGeom>
        </p:spPr>
      </p:pic>
    </p:spTree>
    <p:extLst>
      <p:ext uri="{BB962C8B-B14F-4D97-AF65-F5344CB8AC3E}">
        <p14:creationId xmlns:p14="http://schemas.microsoft.com/office/powerpoint/2010/main" val="4924018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Importing Data into </a:t>
            </a:r>
            <a:r>
              <a:rPr lang="en-US" dirty="0" err="1">
                <a:solidFill>
                  <a:srgbClr val="0000FF"/>
                </a:solidFill>
                <a:latin typeface="Consolas" panose="020B0609020204030204" pitchFamily="49" charset="0"/>
              </a:rPr>
              <a:t>DataFrame</a:t>
            </a:r>
            <a:endParaRPr lang="en-SG" dirty="0">
              <a:solidFill>
                <a:srgbClr val="0000FF"/>
              </a:solidFill>
              <a:latin typeface="Consolas" panose="020B0609020204030204" pitchFamily="49" charset="0"/>
            </a:endParaRPr>
          </a:p>
        </p:txBody>
      </p:sp>
      <p:sp>
        <p:nvSpPr>
          <p:cNvPr id="5" name="Content Placeholder 4"/>
          <p:cNvSpPr>
            <a:spLocks noGrp="1"/>
          </p:cNvSpPr>
          <p:nvPr>
            <p:ph idx="1"/>
          </p:nvPr>
        </p:nvSpPr>
        <p:spPr>
          <a:xfrm>
            <a:off x="516834" y="1718604"/>
            <a:ext cx="8229600" cy="4148796"/>
          </a:xfrm>
        </p:spPr>
        <p:txBody>
          <a:bodyPr>
            <a:normAutofit/>
          </a:bodyPr>
          <a:lstStyle/>
          <a:p>
            <a:r>
              <a:rPr lang="en-US" dirty="0"/>
              <a:t>We can read data file in various format into a </a:t>
            </a:r>
            <a:r>
              <a:rPr lang="en-US" dirty="0" err="1">
                <a:solidFill>
                  <a:srgbClr val="0000FF"/>
                </a:solidFill>
                <a:latin typeface="Consolas" panose="020B0609020204030204" pitchFamily="49" charset="0"/>
              </a:rPr>
              <a:t>DataFrame</a:t>
            </a:r>
            <a:r>
              <a:rPr lang="en-US" dirty="0"/>
              <a:t> object.</a:t>
            </a:r>
          </a:p>
          <a:p>
            <a:r>
              <a:rPr lang="en-US" dirty="0"/>
              <a:t>The content of a CSV file can be read in with the </a:t>
            </a:r>
            <a:r>
              <a:rPr lang="en-US" dirty="0" err="1">
                <a:solidFill>
                  <a:srgbClr val="0000FF"/>
                </a:solidFill>
                <a:latin typeface="Consolas" panose="020B0609020204030204" pitchFamily="49" charset="0"/>
              </a:rPr>
              <a:t>read_csv</a:t>
            </a:r>
            <a:r>
              <a:rPr lang="en-US" dirty="0">
                <a:solidFill>
                  <a:srgbClr val="0000FF"/>
                </a:solidFill>
                <a:latin typeface="Consolas" panose="020B0609020204030204" pitchFamily="49" charset="0"/>
              </a:rPr>
              <a:t>()</a:t>
            </a:r>
            <a:r>
              <a:rPr lang="en-US" dirty="0"/>
              <a:t> function and converted to a </a:t>
            </a:r>
            <a:r>
              <a:rPr lang="en-US" dirty="0" err="1">
                <a:solidFill>
                  <a:srgbClr val="0000FF"/>
                </a:solidFill>
                <a:latin typeface="Consolas" panose="020B0609020204030204" pitchFamily="49" charset="0"/>
              </a:rPr>
              <a:t>DataFrame</a:t>
            </a:r>
            <a:r>
              <a:rPr lang="en-US" dirty="0"/>
              <a:t> object.</a:t>
            </a:r>
          </a:p>
          <a:p>
            <a:pPr marL="0" indent="0">
              <a:buNone/>
            </a:pPr>
            <a:endParaRPr lang="en-US" sz="600" dirty="0"/>
          </a:p>
          <a:p>
            <a:pPr marL="0" indent="0">
              <a:buNone/>
            </a:pPr>
            <a:endParaRPr lang="en-US" sz="600" dirty="0"/>
          </a:p>
          <a:p>
            <a:pPr marL="0" indent="0">
              <a:buNone/>
            </a:pPr>
            <a:endParaRPr lang="en-US" sz="600" dirty="0"/>
          </a:p>
          <a:p>
            <a:pPr marL="0" indent="0">
              <a:buNone/>
            </a:pPr>
            <a:endParaRPr lang="en-US" sz="600" dirty="0"/>
          </a:p>
          <a:p>
            <a:pPr marL="0" indent="0">
              <a:buNone/>
            </a:pPr>
            <a:endParaRPr lang="en-US" sz="600" dirty="0"/>
          </a:p>
          <a:p>
            <a:pPr marL="0" indent="0">
              <a:buNone/>
            </a:pPr>
            <a:endParaRPr lang="en-US" sz="600" dirty="0"/>
          </a:p>
          <a:p>
            <a:pPr marL="0" indent="0">
              <a:buNone/>
            </a:pPr>
            <a:endParaRPr lang="en-US" sz="600" dirty="0"/>
          </a:p>
          <a:p>
            <a:r>
              <a:rPr lang="en-US" dirty="0"/>
              <a:t>The </a:t>
            </a:r>
            <a:r>
              <a:rPr lang="en-US" dirty="0" err="1">
                <a:solidFill>
                  <a:srgbClr val="0000FF"/>
                </a:solidFill>
                <a:latin typeface="Consolas" panose="020B0609020204030204" pitchFamily="49" charset="0"/>
              </a:rPr>
              <a:t>index_col</a:t>
            </a:r>
            <a:r>
              <a:rPr lang="en-US" dirty="0"/>
              <a:t> attribute of </a:t>
            </a:r>
            <a:r>
              <a:rPr lang="en-US" dirty="0" err="1">
                <a:solidFill>
                  <a:srgbClr val="0000FF"/>
                </a:solidFill>
                <a:latin typeface="Consolas" panose="020B0609020204030204" pitchFamily="49" charset="0"/>
              </a:rPr>
              <a:t>read_csv</a:t>
            </a:r>
            <a:r>
              <a:rPr lang="en-US" dirty="0">
                <a:solidFill>
                  <a:srgbClr val="0000FF"/>
                </a:solidFill>
                <a:latin typeface="Consolas" panose="020B0609020204030204" pitchFamily="49" charset="0"/>
              </a:rPr>
              <a:t>()</a:t>
            </a:r>
            <a:r>
              <a:rPr lang="en-US" dirty="0"/>
              <a:t> can be used to designated the row header or primary key.</a:t>
            </a:r>
          </a:p>
          <a:p>
            <a:r>
              <a:rPr lang="en-US" dirty="0"/>
              <a:t>We can read other formats such as Excel, SQL, JSON and STATA.</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116</a:t>
            </a:fld>
            <a:endParaRPr lang="en-US"/>
          </a:p>
        </p:txBody>
      </p:sp>
      <p:pic>
        <p:nvPicPr>
          <p:cNvPr id="10" name="Picture 9"/>
          <p:cNvPicPr>
            <a:picLocks noChangeAspect="1"/>
          </p:cNvPicPr>
          <p:nvPr/>
        </p:nvPicPr>
        <p:blipFill rotWithShape="1">
          <a:blip r:embed="rId2"/>
          <a:srcRect l="30840" t="15620" r="40042" b="71878"/>
          <a:stretch/>
        </p:blipFill>
        <p:spPr>
          <a:xfrm>
            <a:off x="749334" y="3041255"/>
            <a:ext cx="4545736" cy="1097318"/>
          </a:xfrm>
          <a:prstGeom prst="rect">
            <a:avLst/>
          </a:prstGeom>
        </p:spPr>
      </p:pic>
    </p:spTree>
    <p:extLst>
      <p:ext uri="{BB962C8B-B14F-4D97-AF65-F5344CB8AC3E}">
        <p14:creationId xmlns:p14="http://schemas.microsoft.com/office/powerpoint/2010/main" val="24378371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Manipulating Columns in </a:t>
            </a:r>
            <a:r>
              <a:rPr lang="en-US" dirty="0" err="1">
                <a:solidFill>
                  <a:srgbClr val="0000FF"/>
                </a:solidFill>
                <a:latin typeface="Consolas" panose="020B0609020204030204" pitchFamily="49" charset="0"/>
              </a:rPr>
              <a:t>DataFrame</a:t>
            </a:r>
            <a:endParaRPr lang="en-SG" dirty="0">
              <a:solidFill>
                <a:srgbClr val="0000FF"/>
              </a:solidFill>
              <a:latin typeface="Consolas" panose="020B0609020204030204" pitchFamily="49" charset="0"/>
            </a:endParaRPr>
          </a:p>
        </p:txBody>
      </p:sp>
      <p:sp>
        <p:nvSpPr>
          <p:cNvPr id="5" name="Content Placeholder 4"/>
          <p:cNvSpPr>
            <a:spLocks noGrp="1"/>
          </p:cNvSpPr>
          <p:nvPr>
            <p:ph idx="1"/>
          </p:nvPr>
        </p:nvSpPr>
        <p:spPr/>
        <p:txBody>
          <a:bodyPr>
            <a:normAutofit/>
          </a:bodyPr>
          <a:lstStyle/>
          <a:p>
            <a:r>
              <a:rPr lang="en-US" dirty="0"/>
              <a:t>Adding columns:</a:t>
            </a:r>
          </a:p>
          <a:p>
            <a:pPr lvl="1"/>
            <a:r>
              <a:rPr lang="en-US" dirty="0"/>
              <a:t>A new column can be added by setting the new column name to be equal to an initial/default value, e.g., 0.</a:t>
            </a:r>
          </a:p>
          <a:p>
            <a:pPr lvl="1"/>
            <a:r>
              <a:rPr lang="en-US" dirty="0"/>
              <a:t>We can also initialize the new column to the null value using the </a:t>
            </a:r>
            <a:r>
              <a:rPr lang="en-US" dirty="0" err="1"/>
              <a:t>NumPy</a:t>
            </a:r>
            <a:r>
              <a:rPr lang="en-US" dirty="0"/>
              <a:t> special value </a:t>
            </a:r>
            <a:r>
              <a:rPr lang="en-US" dirty="0" err="1">
                <a:solidFill>
                  <a:srgbClr val="0000FF"/>
                </a:solidFill>
                <a:latin typeface="Consolas" panose="020B0609020204030204" pitchFamily="49" charset="0"/>
              </a:rPr>
              <a:t>np.nan</a:t>
            </a:r>
            <a:r>
              <a:rPr lang="en-US" dirty="0"/>
              <a:t>.</a:t>
            </a:r>
          </a:p>
          <a:p>
            <a:r>
              <a:rPr lang="en-US" dirty="0"/>
              <a:t>Dropping columns:</a:t>
            </a:r>
          </a:p>
          <a:p>
            <a:pPr lvl="1"/>
            <a:r>
              <a:rPr lang="en-US" dirty="0"/>
              <a:t>We can drop a column using the </a:t>
            </a:r>
            <a:r>
              <a:rPr lang="en-US" dirty="0">
                <a:solidFill>
                  <a:srgbClr val="0000FF"/>
                </a:solidFill>
                <a:latin typeface="Consolas" panose="020B0609020204030204" pitchFamily="49" charset="0"/>
              </a:rPr>
              <a:t>drop()</a:t>
            </a:r>
            <a:r>
              <a:rPr lang="en-US" dirty="0"/>
              <a:t> function.</a:t>
            </a:r>
          </a:p>
          <a:p>
            <a:pPr lvl="1"/>
            <a:r>
              <a:rPr lang="en-US" dirty="0"/>
              <a:t>Need to specify the column key and set the </a:t>
            </a:r>
            <a:r>
              <a:rPr lang="en-US" dirty="0">
                <a:solidFill>
                  <a:srgbClr val="0000FF"/>
                </a:solidFill>
                <a:latin typeface="Consolas" panose="020B0609020204030204" pitchFamily="49" charset="0"/>
              </a:rPr>
              <a:t>axis</a:t>
            </a:r>
            <a:r>
              <a:rPr lang="en-US" dirty="0"/>
              <a:t> attribute to 1.</a:t>
            </a:r>
          </a:p>
          <a:p>
            <a:pPr lvl="1"/>
            <a:r>
              <a:rPr lang="en-US" dirty="0"/>
              <a:t>Setting </a:t>
            </a:r>
            <a:r>
              <a:rPr lang="en-US" dirty="0">
                <a:solidFill>
                  <a:srgbClr val="0000FF"/>
                </a:solidFill>
                <a:latin typeface="Consolas" panose="020B0609020204030204" pitchFamily="49" charset="0"/>
              </a:rPr>
              <a:t>axis</a:t>
            </a:r>
            <a:r>
              <a:rPr lang="en-US" dirty="0"/>
              <a:t> to 0 is used to drop a row.</a:t>
            </a:r>
          </a:p>
          <a:p>
            <a:pPr lvl="1"/>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117</a:t>
            </a:fld>
            <a:endParaRPr lang="en-US"/>
          </a:p>
        </p:txBody>
      </p:sp>
    </p:spTree>
    <p:extLst>
      <p:ext uri="{BB962C8B-B14F-4D97-AF65-F5344CB8AC3E}">
        <p14:creationId xmlns:p14="http://schemas.microsoft.com/office/powerpoint/2010/main" val="9290707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Manipulating Columns in </a:t>
            </a:r>
            <a:r>
              <a:rPr lang="en-US" dirty="0" err="1">
                <a:solidFill>
                  <a:srgbClr val="0000FF"/>
                </a:solidFill>
                <a:latin typeface="Consolas" panose="020B0609020204030204" pitchFamily="49" charset="0"/>
              </a:rPr>
              <a:t>DataFrame</a:t>
            </a:r>
            <a:r>
              <a:rPr lang="en-US" dirty="0">
                <a:solidFill>
                  <a:srgbClr val="0000FF"/>
                </a:solidFill>
                <a:latin typeface="Consolas" panose="020B0609020204030204" pitchFamily="49" charset="0"/>
              </a:rPr>
              <a:t> </a:t>
            </a:r>
            <a:r>
              <a:rPr lang="en-US" dirty="0"/>
              <a:t>(cont.)</a:t>
            </a:r>
            <a:endParaRPr lang="en-SG" dirty="0"/>
          </a:p>
        </p:txBody>
      </p:sp>
      <p:pic>
        <p:nvPicPr>
          <p:cNvPr id="11" name="Content Placeholder 10"/>
          <p:cNvPicPr>
            <a:picLocks noGrp="1" noChangeAspect="1"/>
          </p:cNvPicPr>
          <p:nvPr>
            <p:ph idx="1"/>
          </p:nvPr>
        </p:nvPicPr>
        <p:blipFill rotWithShape="1">
          <a:blip r:embed="rId2"/>
          <a:stretch/>
        </p:blipFill>
        <p:spPr>
          <a:xfrm>
            <a:off x="1444129" y="2286000"/>
            <a:ext cx="6370042" cy="3581400"/>
          </a:xfrm>
          <a:prstGeom prst="rect">
            <a:avLst/>
          </a:prstGeom>
        </p:spPr>
      </p:pic>
      <p:sp>
        <p:nvSpPr>
          <p:cNvPr id="4" name="Slide Number Placeholder 3"/>
          <p:cNvSpPr>
            <a:spLocks noGrp="1"/>
          </p:cNvSpPr>
          <p:nvPr>
            <p:ph type="sldNum" sz="quarter" idx="12"/>
          </p:nvPr>
        </p:nvSpPr>
        <p:spPr/>
        <p:txBody>
          <a:bodyPr/>
          <a:lstStyle/>
          <a:p>
            <a:fld id="{2F424A89-909B-4BA1-940E-23EAC9404E56}" type="slidenum">
              <a:rPr lang="en-US" smtClean="0"/>
              <a:pPr/>
              <a:t>118</a:t>
            </a:fld>
            <a:endParaRPr lang="en-US"/>
          </a:p>
        </p:txBody>
      </p:sp>
    </p:spTree>
    <p:extLst>
      <p:ext uri="{BB962C8B-B14F-4D97-AF65-F5344CB8AC3E}">
        <p14:creationId xmlns:p14="http://schemas.microsoft.com/office/powerpoint/2010/main" val="1948828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577341"/>
            <a:ext cx="8074660" cy="505908"/>
          </a:xfrm>
          <a:prstGeom prst="rect">
            <a:avLst/>
          </a:prstGeom>
        </p:spPr>
        <p:txBody>
          <a:bodyPr vert="horz" wrap="square" lIns="0" tIns="13335" rIns="0" bIns="0" rtlCol="0">
            <a:spAutoFit/>
          </a:bodyPr>
          <a:lstStyle/>
          <a:p>
            <a:pPr marL="12700">
              <a:lnSpc>
                <a:spcPct val="100000"/>
              </a:lnSpc>
              <a:spcBef>
                <a:spcPts val="105"/>
              </a:spcBef>
            </a:pPr>
            <a:r>
              <a:rPr sz="3200" b="0" spc="-5" dirty="0">
                <a:solidFill>
                  <a:srgbClr val="464652"/>
                </a:solidFill>
                <a:latin typeface="Bookman Old Style"/>
                <a:cs typeface="Bookman Old Style"/>
              </a:rPr>
              <a:t>Floating-Point Values</a:t>
            </a:r>
            <a:r>
              <a:rPr sz="3200" b="0" spc="-70" dirty="0">
                <a:solidFill>
                  <a:srgbClr val="464652"/>
                </a:solidFill>
                <a:latin typeface="Bookman Old Style"/>
                <a:cs typeface="Bookman Old Style"/>
              </a:rPr>
              <a:t> </a:t>
            </a:r>
            <a:r>
              <a:rPr sz="3200" b="0" dirty="0">
                <a:solidFill>
                  <a:srgbClr val="464652"/>
                </a:solidFill>
                <a:latin typeface="Bookman Old Style"/>
                <a:cs typeface="Bookman Old Style"/>
              </a:rPr>
              <a:t>(</a:t>
            </a:r>
            <a:r>
              <a:rPr lang="en-SG" sz="3200" b="0" dirty="0">
                <a:solidFill>
                  <a:srgbClr val="464652"/>
                </a:solidFill>
                <a:latin typeface="Bookman Old Style"/>
                <a:cs typeface="Bookman Old Style"/>
              </a:rPr>
              <a:t>cont.</a:t>
            </a:r>
            <a:r>
              <a:rPr sz="3200" b="0" dirty="0">
                <a:solidFill>
                  <a:srgbClr val="464652"/>
                </a:solidFill>
                <a:latin typeface="Bookman Old Style"/>
                <a:cs typeface="Bookman Old Style"/>
              </a:rPr>
              <a:t>)</a:t>
            </a:r>
            <a:endParaRPr sz="3200" dirty="0">
              <a:latin typeface="Bookman Old Style"/>
              <a:cs typeface="Bookman Old Style"/>
            </a:endParaRPr>
          </a:p>
        </p:txBody>
      </p:sp>
      <p:sp>
        <p:nvSpPr>
          <p:cNvPr id="5" name="object 5"/>
          <p:cNvSpPr/>
          <p:nvPr/>
        </p:nvSpPr>
        <p:spPr>
          <a:xfrm>
            <a:off x="2057400" y="1905000"/>
            <a:ext cx="5238749" cy="166725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057400" y="4495800"/>
            <a:ext cx="4695824" cy="905256"/>
          </a:xfrm>
          <a:prstGeom prst="rect">
            <a:avLst/>
          </a:prstGeom>
          <a:blipFill>
            <a:blip r:embed="rId3" cstate="print"/>
            <a:stretch>
              <a:fillRect/>
            </a:stretch>
          </a:blipFill>
        </p:spPr>
        <p:txBody>
          <a:bodyPr wrap="square" lIns="0" tIns="0" rIns="0" bIns="0" rtlCol="0"/>
          <a:lstStyle/>
          <a:p>
            <a:endParaRPr/>
          </a:p>
        </p:txBody>
      </p:sp>
      <p:sp>
        <p:nvSpPr>
          <p:cNvPr id="11" name="Slide Number Placeholder 10"/>
          <p:cNvSpPr>
            <a:spLocks noGrp="1"/>
          </p:cNvSpPr>
          <p:nvPr>
            <p:ph type="sldNum" sz="quarter" idx="7"/>
          </p:nvPr>
        </p:nvSpPr>
        <p:spPr>
          <a:xfrm>
            <a:off x="6566914" y="6477000"/>
            <a:ext cx="1981200" cy="365760"/>
          </a:xfrm>
        </p:spPr>
        <p:txBody>
          <a:bodyPr/>
          <a:lstStyle/>
          <a:p>
            <a:pPr marL="27940">
              <a:lnSpc>
                <a:spcPct val="100000"/>
              </a:lnSpc>
              <a:spcBef>
                <a:spcPts val="15"/>
              </a:spcBef>
            </a:pPr>
            <a:fld id="{81D60167-4931-47E6-BA6A-407CBD079E47}" type="slidenum">
              <a:rPr lang="en-SG" smtClean="0"/>
              <a:t>11</a:t>
            </a:fld>
            <a:endParaRPr lang="en-SG" dirty="0"/>
          </a:p>
        </p:txBody>
      </p:sp>
    </p:spTree>
    <p:extLst>
      <p:ext uri="{BB962C8B-B14F-4D97-AF65-F5344CB8AC3E}">
        <p14:creationId xmlns:p14="http://schemas.microsoft.com/office/powerpoint/2010/main" val="1120669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 of the </a:t>
            </a:r>
            <a:r>
              <a:rPr lang="en-US" dirty="0" err="1"/>
              <a:t>Matplotlib</a:t>
            </a:r>
            <a:r>
              <a:rPr lang="en-US" dirty="0"/>
              <a:t> Library</a:t>
            </a:r>
            <a:endParaRPr lang="en-SG" dirty="0"/>
          </a:p>
        </p:txBody>
      </p:sp>
      <p:sp>
        <p:nvSpPr>
          <p:cNvPr id="5" name="Content Placeholder 4"/>
          <p:cNvSpPr>
            <a:spLocks noGrp="1"/>
          </p:cNvSpPr>
          <p:nvPr>
            <p:ph idx="1"/>
          </p:nvPr>
        </p:nvSpPr>
        <p:spPr>
          <a:xfrm>
            <a:off x="514350" y="2171700"/>
            <a:ext cx="8229600" cy="3276600"/>
          </a:xfrm>
        </p:spPr>
        <p:txBody>
          <a:bodyPr>
            <a:normAutofit fontScale="92500"/>
          </a:bodyPr>
          <a:lstStyle/>
          <a:p>
            <a:r>
              <a:rPr lang="en-US" b="1" dirty="0"/>
              <a:t>Data </a:t>
            </a:r>
            <a:r>
              <a:rPr lang="en-US" b="1" dirty="0" err="1"/>
              <a:t>visualisation</a:t>
            </a:r>
            <a:r>
              <a:rPr lang="en-US" dirty="0"/>
              <a:t> is an important part of data analytics as correct and efficient representation of data can improve understanding of the analysis.</a:t>
            </a:r>
          </a:p>
          <a:p>
            <a:r>
              <a:rPr lang="en-US" dirty="0" err="1"/>
              <a:t>Matplotlib</a:t>
            </a:r>
            <a:r>
              <a:rPr lang="en-US" dirty="0"/>
              <a:t> is a Python library </a:t>
            </a:r>
            <a:r>
              <a:rPr lang="en-US" dirty="0" err="1"/>
              <a:t>specialising</a:t>
            </a:r>
            <a:r>
              <a:rPr lang="en-US" dirty="0"/>
              <a:t> in the development of two-dimensional charts (including 3D charts).</a:t>
            </a:r>
          </a:p>
          <a:p>
            <a:r>
              <a:rPr lang="en-US" dirty="0"/>
              <a:t>Key features:</a:t>
            </a:r>
          </a:p>
          <a:p>
            <a:pPr lvl="1"/>
            <a:r>
              <a:rPr lang="en-US" dirty="0"/>
              <a:t>Simplicity of usage.</a:t>
            </a:r>
          </a:p>
          <a:p>
            <a:pPr lvl="1"/>
            <a:r>
              <a:rPr lang="en-US" dirty="0"/>
              <a:t>Gradual development and interactive data </a:t>
            </a:r>
            <a:r>
              <a:rPr lang="en-US" dirty="0" err="1"/>
              <a:t>visualisation</a:t>
            </a:r>
            <a:r>
              <a:rPr lang="en-US" dirty="0"/>
              <a:t>.</a:t>
            </a:r>
          </a:p>
          <a:p>
            <a:pPr lvl="1"/>
            <a:r>
              <a:rPr lang="en-US" dirty="0"/>
              <a:t>Good control over graphics elements.</a:t>
            </a:r>
          </a:p>
          <a:p>
            <a:pPr lvl="1"/>
            <a:r>
              <a:rPr lang="en-US" dirty="0"/>
              <a:t>Exportable in many formats such as  PNG, SVG and EPS.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119</a:t>
            </a:fld>
            <a:endParaRPr lang="en-US"/>
          </a:p>
        </p:txBody>
      </p:sp>
      <p:pic>
        <p:nvPicPr>
          <p:cNvPr id="6" name="Picture 5"/>
          <p:cNvPicPr>
            <a:picLocks noChangeAspect="1"/>
          </p:cNvPicPr>
          <p:nvPr/>
        </p:nvPicPr>
        <p:blipFill rotWithShape="1">
          <a:blip r:embed="rId2"/>
          <a:srcRect l="3333" t="11111" r="4667" b="8333"/>
          <a:stretch/>
        </p:blipFill>
        <p:spPr>
          <a:xfrm>
            <a:off x="5867400" y="5652052"/>
            <a:ext cx="3200400" cy="672548"/>
          </a:xfrm>
          <a:prstGeom prst="rect">
            <a:avLst/>
          </a:prstGeom>
        </p:spPr>
      </p:pic>
    </p:spTree>
    <p:extLst>
      <p:ext uri="{BB962C8B-B14F-4D97-AF65-F5344CB8AC3E}">
        <p14:creationId xmlns:p14="http://schemas.microsoft.com/office/powerpoint/2010/main" val="3366455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Architecture</a:t>
            </a:r>
            <a:endParaRPr lang="en-SG" dirty="0"/>
          </a:p>
        </p:txBody>
      </p:sp>
      <p:sp>
        <p:nvSpPr>
          <p:cNvPr id="5" name="Content Placeholder 4"/>
          <p:cNvSpPr>
            <a:spLocks noGrp="1"/>
          </p:cNvSpPr>
          <p:nvPr>
            <p:ph idx="1"/>
          </p:nvPr>
        </p:nvSpPr>
        <p:spPr/>
        <p:txBody>
          <a:bodyPr>
            <a:normAutofit lnSpcReduction="10000"/>
          </a:bodyPr>
          <a:lstStyle/>
          <a:p>
            <a:r>
              <a:rPr lang="en-US" dirty="0" err="1"/>
              <a:t>Matplotlib</a:t>
            </a:r>
            <a:r>
              <a:rPr lang="en-US" dirty="0"/>
              <a:t> provides a set of functions and tools that allow the </a:t>
            </a:r>
            <a:r>
              <a:rPr lang="en-US" u="sng" dirty="0"/>
              <a:t>representation and manipulation of a </a:t>
            </a:r>
            <a:r>
              <a:rPr lang="en-US" b="1" u="sng" dirty="0"/>
              <a:t>Figure</a:t>
            </a:r>
            <a:r>
              <a:rPr lang="en-US" dirty="0"/>
              <a:t> (the main object) and its </a:t>
            </a:r>
            <a:r>
              <a:rPr lang="en-US" u="sng" dirty="0"/>
              <a:t>associated internal objects</a:t>
            </a:r>
            <a:r>
              <a:rPr lang="en-US" dirty="0"/>
              <a:t>.</a:t>
            </a:r>
          </a:p>
          <a:p>
            <a:r>
              <a:rPr lang="en-US" dirty="0"/>
              <a:t>Other than graphics, </a:t>
            </a:r>
            <a:r>
              <a:rPr lang="en-US" dirty="0" err="1"/>
              <a:t>Matplotlib</a:t>
            </a:r>
            <a:r>
              <a:rPr lang="en-US" dirty="0"/>
              <a:t> also handles the </a:t>
            </a:r>
            <a:r>
              <a:rPr lang="en-US" u="sng" dirty="0"/>
              <a:t>events</a:t>
            </a:r>
            <a:r>
              <a:rPr lang="en-US" dirty="0"/>
              <a:t> and </a:t>
            </a:r>
            <a:r>
              <a:rPr lang="en-US" u="sng" dirty="0"/>
              <a:t>graphics animation</a:t>
            </a:r>
            <a:r>
              <a:rPr lang="en-US" dirty="0"/>
              <a:t>.</a:t>
            </a:r>
          </a:p>
          <a:p>
            <a:r>
              <a:rPr lang="en-US" dirty="0"/>
              <a:t>Thus, </a:t>
            </a:r>
            <a:r>
              <a:rPr lang="en-US" dirty="0" err="1"/>
              <a:t>Matplotlib</a:t>
            </a:r>
            <a:r>
              <a:rPr lang="en-US" dirty="0"/>
              <a:t> can produce interactive charts that can respond to events triggered by keyboard or mouse movement.</a:t>
            </a:r>
          </a:p>
          <a:p>
            <a:r>
              <a:rPr lang="en-US" dirty="0"/>
              <a:t>The architecture of </a:t>
            </a:r>
            <a:r>
              <a:rPr lang="en-US" dirty="0" err="1"/>
              <a:t>Matplotlib</a:t>
            </a:r>
            <a:r>
              <a:rPr lang="en-US" dirty="0"/>
              <a:t> is structured into three layers with unidirectional communication:</a:t>
            </a:r>
          </a:p>
          <a:p>
            <a:pPr lvl="1"/>
            <a:r>
              <a:rPr lang="en-US" dirty="0"/>
              <a:t>Each layer can communicate with the underlying layer only.</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120</a:t>
            </a:fld>
            <a:endParaRPr lang="en-US"/>
          </a:p>
        </p:txBody>
      </p:sp>
    </p:spTree>
    <p:extLst>
      <p:ext uri="{BB962C8B-B14F-4D97-AF65-F5344CB8AC3E}">
        <p14:creationId xmlns:p14="http://schemas.microsoft.com/office/powerpoint/2010/main" val="1272579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Architecture (cont.)</a:t>
            </a:r>
            <a:endParaRPr lang="en-SG" dirty="0"/>
          </a:p>
        </p:txBody>
      </p:sp>
      <p:sp>
        <p:nvSpPr>
          <p:cNvPr id="5" name="Content Placeholder 4"/>
          <p:cNvSpPr>
            <a:spLocks noGrp="1"/>
          </p:cNvSpPr>
          <p:nvPr>
            <p:ph idx="1"/>
          </p:nvPr>
        </p:nvSpPr>
        <p:spPr>
          <a:xfrm>
            <a:off x="457200" y="3989497"/>
            <a:ext cx="8229600" cy="2200421"/>
          </a:xfrm>
        </p:spPr>
        <p:txBody>
          <a:bodyPr>
            <a:normAutofit/>
          </a:bodyPr>
          <a:lstStyle/>
          <a:p>
            <a:r>
              <a:rPr lang="en-US" b="1" dirty="0"/>
              <a:t>Backend layer</a:t>
            </a:r>
            <a:r>
              <a:rPr lang="en-US" dirty="0"/>
              <a:t> – </a:t>
            </a:r>
            <a:r>
              <a:rPr lang="en-US" dirty="0" err="1"/>
              <a:t>Matplotlib</a:t>
            </a:r>
            <a:r>
              <a:rPr lang="en-US" dirty="0"/>
              <a:t> API and a set of classes to represent the graphic elements.</a:t>
            </a:r>
          </a:p>
          <a:p>
            <a:r>
              <a:rPr lang="en-US" b="1" dirty="0"/>
              <a:t>Artist layer</a:t>
            </a:r>
            <a:r>
              <a:rPr lang="en-US" dirty="0"/>
              <a:t> – An intermediate layer representing all the elements that make up a chart, e.g., title, axis, labels, markers, etc.</a:t>
            </a:r>
          </a:p>
          <a:p>
            <a:r>
              <a:rPr lang="en-US" b="1" dirty="0"/>
              <a:t>Scripting layer</a:t>
            </a:r>
            <a:r>
              <a:rPr lang="en-US" dirty="0"/>
              <a:t> – Consists of the </a:t>
            </a:r>
            <a:r>
              <a:rPr lang="en-US" b="1" dirty="0" err="1"/>
              <a:t>pyplot</a:t>
            </a:r>
            <a:r>
              <a:rPr lang="en-US" dirty="0"/>
              <a:t> interface for actual data calculation, analysis and </a:t>
            </a:r>
            <a:r>
              <a:rPr lang="en-US" dirty="0" err="1"/>
              <a:t>visualisation</a:t>
            </a:r>
            <a:r>
              <a:rPr lang="en-US" dirty="0"/>
              <a: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121</a:t>
            </a:fld>
            <a:endParaRPr lang="en-US"/>
          </a:p>
        </p:txBody>
      </p:sp>
      <p:pic>
        <p:nvPicPr>
          <p:cNvPr id="6" name="Picture 5"/>
          <p:cNvPicPr>
            <a:picLocks noChangeAspect="1"/>
          </p:cNvPicPr>
          <p:nvPr/>
        </p:nvPicPr>
        <p:blipFill>
          <a:blip r:embed="rId2"/>
          <a:stretch>
            <a:fillRect/>
          </a:stretch>
        </p:blipFill>
        <p:spPr>
          <a:xfrm>
            <a:off x="3476625" y="1981200"/>
            <a:ext cx="2190750" cy="1724025"/>
          </a:xfrm>
          <a:prstGeom prst="rect">
            <a:avLst/>
          </a:prstGeom>
        </p:spPr>
      </p:pic>
    </p:spTree>
    <p:extLst>
      <p:ext uri="{BB962C8B-B14F-4D97-AF65-F5344CB8AC3E}">
        <p14:creationId xmlns:p14="http://schemas.microsoft.com/office/powerpoint/2010/main" val="11370195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791864"/>
          </a:xfrm>
        </p:spPr>
        <p:txBody>
          <a:bodyPr/>
          <a:lstStyle/>
          <a:p>
            <a:r>
              <a:rPr lang="en-US" dirty="0" err="1"/>
              <a:t>Matplotlib</a:t>
            </a:r>
            <a:r>
              <a:rPr lang="en-US" dirty="0"/>
              <a:t> Architecture (cont.)</a:t>
            </a:r>
            <a:endParaRPr lang="en-SG" dirty="0"/>
          </a:p>
        </p:txBody>
      </p:sp>
      <p:pic>
        <p:nvPicPr>
          <p:cNvPr id="12" name="Content Placeholder 11"/>
          <p:cNvPicPr>
            <a:picLocks noGrp="1" noChangeAspect="1"/>
          </p:cNvPicPr>
          <p:nvPr>
            <p:ph idx="1"/>
          </p:nvPr>
        </p:nvPicPr>
        <p:blipFill rotWithShape="1">
          <a:blip r:embed="rId2"/>
          <a:stretch/>
        </p:blipFill>
        <p:spPr>
          <a:xfrm>
            <a:off x="1409839" y="1638300"/>
            <a:ext cx="6370042" cy="3581400"/>
          </a:xfrm>
          <a:prstGeom prst="rect">
            <a:avLst/>
          </a:prstGeom>
        </p:spPr>
      </p:pic>
      <p:sp>
        <p:nvSpPr>
          <p:cNvPr id="4" name="Slide Number Placeholder 3"/>
          <p:cNvSpPr>
            <a:spLocks noGrp="1"/>
          </p:cNvSpPr>
          <p:nvPr>
            <p:ph type="sldNum" sz="quarter" idx="12"/>
          </p:nvPr>
        </p:nvSpPr>
        <p:spPr/>
        <p:txBody>
          <a:bodyPr/>
          <a:lstStyle/>
          <a:p>
            <a:fld id="{2F424A89-909B-4BA1-940E-23EAC9404E56}" type="slidenum">
              <a:rPr lang="en-US" smtClean="0"/>
              <a:pPr/>
              <a:t>122</a:t>
            </a:fld>
            <a:endParaRPr lang="en-US"/>
          </a:p>
        </p:txBody>
      </p:sp>
      <p:sp>
        <p:nvSpPr>
          <p:cNvPr id="13" name="TextBox 12"/>
          <p:cNvSpPr txBox="1"/>
          <p:nvPr/>
        </p:nvSpPr>
        <p:spPr>
          <a:xfrm>
            <a:off x="457200" y="5410200"/>
            <a:ext cx="8186087" cy="369332"/>
          </a:xfrm>
          <a:prstGeom prst="rect">
            <a:avLst/>
          </a:prstGeom>
          <a:noFill/>
        </p:spPr>
        <p:txBody>
          <a:bodyPr wrap="none" rtlCol="0">
            <a:spAutoFit/>
          </a:bodyPr>
          <a:lstStyle/>
          <a:p>
            <a:pPr algn="ctr"/>
            <a:r>
              <a:rPr lang="en-US" dirty="0"/>
              <a:t>Each instance of a chart corresponds to an instance of Artist structured in a hierarchy</a:t>
            </a:r>
            <a:endParaRPr lang="en-SG" dirty="0"/>
          </a:p>
        </p:txBody>
      </p:sp>
    </p:spTree>
    <p:extLst>
      <p:ext uri="{BB962C8B-B14F-4D97-AF65-F5344CB8AC3E}">
        <p14:creationId xmlns:p14="http://schemas.microsoft.com/office/powerpoint/2010/main" val="9127894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7543800" cy="822961"/>
          </a:xfrm>
        </p:spPr>
        <p:txBody>
          <a:bodyPr/>
          <a:lstStyle/>
          <a:p>
            <a:r>
              <a:rPr lang="en-US" dirty="0" err="1"/>
              <a:t>Matplotlib</a:t>
            </a:r>
            <a:r>
              <a:rPr lang="en-US" dirty="0"/>
              <a:t> Architecture (cont.)</a:t>
            </a:r>
            <a:endParaRPr lang="en-SG" dirty="0"/>
          </a:p>
        </p:txBody>
      </p:sp>
      <p:pic>
        <p:nvPicPr>
          <p:cNvPr id="6" name="Content Placeholder 5"/>
          <p:cNvPicPr>
            <a:picLocks noGrp="1" noChangeAspect="1"/>
          </p:cNvPicPr>
          <p:nvPr>
            <p:ph idx="1"/>
          </p:nvPr>
        </p:nvPicPr>
        <p:blipFill rotWithShape="1">
          <a:blip r:embed="rId2"/>
          <a:stretch/>
        </p:blipFill>
        <p:spPr>
          <a:xfrm>
            <a:off x="1444129" y="2286000"/>
            <a:ext cx="6370042" cy="3581400"/>
          </a:xfrm>
          <a:prstGeom prst="rect">
            <a:avLst/>
          </a:prstGeom>
        </p:spPr>
      </p:pic>
      <p:sp>
        <p:nvSpPr>
          <p:cNvPr id="4" name="Slide Number Placeholder 3"/>
          <p:cNvSpPr>
            <a:spLocks noGrp="1"/>
          </p:cNvSpPr>
          <p:nvPr>
            <p:ph type="sldNum" sz="quarter" idx="12"/>
          </p:nvPr>
        </p:nvSpPr>
        <p:spPr/>
        <p:txBody>
          <a:bodyPr/>
          <a:lstStyle/>
          <a:p>
            <a:fld id="{2F424A89-909B-4BA1-940E-23EAC9404E56}" type="slidenum">
              <a:rPr lang="en-US" smtClean="0"/>
              <a:pPr/>
              <a:t>123</a:t>
            </a:fld>
            <a:endParaRPr lang="en-US"/>
          </a:p>
        </p:txBody>
      </p:sp>
      <p:sp>
        <p:nvSpPr>
          <p:cNvPr id="7" name="TextBox 6"/>
          <p:cNvSpPr txBox="1"/>
          <p:nvPr/>
        </p:nvSpPr>
        <p:spPr>
          <a:xfrm>
            <a:off x="1484223" y="5574268"/>
            <a:ext cx="6132063" cy="369332"/>
          </a:xfrm>
          <a:prstGeom prst="rect">
            <a:avLst/>
          </a:prstGeom>
          <a:noFill/>
        </p:spPr>
        <p:txBody>
          <a:bodyPr wrap="none" rtlCol="0">
            <a:spAutoFit/>
          </a:bodyPr>
          <a:lstStyle/>
          <a:p>
            <a:pPr algn="ctr"/>
            <a:r>
              <a:rPr lang="en-US" dirty="0"/>
              <a:t>The three main artist objects in the hierarchy of the Artist layer.</a:t>
            </a:r>
            <a:endParaRPr lang="en-SG" dirty="0"/>
          </a:p>
        </p:txBody>
      </p:sp>
    </p:spTree>
    <p:extLst>
      <p:ext uri="{BB962C8B-B14F-4D97-AF65-F5344CB8AC3E}">
        <p14:creationId xmlns:p14="http://schemas.microsoft.com/office/powerpoint/2010/main" val="5591788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pyplot</a:t>
            </a:r>
            <a:endParaRPr lang="en-SG" dirty="0"/>
          </a:p>
        </p:txBody>
      </p:sp>
      <p:sp>
        <p:nvSpPr>
          <p:cNvPr id="5" name="Content Placeholder 4"/>
          <p:cNvSpPr>
            <a:spLocks noGrp="1"/>
          </p:cNvSpPr>
          <p:nvPr>
            <p:ph idx="1"/>
          </p:nvPr>
        </p:nvSpPr>
        <p:spPr/>
        <p:txBody>
          <a:bodyPr>
            <a:normAutofit fontScale="92500" lnSpcReduction="20000"/>
          </a:bodyPr>
          <a:lstStyle/>
          <a:p>
            <a:r>
              <a:rPr lang="en-US" dirty="0"/>
              <a:t>The </a:t>
            </a:r>
            <a:r>
              <a:rPr lang="en-US" dirty="0" err="1"/>
              <a:t>pyplot</a:t>
            </a:r>
            <a:r>
              <a:rPr lang="en-US" dirty="0"/>
              <a:t> module is a collection of command-style functions that allow the data analyst to operate or make changes to the Figure.</a:t>
            </a:r>
          </a:p>
          <a:p>
            <a:pPr lvl="1"/>
            <a:r>
              <a:rPr lang="en-US" dirty="0"/>
              <a:t>E.g., Create a new Figure.</a:t>
            </a:r>
          </a:p>
          <a:p>
            <a:r>
              <a:rPr lang="en-US" dirty="0"/>
              <a:t>A simple interactive chart can be created using the </a:t>
            </a:r>
            <a:r>
              <a:rPr lang="en-US" dirty="0" err="1"/>
              <a:t>pyplot</a:t>
            </a:r>
            <a:r>
              <a:rPr lang="en-US" dirty="0"/>
              <a:t> object’s </a:t>
            </a:r>
            <a:r>
              <a:rPr lang="en-US" dirty="0">
                <a:solidFill>
                  <a:srgbClr val="0000FF"/>
                </a:solidFill>
                <a:latin typeface="Consolas" panose="020B0609020204030204" pitchFamily="49" charset="0"/>
              </a:rPr>
              <a:t>plot()</a:t>
            </a:r>
            <a:r>
              <a:rPr lang="en-US" dirty="0"/>
              <a:t> function.</a:t>
            </a:r>
          </a:p>
          <a:p>
            <a:endParaRPr lang="en-US" dirty="0"/>
          </a:p>
          <a:p>
            <a:endParaRPr lang="en-US" dirty="0"/>
          </a:p>
          <a:p>
            <a:endParaRPr lang="en-US" dirty="0"/>
          </a:p>
          <a:p>
            <a:r>
              <a:rPr lang="en-US" dirty="0"/>
              <a:t>The </a:t>
            </a:r>
            <a:r>
              <a:rPr lang="en-US" dirty="0">
                <a:solidFill>
                  <a:srgbClr val="0000FF"/>
                </a:solidFill>
                <a:latin typeface="Consolas" panose="020B0609020204030204" pitchFamily="49" charset="0"/>
              </a:rPr>
              <a:t>plot()</a:t>
            </a:r>
            <a:r>
              <a:rPr lang="en-US" dirty="0"/>
              <a:t> function uses a default configuration that does not have title, axis label, legend, etc.</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124</a:t>
            </a:fld>
            <a:endParaRPr lang="en-US"/>
          </a:p>
        </p:txBody>
      </p:sp>
      <p:pic>
        <p:nvPicPr>
          <p:cNvPr id="6" name="Picture 5"/>
          <p:cNvPicPr>
            <a:picLocks noChangeAspect="1"/>
          </p:cNvPicPr>
          <p:nvPr/>
        </p:nvPicPr>
        <p:blipFill rotWithShape="1">
          <a:blip r:embed="rId2"/>
          <a:srcRect l="50586" t="7293" r="30671" b="84379"/>
          <a:stretch/>
        </p:blipFill>
        <p:spPr>
          <a:xfrm>
            <a:off x="2054472" y="3991230"/>
            <a:ext cx="3657563" cy="913701"/>
          </a:xfrm>
          <a:prstGeom prst="rect">
            <a:avLst/>
          </a:prstGeom>
        </p:spPr>
      </p:pic>
    </p:spTree>
    <p:extLst>
      <p:ext uri="{BB962C8B-B14F-4D97-AF65-F5344CB8AC3E}">
        <p14:creationId xmlns:p14="http://schemas.microsoft.com/office/powerpoint/2010/main" val="15679091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Pyplot</a:t>
            </a:r>
            <a:r>
              <a:rPr lang="en-US" dirty="0"/>
              <a:t> (cont.)</a:t>
            </a:r>
            <a:endParaRPr lang="en-SG" dirty="0"/>
          </a:p>
        </p:txBody>
      </p:sp>
      <p:sp>
        <p:nvSpPr>
          <p:cNvPr id="5" name="Content Placeholder 4"/>
          <p:cNvSpPr>
            <a:spLocks noGrp="1"/>
          </p:cNvSpPr>
          <p:nvPr>
            <p:ph idx="1"/>
          </p:nvPr>
        </p:nvSpPr>
        <p:spPr>
          <a:xfrm>
            <a:off x="1283273" y="1779681"/>
            <a:ext cx="2983927" cy="2906620"/>
          </a:xfrm>
        </p:spPr>
        <p:txBody>
          <a:bodyPr/>
          <a:lstStyle/>
          <a:p>
            <a:r>
              <a:rPr lang="en-US" dirty="0"/>
              <a:t>The default configuration can be changed to obtain the desired chart.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125</a:t>
            </a:fld>
            <a:endParaRPr lang="en-US"/>
          </a:p>
        </p:txBody>
      </p:sp>
      <p:pic>
        <p:nvPicPr>
          <p:cNvPr id="7" name="Picture 6"/>
          <p:cNvPicPr>
            <a:picLocks noChangeAspect="1"/>
          </p:cNvPicPr>
          <p:nvPr/>
        </p:nvPicPr>
        <p:blipFill>
          <a:blip r:embed="rId3"/>
          <a:stretch>
            <a:fillRect/>
          </a:stretch>
        </p:blipFill>
        <p:spPr>
          <a:xfrm>
            <a:off x="533400" y="4572000"/>
            <a:ext cx="7180880" cy="1573892"/>
          </a:xfrm>
          <a:prstGeom prst="rect">
            <a:avLst/>
          </a:prstGeom>
        </p:spPr>
      </p:pic>
      <p:pic>
        <p:nvPicPr>
          <p:cNvPr id="11" name="Picture 10"/>
          <p:cNvPicPr>
            <a:picLocks noChangeAspect="1"/>
          </p:cNvPicPr>
          <p:nvPr/>
        </p:nvPicPr>
        <p:blipFill rotWithShape="1">
          <a:blip r:embed="rId4"/>
          <a:srcRect l="10170" t="16662" r="42971" b="12495"/>
          <a:stretch/>
        </p:blipFill>
        <p:spPr>
          <a:xfrm>
            <a:off x="4629150" y="693521"/>
            <a:ext cx="4109595" cy="3493156"/>
          </a:xfrm>
          <a:prstGeom prst="rect">
            <a:avLst/>
          </a:prstGeom>
        </p:spPr>
      </p:pic>
    </p:spTree>
    <p:extLst>
      <p:ext uri="{BB962C8B-B14F-4D97-AF65-F5344CB8AC3E}">
        <p14:creationId xmlns:p14="http://schemas.microsoft.com/office/powerpoint/2010/main" val="4907406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and </a:t>
            </a:r>
            <a:r>
              <a:rPr lang="en-US" dirty="0" err="1"/>
              <a:t>NumPy</a:t>
            </a:r>
            <a:endParaRPr lang="en-SG" dirty="0"/>
          </a:p>
        </p:txBody>
      </p:sp>
      <p:sp>
        <p:nvSpPr>
          <p:cNvPr id="5" name="Content Placeholder 4"/>
          <p:cNvSpPr>
            <a:spLocks noGrp="1"/>
          </p:cNvSpPr>
          <p:nvPr>
            <p:ph idx="1"/>
          </p:nvPr>
        </p:nvSpPr>
        <p:spPr>
          <a:xfrm>
            <a:off x="971550" y="1379011"/>
            <a:ext cx="7200900" cy="3581400"/>
          </a:xfrm>
        </p:spPr>
        <p:txBody>
          <a:bodyPr/>
          <a:lstStyle/>
          <a:p>
            <a:r>
              <a:rPr lang="en-US" dirty="0" err="1"/>
              <a:t>Matplotlib</a:t>
            </a:r>
            <a:r>
              <a:rPr lang="en-US" dirty="0"/>
              <a:t> is based on </a:t>
            </a:r>
            <a:r>
              <a:rPr lang="en-US" dirty="0" err="1"/>
              <a:t>NumPy</a:t>
            </a:r>
            <a:r>
              <a:rPr lang="en-US" dirty="0"/>
              <a:t>.</a:t>
            </a:r>
          </a:p>
          <a:p>
            <a:r>
              <a:rPr lang="en-US" dirty="0" err="1"/>
              <a:t>NumPy</a:t>
            </a:r>
            <a:r>
              <a:rPr lang="en-US" dirty="0"/>
              <a:t> arrays can be directly entered as input data.</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126</a:t>
            </a:fld>
            <a:endParaRPr lang="en-US"/>
          </a:p>
        </p:txBody>
      </p:sp>
      <p:pic>
        <p:nvPicPr>
          <p:cNvPr id="7" name="Picture 6"/>
          <p:cNvPicPr>
            <a:picLocks noChangeAspect="1"/>
          </p:cNvPicPr>
          <p:nvPr/>
        </p:nvPicPr>
        <p:blipFill rotWithShape="1">
          <a:blip r:embed="rId2"/>
          <a:srcRect l="50000" t="7286" r="23057" b="62502"/>
          <a:stretch/>
        </p:blipFill>
        <p:spPr>
          <a:xfrm>
            <a:off x="1524000" y="2338934"/>
            <a:ext cx="5257734" cy="3314688"/>
          </a:xfrm>
          <a:prstGeom prst="rect">
            <a:avLst/>
          </a:prstGeom>
        </p:spPr>
      </p:pic>
    </p:spTree>
    <p:extLst>
      <p:ext uri="{BB962C8B-B14F-4D97-AF65-F5344CB8AC3E}">
        <p14:creationId xmlns:p14="http://schemas.microsoft.com/office/powerpoint/2010/main" val="1336385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Machine Learning with </a:t>
            </a:r>
            <a:r>
              <a:rPr lang="en-US" dirty="0" err="1"/>
              <a:t>Scikit</a:t>
            </a:r>
            <a:r>
              <a:rPr lang="en-US" dirty="0"/>
              <a:t>-Learn</a:t>
            </a:r>
            <a:endParaRPr lang="en-SG" dirty="0"/>
          </a:p>
        </p:txBody>
      </p:sp>
      <p:sp>
        <p:nvSpPr>
          <p:cNvPr id="7" name="Content Placeholder 6"/>
          <p:cNvSpPr>
            <a:spLocks noGrp="1"/>
          </p:cNvSpPr>
          <p:nvPr>
            <p:ph idx="1"/>
          </p:nvPr>
        </p:nvSpPr>
        <p:spPr/>
        <p:txBody>
          <a:bodyPr/>
          <a:lstStyle/>
          <a:p>
            <a:r>
              <a:rPr lang="en-US" dirty="0" err="1"/>
              <a:t>Scikit</a:t>
            </a:r>
            <a:r>
              <a:rPr lang="en-US" dirty="0"/>
              <a:t>-Learn is a Python module that integrates many machine learning algorithms.</a:t>
            </a:r>
          </a:p>
          <a:p>
            <a:r>
              <a:rPr lang="en-US" dirty="0"/>
              <a:t>In this short introduction to </a:t>
            </a:r>
            <a:r>
              <a:rPr lang="en-US" dirty="0" err="1"/>
              <a:t>Scikit</a:t>
            </a:r>
            <a:r>
              <a:rPr lang="en-US" dirty="0"/>
              <a:t>-Learn, we will look at an example of </a:t>
            </a:r>
            <a:r>
              <a:rPr lang="en-US" u="sng" dirty="0"/>
              <a:t>supervised learning</a:t>
            </a:r>
            <a:r>
              <a:rPr lang="en-US" dirty="0"/>
              <a:t> with the Iris Flower dataset.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127</a:t>
            </a:fld>
            <a:endParaRPr lang="en-US"/>
          </a:p>
        </p:txBody>
      </p:sp>
      <p:pic>
        <p:nvPicPr>
          <p:cNvPr id="8"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19333" t="21058" r="22000" b="20529"/>
          <a:stretch/>
        </p:blipFill>
        <p:spPr>
          <a:xfrm>
            <a:off x="6477000" y="4955309"/>
            <a:ext cx="2667000" cy="1394114"/>
          </a:xfrm>
          <a:prstGeom prst="rect">
            <a:avLst/>
          </a:prstGeom>
        </p:spPr>
      </p:pic>
    </p:spTree>
    <p:extLst>
      <p:ext uri="{BB962C8B-B14F-4D97-AF65-F5344CB8AC3E}">
        <p14:creationId xmlns:p14="http://schemas.microsoft.com/office/powerpoint/2010/main" val="37234055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Iris Flower Dataset</a:t>
            </a:r>
            <a:endParaRPr lang="en-SG" dirty="0"/>
          </a:p>
        </p:txBody>
      </p:sp>
      <p:sp>
        <p:nvSpPr>
          <p:cNvPr id="5" name="Content Placeholder 4"/>
          <p:cNvSpPr>
            <a:spLocks noGrp="1"/>
          </p:cNvSpPr>
          <p:nvPr>
            <p:ph idx="1"/>
          </p:nvPr>
        </p:nvSpPr>
        <p:spPr>
          <a:xfrm>
            <a:off x="864903" y="1598213"/>
            <a:ext cx="7200900" cy="3581400"/>
          </a:xfrm>
        </p:spPr>
        <p:txBody>
          <a:bodyPr>
            <a:normAutofit/>
          </a:bodyPr>
          <a:lstStyle/>
          <a:p>
            <a:r>
              <a:rPr lang="en-US" dirty="0"/>
              <a:t>This dataset set contains data from three different species of iris (Iris silky, </a:t>
            </a:r>
            <a:r>
              <a:rPr lang="en-US" dirty="0" err="1"/>
              <a:t>virginica</a:t>
            </a:r>
            <a:r>
              <a:rPr lang="en-US" dirty="0"/>
              <a:t> Iris and Iris versicolor).</a:t>
            </a:r>
          </a:p>
          <a:p>
            <a:r>
              <a:rPr lang="en-US" dirty="0"/>
              <a:t>The variables include the length and width of the sepals, and the length and width of the petals.</a:t>
            </a:r>
          </a:p>
          <a:p>
            <a:r>
              <a:rPr lang="en-US" dirty="0"/>
              <a:t>This dataset is widely used for classification problems.</a:t>
            </a:r>
          </a:p>
          <a:p>
            <a:r>
              <a:rPr lang="en-US" dirty="0"/>
              <a:t>150 observations with 4 independent                 attributes and one target attribute.</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128</a:t>
            </a:fld>
            <a:endParaRPr lang="en-US"/>
          </a:p>
        </p:txBody>
      </p:sp>
      <p:pic>
        <p:nvPicPr>
          <p:cNvPr id="8" name="Picture 7"/>
          <p:cNvPicPr>
            <a:picLocks noChangeAspect="1"/>
          </p:cNvPicPr>
          <p:nvPr/>
        </p:nvPicPr>
        <p:blipFill rotWithShape="1">
          <a:blip r:embed="rId2"/>
          <a:srcRect l="37114" t="24997" r="29500" b="18746"/>
          <a:stretch/>
        </p:blipFill>
        <p:spPr>
          <a:xfrm>
            <a:off x="6248400" y="3585644"/>
            <a:ext cx="2819400" cy="2671011"/>
          </a:xfrm>
          <a:prstGeom prst="rect">
            <a:avLst/>
          </a:prstGeom>
        </p:spPr>
      </p:pic>
      <p:pic>
        <p:nvPicPr>
          <p:cNvPr id="9" name="Picture 8"/>
          <p:cNvPicPr>
            <a:picLocks noChangeAspect="1"/>
          </p:cNvPicPr>
          <p:nvPr/>
        </p:nvPicPr>
        <p:blipFill rotWithShape="1">
          <a:blip r:embed="rId3"/>
          <a:srcRect l="50586" t="8328" r="27157" b="68752"/>
          <a:stretch/>
        </p:blipFill>
        <p:spPr>
          <a:xfrm>
            <a:off x="838199" y="4267199"/>
            <a:ext cx="3436331" cy="1989455"/>
          </a:xfrm>
          <a:prstGeom prst="rect">
            <a:avLst/>
          </a:prstGeom>
        </p:spPr>
      </p:pic>
    </p:spTree>
    <p:extLst>
      <p:ext uri="{BB962C8B-B14F-4D97-AF65-F5344CB8AC3E}">
        <p14:creationId xmlns:p14="http://schemas.microsoft.com/office/powerpoint/2010/main" val="352604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7341"/>
            <a:ext cx="2709545" cy="513715"/>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String</a:t>
            </a:r>
            <a:r>
              <a:rPr sz="3200" spc="-65" dirty="0">
                <a:solidFill>
                  <a:srgbClr val="464652"/>
                </a:solidFill>
              </a:rPr>
              <a:t> </a:t>
            </a:r>
            <a:r>
              <a:rPr sz="3200" spc="-5" dirty="0">
                <a:solidFill>
                  <a:srgbClr val="464652"/>
                </a:solidFill>
              </a:rPr>
              <a:t>Values</a:t>
            </a:r>
            <a:endParaRPr sz="3200"/>
          </a:p>
        </p:txBody>
      </p:sp>
      <p:sp>
        <p:nvSpPr>
          <p:cNvPr id="9" name="Slide Number Placeholder 8"/>
          <p:cNvSpPr>
            <a:spLocks noGrp="1"/>
          </p:cNvSpPr>
          <p:nvPr>
            <p:ph type="sldNum" sz="quarter" idx="12"/>
          </p:nvPr>
        </p:nvSpPr>
        <p:spPr/>
        <p:txBody>
          <a:bodyPr/>
          <a:lstStyle/>
          <a:p>
            <a:fld id="{2F424A89-909B-4BA1-940E-23EAC9404E56}" type="slidenum">
              <a:rPr lang="en-US" smtClean="0"/>
              <a:pPr/>
              <a:t>12</a:t>
            </a:fld>
            <a:endParaRPr lang="en-US"/>
          </a:p>
        </p:txBody>
      </p:sp>
      <p:sp>
        <p:nvSpPr>
          <p:cNvPr id="3" name="object 3"/>
          <p:cNvSpPr txBox="1"/>
          <p:nvPr/>
        </p:nvSpPr>
        <p:spPr>
          <a:xfrm>
            <a:off x="535940" y="1729105"/>
            <a:ext cx="8150860" cy="3399790"/>
          </a:xfrm>
          <a:prstGeom prst="rect">
            <a:avLst/>
          </a:prstGeom>
        </p:spPr>
        <p:txBody>
          <a:bodyPr vert="horz" wrap="square" lIns="0" tIns="13335" rIns="0" bIns="0" rtlCol="0">
            <a:spAutoFit/>
          </a:bodyPr>
          <a:lstStyle/>
          <a:p>
            <a:pPr marL="286385" marR="539115" indent="-274320">
              <a:lnSpc>
                <a:spcPct val="100000"/>
              </a:lnSpc>
              <a:spcBef>
                <a:spcPts val="10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A string value contains an </a:t>
            </a:r>
            <a:r>
              <a:rPr sz="2600" u="sng" spc="-10" dirty="0">
                <a:latin typeface="Gill Sans MT"/>
                <a:cs typeface="Gill Sans MT"/>
              </a:rPr>
              <a:t>ordered </a:t>
            </a:r>
            <a:r>
              <a:rPr sz="2600" u="sng" dirty="0">
                <a:latin typeface="Gill Sans MT"/>
                <a:cs typeface="Gill Sans MT"/>
              </a:rPr>
              <a:t>sequence of</a:t>
            </a:r>
            <a:r>
              <a:rPr lang="en-US" sz="2600" u="sng" dirty="0">
                <a:latin typeface="Gill Sans MT"/>
                <a:cs typeface="Gill Sans MT"/>
              </a:rPr>
              <a:t> </a:t>
            </a:r>
            <a:r>
              <a:rPr sz="2600" u="sng" spc="-5" dirty="0">
                <a:latin typeface="Gill Sans MT"/>
                <a:cs typeface="Gill Sans MT"/>
              </a:rPr>
              <a:t>characters</a:t>
            </a:r>
            <a:r>
              <a:rPr sz="2600" spc="-5" dirty="0">
                <a:latin typeface="Gill Sans MT"/>
                <a:cs typeface="Gill Sans MT"/>
              </a:rPr>
              <a:t>.</a:t>
            </a:r>
            <a:endParaRPr sz="2600" dirty="0">
              <a:latin typeface="Gill Sans MT"/>
              <a:cs typeface="Gill Sans MT"/>
            </a:endParaRPr>
          </a:p>
          <a:p>
            <a:pPr marL="286385">
              <a:lnSpc>
                <a:spcPct val="100000"/>
              </a:lnSpc>
              <a:spcBef>
                <a:spcPts val="48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464652"/>
                </a:solidFill>
                <a:latin typeface="Gill Sans MT"/>
                <a:cs typeface="Gill Sans MT"/>
              </a:rPr>
              <a:t>E.g., </a:t>
            </a:r>
            <a:r>
              <a:rPr sz="2300" dirty="0">
                <a:solidFill>
                  <a:srgbClr val="0000FF"/>
                </a:solidFill>
                <a:latin typeface="Consolas"/>
                <a:cs typeface="Consolas"/>
              </a:rPr>
              <a:t>'Hello</a:t>
            </a:r>
            <a:r>
              <a:rPr sz="2300" spc="-295" dirty="0">
                <a:solidFill>
                  <a:srgbClr val="0000FF"/>
                </a:solidFill>
                <a:latin typeface="Consolas"/>
                <a:cs typeface="Consolas"/>
              </a:rPr>
              <a:t> </a:t>
            </a:r>
            <a:r>
              <a:rPr sz="2300" dirty="0">
                <a:solidFill>
                  <a:srgbClr val="0000FF"/>
                </a:solidFill>
                <a:latin typeface="Consolas"/>
                <a:cs typeface="Consolas"/>
              </a:rPr>
              <a:t>World'</a:t>
            </a:r>
            <a:endParaRPr sz="2300" dirty="0">
              <a:latin typeface="Consolas"/>
              <a:cs typeface="Consolas"/>
            </a:endParaRPr>
          </a:p>
          <a:p>
            <a:pPr marL="286385" marR="372110" indent="-274320">
              <a:lnSpc>
                <a:spcPct val="100000"/>
              </a:lnSpc>
              <a:spcBef>
                <a:spcPts val="62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A string can be </a:t>
            </a:r>
            <a:r>
              <a:rPr sz="2600" spc="-10" dirty="0">
                <a:latin typeface="Gill Sans MT"/>
                <a:cs typeface="Gill Sans MT"/>
              </a:rPr>
              <a:t>expressed </a:t>
            </a:r>
            <a:r>
              <a:rPr sz="2600" dirty="0">
                <a:latin typeface="Gill Sans MT"/>
                <a:cs typeface="Gill Sans MT"/>
              </a:rPr>
              <a:t>using </a:t>
            </a:r>
            <a:r>
              <a:rPr sz="2600" u="sng" dirty="0">
                <a:latin typeface="Gill Sans MT"/>
                <a:cs typeface="Gill Sans MT"/>
              </a:rPr>
              <a:t>single</a:t>
            </a:r>
            <a:r>
              <a:rPr sz="2600" dirty="0">
                <a:latin typeface="Gill Sans MT"/>
                <a:cs typeface="Gill Sans MT"/>
              </a:rPr>
              <a:t> or </a:t>
            </a:r>
            <a:r>
              <a:rPr sz="2600" u="sng" dirty="0">
                <a:latin typeface="Gill Sans MT"/>
                <a:cs typeface="Gill Sans MT"/>
              </a:rPr>
              <a:t>double</a:t>
            </a:r>
            <a:r>
              <a:rPr sz="2600" dirty="0">
                <a:latin typeface="Gill Sans MT"/>
                <a:cs typeface="Gill Sans MT"/>
              </a:rPr>
              <a:t>  quotation</a:t>
            </a:r>
            <a:r>
              <a:rPr sz="2600" spc="-35" dirty="0">
                <a:latin typeface="Gill Sans MT"/>
                <a:cs typeface="Gill Sans MT"/>
              </a:rPr>
              <a:t> </a:t>
            </a:r>
            <a:r>
              <a:rPr sz="2600" spc="-5" dirty="0">
                <a:latin typeface="Gill Sans MT"/>
                <a:cs typeface="Gill Sans MT"/>
              </a:rPr>
              <a:t>marks</a:t>
            </a:r>
            <a:endParaRPr sz="2600" dirty="0">
              <a:latin typeface="Gill Sans MT"/>
              <a:cs typeface="Gill Sans MT"/>
            </a:endParaRPr>
          </a:p>
          <a:p>
            <a:pPr marL="286385">
              <a:lnSpc>
                <a:spcPct val="100000"/>
              </a:lnSpc>
              <a:spcBef>
                <a:spcPts val="48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464652"/>
                </a:solidFill>
                <a:latin typeface="Gill Sans MT"/>
                <a:cs typeface="Gill Sans MT"/>
              </a:rPr>
              <a:t>E.g., </a:t>
            </a:r>
            <a:r>
              <a:rPr sz="2300" dirty="0">
                <a:solidFill>
                  <a:srgbClr val="0000FF"/>
                </a:solidFill>
                <a:latin typeface="Consolas"/>
                <a:cs typeface="Consolas"/>
              </a:rPr>
              <a:t>'Hello World' </a:t>
            </a:r>
            <a:r>
              <a:rPr sz="2300" spc="-5" dirty="0">
                <a:solidFill>
                  <a:srgbClr val="464652"/>
                </a:solidFill>
                <a:latin typeface="Gill Sans MT"/>
                <a:cs typeface="Gill Sans MT"/>
              </a:rPr>
              <a:t>is the </a:t>
            </a:r>
            <a:r>
              <a:rPr sz="2300" dirty="0">
                <a:solidFill>
                  <a:srgbClr val="464652"/>
                </a:solidFill>
                <a:latin typeface="Gill Sans MT"/>
                <a:cs typeface="Gill Sans MT"/>
              </a:rPr>
              <a:t>same as </a:t>
            </a:r>
            <a:r>
              <a:rPr sz="2300" dirty="0">
                <a:solidFill>
                  <a:srgbClr val="0000FF"/>
                </a:solidFill>
                <a:latin typeface="Consolas"/>
                <a:cs typeface="Consolas"/>
              </a:rPr>
              <a:t>"Hello</a:t>
            </a:r>
            <a:r>
              <a:rPr sz="2300" spc="-365" dirty="0">
                <a:solidFill>
                  <a:srgbClr val="0000FF"/>
                </a:solidFill>
                <a:latin typeface="Consolas"/>
                <a:cs typeface="Consolas"/>
              </a:rPr>
              <a:t> </a:t>
            </a:r>
            <a:r>
              <a:rPr sz="2300" dirty="0">
                <a:solidFill>
                  <a:srgbClr val="0000FF"/>
                </a:solidFill>
                <a:latin typeface="Consolas"/>
                <a:cs typeface="Consolas"/>
              </a:rPr>
              <a:t>World"</a:t>
            </a:r>
            <a:endParaRPr sz="2300" dirty="0">
              <a:latin typeface="Consolas"/>
              <a:cs typeface="Consolas"/>
            </a:endParaRPr>
          </a:p>
          <a:p>
            <a:pPr marL="12700">
              <a:lnSpc>
                <a:spcPct val="100000"/>
              </a:lnSpc>
              <a:spcBef>
                <a:spcPts val="58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5" dirty="0">
                <a:solidFill>
                  <a:srgbClr val="0000FF"/>
                </a:solidFill>
                <a:latin typeface="Consolas"/>
                <a:cs typeface="Consolas"/>
              </a:rPr>
              <a:t>len</a:t>
            </a:r>
            <a:r>
              <a:rPr sz="2600" spc="-700" dirty="0">
                <a:solidFill>
                  <a:srgbClr val="0000FF"/>
                </a:solidFill>
                <a:latin typeface="Consolas"/>
                <a:cs typeface="Consolas"/>
              </a:rPr>
              <a:t> </a:t>
            </a:r>
            <a:r>
              <a:rPr sz="2600" spc="-5" dirty="0">
                <a:latin typeface="Gill Sans MT"/>
                <a:cs typeface="Gill Sans MT"/>
              </a:rPr>
              <a:t>is </a:t>
            </a:r>
            <a:r>
              <a:rPr sz="2600" dirty="0">
                <a:latin typeface="Gill Sans MT"/>
                <a:cs typeface="Gill Sans MT"/>
              </a:rPr>
              <a:t>used </a:t>
            </a:r>
            <a:r>
              <a:rPr sz="2600" spc="-5" dirty="0">
                <a:latin typeface="Gill Sans MT"/>
                <a:cs typeface="Gill Sans MT"/>
              </a:rPr>
              <a:t>to obtain the length </a:t>
            </a:r>
            <a:r>
              <a:rPr sz="2600" dirty="0">
                <a:latin typeface="Gill Sans MT"/>
                <a:cs typeface="Gill Sans MT"/>
              </a:rPr>
              <a:t>of </a:t>
            </a:r>
            <a:r>
              <a:rPr sz="2600" spc="-5" dirty="0">
                <a:latin typeface="Gill Sans MT"/>
                <a:cs typeface="Gill Sans MT"/>
              </a:rPr>
              <a:t>the string.</a:t>
            </a:r>
            <a:endParaRPr sz="2600" dirty="0">
              <a:latin typeface="Gill Sans MT"/>
              <a:cs typeface="Gill Sans MT"/>
            </a:endParaRPr>
          </a:p>
          <a:p>
            <a:pPr marL="286385">
              <a:lnSpc>
                <a:spcPct val="100000"/>
              </a:lnSpc>
              <a:spcBef>
                <a:spcPts val="51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464652"/>
                </a:solidFill>
                <a:latin typeface="Gill Sans MT"/>
                <a:cs typeface="Gill Sans MT"/>
              </a:rPr>
              <a:t>E.g., </a:t>
            </a:r>
            <a:r>
              <a:rPr sz="2300" dirty="0">
                <a:solidFill>
                  <a:srgbClr val="0000FF"/>
                </a:solidFill>
                <a:latin typeface="Consolas"/>
                <a:cs typeface="Consolas"/>
              </a:rPr>
              <a:t>len('Hello</a:t>
            </a:r>
            <a:r>
              <a:rPr sz="2300" spc="-305" dirty="0">
                <a:solidFill>
                  <a:srgbClr val="0000FF"/>
                </a:solidFill>
                <a:latin typeface="Consolas"/>
                <a:cs typeface="Consolas"/>
              </a:rPr>
              <a:t> </a:t>
            </a:r>
            <a:r>
              <a:rPr sz="2300" dirty="0">
                <a:solidFill>
                  <a:srgbClr val="0000FF"/>
                </a:solidFill>
                <a:latin typeface="Consolas"/>
                <a:cs typeface="Consolas"/>
              </a:rPr>
              <a:t>World')</a:t>
            </a:r>
            <a:endParaRPr sz="2300" dirty="0">
              <a:latin typeface="Consolas"/>
              <a:cs typeface="Consolas"/>
            </a:endParaRPr>
          </a:p>
        </p:txBody>
      </p:sp>
    </p:spTree>
    <p:extLst>
      <p:ext uri="{BB962C8B-B14F-4D97-AF65-F5344CB8AC3E}">
        <p14:creationId xmlns:p14="http://schemas.microsoft.com/office/powerpoint/2010/main" val="26413604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the Iris Flower Dataset</a:t>
            </a:r>
            <a:endParaRPr lang="en-SG" dirty="0"/>
          </a:p>
        </p:txBody>
      </p:sp>
      <p:sp>
        <p:nvSpPr>
          <p:cNvPr id="5" name="Content Placeholder 4"/>
          <p:cNvSpPr>
            <a:spLocks noGrp="1"/>
          </p:cNvSpPr>
          <p:nvPr>
            <p:ph idx="1"/>
          </p:nvPr>
        </p:nvSpPr>
        <p:spPr/>
        <p:txBody>
          <a:bodyPr/>
          <a:lstStyle/>
          <a:p>
            <a:r>
              <a:rPr lang="en-US" dirty="0"/>
              <a:t>Scatterplot of sepal sizes.</a:t>
            </a:r>
          </a:p>
          <a:p>
            <a:r>
              <a:rPr lang="en-US" dirty="0"/>
              <a:t>Scatterplot of petal sizes.</a:t>
            </a:r>
          </a:p>
          <a:p>
            <a:r>
              <a:rPr lang="en-US" dirty="0"/>
              <a:t>K-Nearest Neighbors Classifier (k-NN).</a:t>
            </a:r>
          </a:p>
          <a:p>
            <a:pPr lvl="1"/>
            <a:r>
              <a:rPr lang="en-US" dirty="0"/>
              <a:t>What is k-NN?</a:t>
            </a:r>
          </a:p>
          <a:p>
            <a:r>
              <a:rPr lang="en-US" dirty="0"/>
              <a:t>Decision boundaries on                                 a 2D scatterplot describing the                                 petal sizes.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129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5525" y="3352800"/>
            <a:ext cx="2657475" cy="2400300"/>
          </a:xfrm>
          <a:prstGeom prst="rect">
            <a:avLst/>
          </a:prstGeom>
        </p:spPr>
      </p:pic>
      <p:sp>
        <p:nvSpPr>
          <p:cNvPr id="7" name="TextBox 6"/>
          <p:cNvSpPr txBox="1"/>
          <p:nvPr/>
        </p:nvSpPr>
        <p:spPr>
          <a:xfrm>
            <a:off x="4114799" y="5710019"/>
            <a:ext cx="4953001" cy="646331"/>
          </a:xfrm>
          <a:prstGeom prst="rect">
            <a:avLst/>
          </a:prstGeom>
          <a:noFill/>
        </p:spPr>
        <p:txBody>
          <a:bodyPr wrap="square" rtlCol="0">
            <a:spAutoFit/>
          </a:bodyPr>
          <a:lstStyle/>
          <a:p>
            <a:pPr algn="r"/>
            <a:r>
              <a:rPr lang="en-US" dirty="0"/>
              <a:t>If k=3, the test sample green circle will be classified as the class associated with the red triangle.</a:t>
            </a:r>
            <a:endParaRPr lang="en-SG" dirty="0"/>
          </a:p>
        </p:txBody>
      </p:sp>
    </p:spTree>
    <p:extLst>
      <p:ext uri="{BB962C8B-B14F-4D97-AF65-F5344CB8AC3E}">
        <p14:creationId xmlns:p14="http://schemas.microsoft.com/office/powerpoint/2010/main" val="26965002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291862"/>
            <a:ext cx="6858000" cy="1143000"/>
          </a:xfrm>
        </p:spPr>
        <p:txBody>
          <a:bodyPr>
            <a:normAutofit fontScale="90000"/>
          </a:bodyPr>
          <a:lstStyle/>
          <a:p>
            <a:r>
              <a:rPr lang="en-US" dirty="0"/>
              <a:t>Exploratory Data Analysis</a:t>
            </a:r>
          </a:p>
        </p:txBody>
      </p:sp>
      <p:sp>
        <p:nvSpPr>
          <p:cNvPr id="5" name="Subtitle 4">
            <a:extLst>
              <a:ext uri="{FF2B5EF4-FFF2-40B4-BE49-F238E27FC236}">
                <a16:creationId xmlns:a16="http://schemas.microsoft.com/office/drawing/2014/main" id="{DBE8770D-D2F1-4C4C-B494-428DBFA6CB6E}"/>
              </a:ext>
            </a:extLst>
          </p:cNvPr>
          <p:cNvSpPr>
            <a:spLocks noGrp="1"/>
          </p:cNvSpPr>
          <p:nvPr>
            <p:ph type="subTitle" idx="1"/>
          </p:nvPr>
        </p:nvSpPr>
        <p:spPr/>
        <p:txBody>
          <a:bodyPr/>
          <a:lstStyle/>
          <a:p>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5" name="Content Placeholder 4"/>
          <p:cNvSpPr>
            <a:spLocks noGrp="1"/>
          </p:cNvSpPr>
          <p:nvPr>
            <p:ph idx="1"/>
          </p:nvPr>
        </p:nvSpPr>
        <p:spPr/>
        <p:txBody>
          <a:bodyPr>
            <a:normAutofit lnSpcReduction="10000"/>
          </a:bodyPr>
          <a:lstStyle/>
          <a:p>
            <a:r>
              <a:rPr lang="en-US" dirty="0"/>
              <a:t>At the end of this lecture, you should understand:</a:t>
            </a:r>
          </a:p>
          <a:p>
            <a:pPr lvl="1"/>
            <a:r>
              <a:rPr lang="en-SG" dirty="0"/>
              <a:t>What is Data Analytics</a:t>
            </a:r>
          </a:p>
          <a:p>
            <a:pPr lvl="1"/>
            <a:r>
              <a:rPr lang="en-SG" dirty="0"/>
              <a:t>What is Descriptive Analytics?</a:t>
            </a:r>
          </a:p>
          <a:p>
            <a:pPr lvl="1"/>
            <a:r>
              <a:rPr lang="en-SG" dirty="0"/>
              <a:t>Exploratory Data Analysis</a:t>
            </a:r>
          </a:p>
          <a:p>
            <a:pPr lvl="1"/>
            <a:r>
              <a:rPr lang="en-SG" dirty="0"/>
              <a:t>Data Visualisation</a:t>
            </a:r>
          </a:p>
          <a:p>
            <a:pPr lvl="1"/>
            <a:r>
              <a:rPr lang="en-SG" dirty="0"/>
              <a:t>Descriptive Statistical Measures:</a:t>
            </a:r>
          </a:p>
          <a:p>
            <a:pPr lvl="2"/>
            <a:r>
              <a:rPr lang="en-SG" dirty="0"/>
              <a:t>Measures of Location</a:t>
            </a:r>
          </a:p>
          <a:p>
            <a:pPr lvl="2"/>
            <a:r>
              <a:rPr lang="en-SG" dirty="0"/>
              <a:t>Measures of Dispersion</a:t>
            </a:r>
          </a:p>
          <a:p>
            <a:pPr lvl="2"/>
            <a:r>
              <a:rPr lang="en-SG" dirty="0"/>
              <a:t>Measures of Shape</a:t>
            </a:r>
          </a:p>
          <a:p>
            <a:pPr lvl="2"/>
            <a:r>
              <a:rPr lang="en-SG" dirty="0"/>
              <a:t>Measures of Association</a:t>
            </a:r>
            <a:endParaRPr lang="en-US"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131</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7200" y="138545"/>
            <a:ext cx="928255" cy="928255"/>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Data Analytics?</a:t>
            </a:r>
          </a:p>
        </p:txBody>
      </p:sp>
      <p:sp>
        <p:nvSpPr>
          <p:cNvPr id="5" name="Content Placeholder 4"/>
          <p:cNvSpPr>
            <a:spLocks noGrp="1"/>
          </p:cNvSpPr>
          <p:nvPr>
            <p:ph idx="1"/>
          </p:nvPr>
        </p:nvSpPr>
        <p:spPr/>
        <p:txBody>
          <a:bodyPr>
            <a:normAutofit lnSpcReduction="10000"/>
          </a:bodyPr>
          <a:lstStyle/>
          <a:p>
            <a:r>
              <a:rPr lang="en-GB" b="1" dirty="0"/>
              <a:t>Data analytics</a:t>
            </a:r>
            <a:r>
              <a:rPr lang="en-GB" dirty="0"/>
              <a:t>:</a:t>
            </a:r>
          </a:p>
          <a:p>
            <a:pPr lvl="1"/>
            <a:r>
              <a:rPr lang="en-GB" dirty="0"/>
              <a:t>Use </a:t>
            </a:r>
            <a:r>
              <a:rPr lang="en-SG" dirty="0"/>
              <a:t>data, computing technology, statistical analysis, quantitative methods, and mathematical or computer-based models.</a:t>
            </a:r>
          </a:p>
          <a:p>
            <a:pPr lvl="1"/>
            <a:r>
              <a:rPr lang="en-US" u="sng" dirty="0"/>
              <a:t>Gain improved insights</a:t>
            </a:r>
            <a:r>
              <a:rPr lang="en-US" dirty="0"/>
              <a:t> </a:t>
            </a:r>
            <a:r>
              <a:rPr lang="en-SG" dirty="0"/>
              <a:t>about business operations and </a:t>
            </a:r>
            <a:r>
              <a:rPr lang="en-SG" u="sng" dirty="0"/>
              <a:t>make better, fact-based decisions</a:t>
            </a:r>
            <a:r>
              <a:rPr lang="en-SG" dirty="0"/>
              <a:t>.</a:t>
            </a:r>
          </a:p>
          <a:p>
            <a:r>
              <a:rPr lang="en-US" dirty="0"/>
              <a:t>Scope of data analytics:</a:t>
            </a:r>
          </a:p>
          <a:p>
            <a:pPr lvl="1"/>
            <a:r>
              <a:rPr lang="en-SG" b="1" dirty="0"/>
              <a:t>Descriptive analytics</a:t>
            </a:r>
            <a:r>
              <a:rPr lang="en-SG" dirty="0"/>
              <a:t> – Uses data to understand past and present.</a:t>
            </a:r>
          </a:p>
          <a:p>
            <a:pPr lvl="1"/>
            <a:r>
              <a:rPr lang="en-SG" b="1" dirty="0"/>
              <a:t>Predictive analytics</a:t>
            </a:r>
            <a:r>
              <a:rPr lang="en-SG" dirty="0"/>
              <a:t> – Analyses past performance.</a:t>
            </a:r>
          </a:p>
          <a:p>
            <a:pPr lvl="1"/>
            <a:r>
              <a:rPr lang="en-SG" b="1" dirty="0"/>
              <a:t>Prescriptive analytics</a:t>
            </a:r>
            <a:r>
              <a:rPr lang="en-SG" dirty="0"/>
              <a:t> – Uses optimisation techniques.</a:t>
            </a:r>
          </a:p>
          <a:p>
            <a:pPr lvl="1"/>
            <a:endParaRPr lang="en-GB"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132</a:t>
            </a:fld>
            <a:endParaRPr lang="en-US"/>
          </a:p>
        </p:txBody>
      </p:sp>
    </p:spTree>
    <p:extLst>
      <p:ext uri="{BB962C8B-B14F-4D97-AF65-F5344CB8AC3E}">
        <p14:creationId xmlns:p14="http://schemas.microsoft.com/office/powerpoint/2010/main" val="25293897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Data Analytics? (cont.)</a:t>
            </a:r>
            <a:endParaRPr lang="en-SG" dirty="0"/>
          </a:p>
        </p:txBody>
      </p:sp>
      <p:sp>
        <p:nvSpPr>
          <p:cNvPr id="5" name="Content Placeholder 4"/>
          <p:cNvSpPr>
            <a:spLocks noGrp="1"/>
          </p:cNvSpPr>
          <p:nvPr>
            <p:ph idx="1"/>
          </p:nvPr>
        </p:nvSpPr>
        <p:spPr/>
        <p:txBody>
          <a:bodyPr>
            <a:normAutofit lnSpcReduction="10000"/>
          </a:bodyPr>
          <a:lstStyle/>
          <a:p>
            <a:r>
              <a:rPr lang="en-US" dirty="0"/>
              <a:t>Hypothetical example of data analytics in a typical business scenario:</a:t>
            </a:r>
          </a:p>
          <a:p>
            <a:pPr lvl="1"/>
            <a:r>
              <a:rPr lang="en-SG" dirty="0"/>
              <a:t>Retail markdown decisions – Most department stores clear seasonal inventory by reducing prices.</a:t>
            </a:r>
          </a:p>
          <a:p>
            <a:pPr lvl="1"/>
            <a:r>
              <a:rPr lang="en-SG" dirty="0"/>
              <a:t>The question is –  When to reduce the price and by how much?</a:t>
            </a:r>
          </a:p>
          <a:p>
            <a:pPr lvl="1"/>
            <a:r>
              <a:rPr lang="en-SG" dirty="0"/>
              <a:t>Descriptive analytics – Examine historical data for similar products (prices, units sold, advertising, …)</a:t>
            </a:r>
          </a:p>
          <a:p>
            <a:pPr lvl="1"/>
            <a:r>
              <a:rPr lang="en-SG" dirty="0"/>
              <a:t>Predictive analytics – Predict sales based on price.</a:t>
            </a:r>
          </a:p>
          <a:p>
            <a:pPr lvl="1"/>
            <a:r>
              <a:rPr lang="en-SG" dirty="0"/>
              <a:t>Prescriptive analytics – Find the best sets of pricing and advertising to maximise sales revenue.</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133</a:t>
            </a:fld>
            <a:endParaRPr lang="en-US"/>
          </a:p>
        </p:txBody>
      </p:sp>
    </p:spTree>
    <p:extLst>
      <p:ext uri="{BB962C8B-B14F-4D97-AF65-F5344CB8AC3E}">
        <p14:creationId xmlns:p14="http://schemas.microsoft.com/office/powerpoint/2010/main" val="8614806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Data Analytics? (cont.)</a:t>
            </a:r>
            <a:endParaRPr lang="en-SG" dirty="0"/>
          </a:p>
        </p:txBody>
      </p:sp>
      <p:sp>
        <p:nvSpPr>
          <p:cNvPr id="5" name="Content Placeholder 4"/>
          <p:cNvSpPr>
            <a:spLocks noGrp="1"/>
          </p:cNvSpPr>
          <p:nvPr>
            <p:ph idx="1"/>
          </p:nvPr>
        </p:nvSpPr>
        <p:spPr/>
        <p:txBody>
          <a:bodyPr>
            <a:normAutofit/>
          </a:bodyPr>
          <a:lstStyle/>
          <a:p>
            <a:r>
              <a:rPr lang="en-US" dirty="0"/>
              <a:t>Real-world actual example of data analytics:</a:t>
            </a:r>
          </a:p>
          <a:p>
            <a:pPr lvl="1"/>
            <a:r>
              <a:rPr lang="en-SG" dirty="0"/>
              <a:t>Harrah’s Entertainment – Harrah’s owns numerous hotels and casinos</a:t>
            </a:r>
          </a:p>
          <a:p>
            <a:pPr lvl="1"/>
            <a:r>
              <a:rPr lang="en-SG" dirty="0"/>
              <a:t>Uses </a:t>
            </a:r>
            <a:r>
              <a:rPr lang="en-SG" u="sng" dirty="0"/>
              <a:t>predictive analytics</a:t>
            </a:r>
            <a:r>
              <a:rPr lang="en-SG" dirty="0"/>
              <a:t> to:</a:t>
            </a:r>
          </a:p>
          <a:p>
            <a:pPr lvl="2"/>
            <a:r>
              <a:rPr lang="en-SG" dirty="0"/>
              <a:t>Forecast demand for rooms.</a:t>
            </a:r>
          </a:p>
          <a:p>
            <a:pPr lvl="2"/>
            <a:r>
              <a:rPr lang="en-SG" dirty="0"/>
              <a:t>Segment customers by gaming activities.</a:t>
            </a:r>
          </a:p>
          <a:p>
            <a:pPr lvl="1"/>
            <a:r>
              <a:rPr lang="en-SG" dirty="0"/>
              <a:t>Uses </a:t>
            </a:r>
            <a:r>
              <a:rPr lang="en-SG" u="sng" dirty="0"/>
              <a:t>prescriptive analytics</a:t>
            </a:r>
            <a:r>
              <a:rPr lang="en-SG" dirty="0"/>
              <a:t> to:</a:t>
            </a:r>
          </a:p>
          <a:p>
            <a:pPr lvl="2"/>
            <a:r>
              <a:rPr lang="en-SG" dirty="0"/>
              <a:t>Set room rates.</a:t>
            </a:r>
          </a:p>
          <a:p>
            <a:pPr lvl="2"/>
            <a:r>
              <a:rPr lang="en-SG" dirty="0"/>
              <a:t>Allocate rooms.</a:t>
            </a:r>
          </a:p>
          <a:p>
            <a:pPr lvl="2"/>
            <a:r>
              <a:rPr lang="en-SG" dirty="0"/>
              <a:t>Offer perks and rewards to customers.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134</a:t>
            </a:fld>
            <a:endParaRPr lang="en-US"/>
          </a:p>
        </p:txBody>
      </p:sp>
    </p:spTree>
    <p:extLst>
      <p:ext uri="{BB962C8B-B14F-4D97-AF65-F5344CB8AC3E}">
        <p14:creationId xmlns:p14="http://schemas.microsoft.com/office/powerpoint/2010/main" val="351811453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Mining?</a:t>
            </a:r>
            <a:endParaRPr lang="en-SG" dirty="0"/>
          </a:p>
        </p:txBody>
      </p:sp>
      <p:sp>
        <p:nvSpPr>
          <p:cNvPr id="5" name="Content Placeholder 4"/>
          <p:cNvSpPr>
            <a:spLocks noGrp="1"/>
          </p:cNvSpPr>
          <p:nvPr>
            <p:ph idx="1"/>
          </p:nvPr>
        </p:nvSpPr>
        <p:spPr>
          <a:xfrm>
            <a:off x="457200" y="1737361"/>
            <a:ext cx="8229600" cy="3048000"/>
          </a:xfrm>
        </p:spPr>
        <p:txBody>
          <a:bodyPr>
            <a:normAutofit fontScale="85000" lnSpcReduction="20000"/>
          </a:bodyPr>
          <a:lstStyle/>
          <a:p>
            <a:r>
              <a:rPr lang="en-US" b="1" dirty="0"/>
              <a:t>Data mining</a:t>
            </a:r>
            <a:r>
              <a:rPr lang="en-US" dirty="0"/>
              <a:t>: </a:t>
            </a:r>
          </a:p>
          <a:p>
            <a:pPr lvl="1"/>
            <a:r>
              <a:rPr lang="en-US" dirty="0"/>
              <a:t>Refers to </a:t>
            </a:r>
            <a:r>
              <a:rPr lang="en-SG" dirty="0"/>
              <a:t>the process of finding anomalies, patterns and correlations within large data sets to predict outcomes.</a:t>
            </a:r>
            <a:endParaRPr lang="en-US" dirty="0"/>
          </a:p>
          <a:p>
            <a:pPr lvl="1"/>
            <a:r>
              <a:rPr lang="en-US" dirty="0"/>
              <a:t>Most prevalent form of predictive analytics in use in modern business environment.</a:t>
            </a:r>
          </a:p>
          <a:p>
            <a:r>
              <a:rPr lang="en-US" b="1" dirty="0"/>
              <a:t>Data</a:t>
            </a:r>
            <a:r>
              <a:rPr lang="en-US" dirty="0"/>
              <a:t> in data mining:</a:t>
            </a:r>
          </a:p>
          <a:p>
            <a:pPr lvl="1"/>
            <a:r>
              <a:rPr lang="en-US" dirty="0"/>
              <a:t>A collection of facts usually obtained as the result of experiences, observations or experiments.</a:t>
            </a:r>
          </a:p>
          <a:p>
            <a:pPr lvl="1"/>
            <a:r>
              <a:rPr lang="en-US" dirty="0"/>
              <a:t>May consist of numbers, words and images.</a:t>
            </a:r>
          </a:p>
          <a:p>
            <a:pPr lvl="1"/>
            <a:r>
              <a:rPr lang="en-US" dirty="0"/>
              <a:t>Lowest level of abstraction (from which information and knowledge are derived).</a:t>
            </a:r>
          </a:p>
          <a:p>
            <a:pPr marL="0" indent="0">
              <a:buNone/>
            </a:pP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135</a:t>
            </a:fld>
            <a:endParaRPr lang="en-US"/>
          </a:p>
        </p:txBody>
      </p:sp>
    </p:spTree>
    <p:extLst>
      <p:ext uri="{BB962C8B-B14F-4D97-AF65-F5344CB8AC3E}">
        <p14:creationId xmlns:p14="http://schemas.microsoft.com/office/powerpoint/2010/main" val="24516748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829160"/>
          </a:xfrm>
        </p:spPr>
        <p:txBody>
          <a:bodyPr/>
          <a:lstStyle/>
          <a:p>
            <a:r>
              <a:rPr lang="en-US" dirty="0"/>
              <a:t>What is Data Mining?</a:t>
            </a:r>
            <a:endParaRPr lang="en-SG" dirty="0"/>
          </a:p>
        </p:txBody>
      </p:sp>
      <p:sp>
        <p:nvSpPr>
          <p:cNvPr id="5" name="Content Placeholder 4"/>
          <p:cNvSpPr>
            <a:spLocks noGrp="1"/>
          </p:cNvSpPr>
          <p:nvPr>
            <p:ph idx="1"/>
          </p:nvPr>
        </p:nvSpPr>
        <p:spPr>
          <a:xfrm>
            <a:off x="457200" y="1219200"/>
            <a:ext cx="8229600" cy="5137150"/>
          </a:xfrm>
        </p:spPr>
        <p:txBody>
          <a:bodyPr/>
          <a:lstStyle/>
          <a:p>
            <a:r>
              <a:rPr lang="en-US" dirty="0"/>
              <a:t>Taxonomy of data:</a:t>
            </a:r>
          </a:p>
          <a:p>
            <a:pPr lvl="1"/>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136</a:t>
            </a:fld>
            <a:endParaRPr lang="en-US"/>
          </a:p>
        </p:txBody>
      </p:sp>
      <p:pic>
        <p:nvPicPr>
          <p:cNvPr id="6" name="Picture 3" descr="D:\Computing\Teaching\Resources\IS4240\Business Intelligence - A Managerial Approach 2E\Color Image Library\ch04\BI2e_Figure_4.3.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03" t="4873" r="2691" b="4561"/>
          <a:stretch/>
        </p:blipFill>
        <p:spPr bwMode="auto">
          <a:xfrm>
            <a:off x="1742535" y="2209800"/>
            <a:ext cx="5658929" cy="2501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8125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Data</a:t>
            </a:r>
            <a:endParaRPr lang="en-SG" dirty="0"/>
          </a:p>
        </p:txBody>
      </p:sp>
      <p:sp>
        <p:nvSpPr>
          <p:cNvPr id="5" name="Content Placeholder 4"/>
          <p:cNvSpPr>
            <a:spLocks noGrp="1"/>
          </p:cNvSpPr>
          <p:nvPr>
            <p:ph idx="1"/>
          </p:nvPr>
        </p:nvSpPr>
        <p:spPr/>
        <p:txBody>
          <a:bodyPr>
            <a:normAutofit/>
          </a:bodyPr>
          <a:lstStyle/>
          <a:p>
            <a:r>
              <a:rPr lang="en-US" dirty="0"/>
              <a:t>Categorical Data:</a:t>
            </a:r>
          </a:p>
          <a:p>
            <a:pPr lvl="1"/>
            <a:r>
              <a:rPr lang="en-US" dirty="0"/>
              <a:t>Represent the labels of multiple classes used to divide a variable into specific groups.</a:t>
            </a:r>
          </a:p>
          <a:p>
            <a:pPr lvl="1"/>
            <a:r>
              <a:rPr lang="en-US" dirty="0"/>
              <a:t>Examples:</a:t>
            </a:r>
          </a:p>
          <a:p>
            <a:pPr lvl="2"/>
            <a:r>
              <a:rPr lang="en-US" dirty="0"/>
              <a:t>Race, sex, age group and educational level.</a:t>
            </a:r>
          </a:p>
          <a:p>
            <a:pPr lvl="2"/>
            <a:r>
              <a:rPr lang="en-US" dirty="0"/>
              <a:t>Certain variables such as age group and educational level may be represented in numerical format using their exact values.</a:t>
            </a:r>
          </a:p>
          <a:p>
            <a:pPr lvl="2"/>
            <a:r>
              <a:rPr lang="en-US" dirty="0"/>
              <a:t>Often more informative to </a:t>
            </a:r>
            <a:r>
              <a:rPr lang="en-US" dirty="0" err="1"/>
              <a:t>categorise</a:t>
            </a:r>
            <a:r>
              <a:rPr lang="en-US" dirty="0"/>
              <a:t> them into small number of ordered classes.</a:t>
            </a:r>
          </a:p>
          <a:p>
            <a:pPr lvl="1"/>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137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030267344"/>
              </p:ext>
            </p:extLst>
          </p:nvPr>
        </p:nvGraphicFramePr>
        <p:xfrm>
          <a:off x="2514600" y="4308752"/>
          <a:ext cx="4114800" cy="1737360"/>
        </p:xfrm>
        <a:graphic>
          <a:graphicData uri="http://schemas.openxmlformats.org/drawingml/2006/table">
            <a:tbl>
              <a:tblPr firstRow="1" bandRow="1">
                <a:tableStyleId>{5C22544A-7EE6-4342-B048-85BDC9FD1C3A}</a:tableStyleId>
              </a:tblPr>
              <a:tblGrid>
                <a:gridCol w="2237873">
                  <a:extLst>
                    <a:ext uri="{9D8B030D-6E8A-4147-A177-3AD203B41FA5}">
                      <a16:colId xmlns:a16="http://schemas.microsoft.com/office/drawing/2014/main" val="20000"/>
                    </a:ext>
                  </a:extLst>
                </a:gridCol>
                <a:gridCol w="1876927">
                  <a:extLst>
                    <a:ext uri="{9D8B030D-6E8A-4147-A177-3AD203B41FA5}">
                      <a16:colId xmlns:a16="http://schemas.microsoft.com/office/drawing/2014/main" val="20001"/>
                    </a:ext>
                  </a:extLst>
                </a:gridCol>
              </a:tblGrid>
              <a:tr h="180340">
                <a:tc>
                  <a:txBody>
                    <a:bodyPr/>
                    <a:lstStyle/>
                    <a:p>
                      <a:r>
                        <a:rPr lang="en-US" sz="1400" dirty="0"/>
                        <a:t>Age Group</a:t>
                      </a:r>
                    </a:p>
                  </a:txBody>
                  <a:tcPr/>
                </a:tc>
                <a:tc>
                  <a:txBody>
                    <a:bodyPr/>
                    <a:lstStyle/>
                    <a:p>
                      <a:r>
                        <a:rPr lang="en-US" sz="1400" dirty="0"/>
                        <a:t>Age Range</a:t>
                      </a:r>
                    </a:p>
                  </a:txBody>
                  <a:tcPr/>
                </a:tc>
                <a:extLst>
                  <a:ext uri="{0D108BD9-81ED-4DB2-BD59-A6C34878D82A}">
                    <a16:rowId xmlns:a16="http://schemas.microsoft.com/office/drawing/2014/main" val="10000"/>
                  </a:ext>
                </a:extLst>
              </a:tr>
              <a:tr h="180340">
                <a:tc>
                  <a:txBody>
                    <a:bodyPr/>
                    <a:lstStyle/>
                    <a:p>
                      <a:r>
                        <a:rPr lang="en-US" sz="1400" dirty="0"/>
                        <a:t>Primary School Students</a:t>
                      </a:r>
                    </a:p>
                  </a:txBody>
                  <a:tcPr/>
                </a:tc>
                <a:tc>
                  <a:txBody>
                    <a:bodyPr/>
                    <a:lstStyle/>
                    <a:p>
                      <a:r>
                        <a:rPr lang="en-US" sz="1400" dirty="0"/>
                        <a:t>7</a:t>
                      </a:r>
                      <a:r>
                        <a:rPr lang="en-US" sz="1400" baseline="0" dirty="0"/>
                        <a:t> – 12</a:t>
                      </a:r>
                      <a:endParaRPr lang="en-US" sz="1400" dirty="0"/>
                    </a:p>
                  </a:txBody>
                  <a:tcPr/>
                </a:tc>
                <a:extLst>
                  <a:ext uri="{0D108BD9-81ED-4DB2-BD59-A6C34878D82A}">
                    <a16:rowId xmlns:a16="http://schemas.microsoft.com/office/drawing/2014/main" val="10001"/>
                  </a:ext>
                </a:extLst>
              </a:tr>
              <a:tr h="180340">
                <a:tc>
                  <a:txBody>
                    <a:bodyPr/>
                    <a:lstStyle/>
                    <a:p>
                      <a:r>
                        <a:rPr lang="en-US" sz="1400" dirty="0"/>
                        <a:t>Secondary School Students</a:t>
                      </a:r>
                    </a:p>
                  </a:txBody>
                  <a:tcPr/>
                </a:tc>
                <a:tc>
                  <a:txBody>
                    <a:bodyPr/>
                    <a:lstStyle/>
                    <a:p>
                      <a:r>
                        <a:rPr lang="en-US" sz="1400" dirty="0"/>
                        <a:t>13 </a:t>
                      </a:r>
                      <a:r>
                        <a:rPr lang="en-US" sz="1400" baseline="0" dirty="0"/>
                        <a:t>– 16</a:t>
                      </a:r>
                      <a:endParaRPr lang="en-US" sz="1400" dirty="0"/>
                    </a:p>
                  </a:txBody>
                  <a:tcPr/>
                </a:tc>
                <a:extLst>
                  <a:ext uri="{0D108BD9-81ED-4DB2-BD59-A6C34878D82A}">
                    <a16:rowId xmlns:a16="http://schemas.microsoft.com/office/drawing/2014/main" val="10002"/>
                  </a:ext>
                </a:extLst>
              </a:tr>
              <a:tr h="180340">
                <a:tc>
                  <a:txBody>
                    <a:bodyPr/>
                    <a:lstStyle/>
                    <a:p>
                      <a:r>
                        <a:rPr lang="en-US" sz="1400" dirty="0"/>
                        <a:t>Pre-tertiary Students</a:t>
                      </a:r>
                    </a:p>
                  </a:txBody>
                  <a:tcPr/>
                </a:tc>
                <a:tc>
                  <a:txBody>
                    <a:bodyPr/>
                    <a:lstStyle/>
                    <a:p>
                      <a:r>
                        <a:rPr lang="en-US" sz="1400" dirty="0"/>
                        <a:t>17</a:t>
                      </a:r>
                      <a:r>
                        <a:rPr lang="en-US" sz="1400" baseline="0" dirty="0"/>
                        <a:t> – 19</a:t>
                      </a:r>
                      <a:endParaRPr lang="en-US" sz="1400" dirty="0"/>
                    </a:p>
                  </a:txBody>
                  <a:tcPr/>
                </a:tc>
                <a:extLst>
                  <a:ext uri="{0D108BD9-81ED-4DB2-BD59-A6C34878D82A}">
                    <a16:rowId xmlns:a16="http://schemas.microsoft.com/office/drawing/2014/main" val="10003"/>
                  </a:ext>
                </a:extLst>
              </a:tr>
              <a:tr h="180340">
                <a:tc>
                  <a:txBody>
                    <a:bodyPr/>
                    <a:lstStyle/>
                    <a:p>
                      <a:r>
                        <a:rPr lang="en-US" sz="1400" dirty="0"/>
                        <a:t>Tertiary Students</a:t>
                      </a:r>
                    </a:p>
                  </a:txBody>
                  <a:tcPr/>
                </a:tc>
                <a:tc>
                  <a:txBody>
                    <a:bodyPr/>
                    <a:lstStyle/>
                    <a:p>
                      <a:r>
                        <a:rPr lang="en-US" sz="1400" dirty="0"/>
                        <a:t>&gt;= 20</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54884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Data (cont.)</a:t>
            </a:r>
          </a:p>
        </p:txBody>
      </p:sp>
      <p:sp>
        <p:nvSpPr>
          <p:cNvPr id="5" name="Content Placeholder 4"/>
          <p:cNvSpPr>
            <a:spLocks noGrp="1"/>
          </p:cNvSpPr>
          <p:nvPr>
            <p:ph idx="1"/>
          </p:nvPr>
        </p:nvSpPr>
        <p:spPr>
          <a:xfrm>
            <a:off x="457200" y="1981200"/>
            <a:ext cx="8229600" cy="2895600"/>
          </a:xfrm>
        </p:spPr>
        <p:txBody>
          <a:bodyPr>
            <a:normAutofit fontScale="92500" lnSpcReduction="20000"/>
          </a:bodyPr>
          <a:lstStyle/>
          <a:p>
            <a:pPr lvl="1"/>
            <a:r>
              <a:rPr lang="en-US" u="sng" dirty="0"/>
              <a:t>Discrete in nature</a:t>
            </a:r>
            <a:r>
              <a:rPr lang="en-US" dirty="0"/>
              <a:t> since there are a finite number of values with no continuum between them.</a:t>
            </a:r>
          </a:p>
          <a:p>
            <a:r>
              <a:rPr lang="en-US" b="1" dirty="0"/>
              <a:t>Nominal data</a:t>
            </a:r>
            <a:r>
              <a:rPr lang="en-US" dirty="0"/>
              <a:t>:</a:t>
            </a:r>
          </a:p>
          <a:p>
            <a:pPr lvl="1"/>
            <a:r>
              <a:rPr lang="en-US" dirty="0"/>
              <a:t>Categorical variables without natural ordering.</a:t>
            </a:r>
          </a:p>
          <a:p>
            <a:pPr lvl="1"/>
            <a:r>
              <a:rPr lang="en-US" dirty="0"/>
              <a:t>E.g., Marital status can be categorized into (1) single, (2) married and (3) divorced.</a:t>
            </a:r>
          </a:p>
          <a:p>
            <a:pPr lvl="1"/>
            <a:r>
              <a:rPr lang="en-US" dirty="0"/>
              <a:t>Nominal data can be represented as either:</a:t>
            </a:r>
          </a:p>
          <a:p>
            <a:pPr lvl="2"/>
            <a:r>
              <a:rPr lang="en-US" dirty="0"/>
              <a:t>Binomial values with two possible values, e.g., yes/no or true/false.</a:t>
            </a:r>
          </a:p>
          <a:p>
            <a:pPr lvl="2"/>
            <a:r>
              <a:rPr lang="en-US" dirty="0"/>
              <a:t>Multinomial values with three or more possible values, e.g., marital status or ethnicity (white/black/Latino/Asian).</a:t>
            </a:r>
          </a:p>
          <a:p>
            <a:endParaRPr lang="en-US"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138</a:t>
            </a:fld>
            <a:endParaRPr lang="en-US"/>
          </a:p>
        </p:txBody>
      </p:sp>
    </p:spTree>
    <p:extLst>
      <p:ext uri="{BB962C8B-B14F-4D97-AF65-F5344CB8AC3E}">
        <p14:creationId xmlns:p14="http://schemas.microsoft.com/office/powerpoint/2010/main" val="3155160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5148"/>
            <a:ext cx="8303260" cy="505908"/>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String Values</a:t>
            </a:r>
            <a:r>
              <a:rPr sz="3200" spc="-55" dirty="0">
                <a:solidFill>
                  <a:srgbClr val="464652"/>
                </a:solidFill>
              </a:rPr>
              <a:t> </a:t>
            </a:r>
            <a:r>
              <a:rPr sz="3200" dirty="0">
                <a:solidFill>
                  <a:srgbClr val="464652"/>
                </a:solidFill>
              </a:rPr>
              <a:t>(</a:t>
            </a:r>
            <a:r>
              <a:rPr lang="en-SG" sz="3200" dirty="0">
                <a:solidFill>
                  <a:srgbClr val="464652"/>
                </a:solidFill>
              </a:rPr>
              <a:t>cont.</a:t>
            </a:r>
            <a:r>
              <a:rPr sz="3200" dirty="0">
                <a:solidFill>
                  <a:srgbClr val="464652"/>
                </a:solidFill>
              </a:rPr>
              <a:t>)</a:t>
            </a:r>
            <a:endParaRPr sz="3200" dirty="0"/>
          </a:p>
        </p:txBody>
      </p:sp>
      <p:sp>
        <p:nvSpPr>
          <p:cNvPr id="9" name="Slide Number Placeholder 8"/>
          <p:cNvSpPr>
            <a:spLocks noGrp="1"/>
          </p:cNvSpPr>
          <p:nvPr>
            <p:ph type="sldNum" sz="quarter" idx="12"/>
          </p:nvPr>
        </p:nvSpPr>
        <p:spPr>
          <a:xfrm>
            <a:off x="6477000" y="6400800"/>
            <a:ext cx="1981200" cy="365760"/>
          </a:xfrm>
        </p:spPr>
        <p:txBody>
          <a:bodyPr/>
          <a:lstStyle/>
          <a:p>
            <a:fld id="{2F424A89-909B-4BA1-940E-23EAC9404E56}" type="slidenum">
              <a:rPr lang="en-US" smtClean="0"/>
              <a:pPr/>
              <a:t>13</a:t>
            </a:fld>
            <a:endParaRPr lang="en-US" dirty="0"/>
          </a:p>
        </p:txBody>
      </p:sp>
      <p:sp>
        <p:nvSpPr>
          <p:cNvPr id="3" name="object 3"/>
          <p:cNvSpPr txBox="1"/>
          <p:nvPr/>
        </p:nvSpPr>
        <p:spPr>
          <a:xfrm>
            <a:off x="535940" y="1676400"/>
            <a:ext cx="8150860" cy="4331335"/>
          </a:xfrm>
          <a:prstGeom prst="rect">
            <a:avLst/>
          </a:prstGeom>
        </p:spPr>
        <p:txBody>
          <a:bodyPr vert="horz" wrap="square" lIns="0" tIns="13335" rIns="0" bIns="0" rtlCol="0">
            <a:spAutoFit/>
          </a:bodyPr>
          <a:lstStyle/>
          <a:p>
            <a:pPr marL="286385" marR="208915" indent="-274320">
              <a:lnSpc>
                <a:spcPct val="100000"/>
              </a:lnSpc>
              <a:spcBef>
                <a:spcPts val="10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As string </a:t>
            </a:r>
            <a:r>
              <a:rPr sz="2600" spc="-5" dirty="0">
                <a:latin typeface="Gill Sans MT"/>
                <a:cs typeface="Gill Sans MT"/>
              </a:rPr>
              <a:t>is </a:t>
            </a:r>
            <a:r>
              <a:rPr sz="2600" dirty="0">
                <a:latin typeface="Gill Sans MT"/>
                <a:cs typeface="Gill Sans MT"/>
              </a:rPr>
              <a:t>a sequence </a:t>
            </a:r>
            <a:r>
              <a:rPr sz="2600" spc="0" dirty="0">
                <a:latin typeface="Gill Sans MT"/>
                <a:cs typeface="Gill Sans MT"/>
              </a:rPr>
              <a:t>type, </a:t>
            </a:r>
            <a:r>
              <a:rPr sz="2600" b="1" spc="-5" dirty="0">
                <a:latin typeface="Gill Sans MT"/>
                <a:cs typeface="Gill Sans MT"/>
              </a:rPr>
              <a:t>indexing </a:t>
            </a:r>
            <a:r>
              <a:rPr sz="2600" dirty="0">
                <a:latin typeface="Gill Sans MT"/>
                <a:cs typeface="Gill Sans MT"/>
              </a:rPr>
              <a:t>can be used</a:t>
            </a:r>
            <a:r>
              <a:rPr sz="2600" spc="-305" dirty="0">
                <a:latin typeface="Gill Sans MT"/>
                <a:cs typeface="Gill Sans MT"/>
              </a:rPr>
              <a:t> </a:t>
            </a:r>
            <a:r>
              <a:rPr sz="2600" spc="-5" dirty="0">
                <a:latin typeface="Gill Sans MT"/>
                <a:cs typeface="Gill Sans MT"/>
              </a:rPr>
              <a:t>to  </a:t>
            </a:r>
            <a:r>
              <a:rPr sz="2600" dirty="0">
                <a:latin typeface="Gill Sans MT"/>
                <a:cs typeface="Gill Sans MT"/>
              </a:rPr>
              <a:t>select a character </a:t>
            </a:r>
            <a:r>
              <a:rPr sz="2600" spc="-5" dirty="0">
                <a:latin typeface="Gill Sans MT"/>
                <a:cs typeface="Gill Sans MT"/>
              </a:rPr>
              <a:t>within </a:t>
            </a:r>
            <a:r>
              <a:rPr sz="2600" dirty="0">
                <a:latin typeface="Gill Sans MT"/>
                <a:cs typeface="Gill Sans MT"/>
              </a:rPr>
              <a:t>a</a:t>
            </a:r>
            <a:r>
              <a:rPr sz="2600" spc="-15" dirty="0">
                <a:latin typeface="Gill Sans MT"/>
                <a:cs typeface="Gill Sans MT"/>
              </a:rPr>
              <a:t> </a:t>
            </a:r>
            <a:r>
              <a:rPr sz="2600" dirty="0">
                <a:latin typeface="Gill Sans MT"/>
                <a:cs typeface="Gill Sans MT"/>
              </a:rPr>
              <a:t>string</a:t>
            </a:r>
          </a:p>
          <a:p>
            <a:pPr marL="12700">
              <a:lnSpc>
                <a:spcPct val="100000"/>
              </a:lnSpc>
              <a:spcBef>
                <a:spcPts val="60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0" dirty="0">
                <a:latin typeface="Gill Sans MT"/>
                <a:cs typeface="Gill Sans MT"/>
              </a:rPr>
              <a:t>Example, </a:t>
            </a:r>
            <a:r>
              <a:rPr sz="2600" spc="-5" dirty="0">
                <a:latin typeface="Gill Sans MT"/>
                <a:cs typeface="Gill Sans MT"/>
              </a:rPr>
              <a:t>to </a:t>
            </a:r>
            <a:r>
              <a:rPr sz="2600" dirty="0">
                <a:latin typeface="Gill Sans MT"/>
                <a:cs typeface="Gill Sans MT"/>
              </a:rPr>
              <a:t>select </a:t>
            </a:r>
            <a:r>
              <a:rPr sz="2600" spc="-5" dirty="0">
                <a:latin typeface="Gill Sans MT"/>
                <a:cs typeface="Gill Sans MT"/>
              </a:rPr>
              <a:t>the </a:t>
            </a:r>
            <a:r>
              <a:rPr sz="2600" dirty="0">
                <a:latin typeface="Gill Sans MT"/>
                <a:cs typeface="Gill Sans MT"/>
              </a:rPr>
              <a:t>first</a:t>
            </a:r>
            <a:r>
              <a:rPr sz="2600" spc="-265" dirty="0">
                <a:latin typeface="Gill Sans MT"/>
                <a:cs typeface="Gill Sans MT"/>
              </a:rPr>
              <a:t> </a:t>
            </a:r>
            <a:r>
              <a:rPr sz="2600" spc="5" dirty="0">
                <a:latin typeface="Gill Sans MT"/>
                <a:cs typeface="Gill Sans MT"/>
              </a:rPr>
              <a:t>character:</a:t>
            </a:r>
            <a:endParaRPr sz="2600" dirty="0">
              <a:latin typeface="Gill Sans MT"/>
              <a:cs typeface="Gill Sans MT"/>
            </a:endParaRPr>
          </a:p>
          <a:p>
            <a:pPr marL="286385">
              <a:lnSpc>
                <a:spcPct val="100000"/>
              </a:lnSpc>
              <a:spcBef>
                <a:spcPts val="47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0000FF"/>
                </a:solidFill>
                <a:latin typeface="Consolas"/>
                <a:cs typeface="Consolas"/>
              </a:rPr>
              <a:t>word </a:t>
            </a:r>
            <a:r>
              <a:rPr sz="2300" dirty="0">
                <a:solidFill>
                  <a:srgbClr val="0000FF"/>
                </a:solidFill>
                <a:latin typeface="Consolas"/>
                <a:cs typeface="Consolas"/>
              </a:rPr>
              <a:t>= </a:t>
            </a:r>
            <a:r>
              <a:rPr sz="2300" spc="-5" dirty="0">
                <a:solidFill>
                  <a:srgbClr val="0000FF"/>
                </a:solidFill>
                <a:latin typeface="Consolas"/>
                <a:cs typeface="Consolas"/>
              </a:rPr>
              <a:t>'Hello</a:t>
            </a:r>
            <a:r>
              <a:rPr sz="2300" spc="-35" dirty="0">
                <a:solidFill>
                  <a:srgbClr val="0000FF"/>
                </a:solidFill>
                <a:latin typeface="Consolas"/>
                <a:cs typeface="Consolas"/>
              </a:rPr>
              <a:t> </a:t>
            </a:r>
            <a:r>
              <a:rPr sz="2300" spc="-5" dirty="0">
                <a:solidFill>
                  <a:srgbClr val="0000FF"/>
                </a:solidFill>
                <a:latin typeface="Consolas"/>
                <a:cs typeface="Consolas"/>
              </a:rPr>
              <a:t>World'</a:t>
            </a:r>
            <a:endParaRPr sz="2300" dirty="0">
              <a:latin typeface="Consolas"/>
              <a:cs typeface="Consolas"/>
            </a:endParaRPr>
          </a:p>
          <a:p>
            <a:pPr marL="286385">
              <a:lnSpc>
                <a:spcPct val="100000"/>
              </a:lnSpc>
              <a:spcBef>
                <a:spcPts val="50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0000FF"/>
                </a:solidFill>
                <a:latin typeface="Consolas"/>
                <a:cs typeface="Consolas"/>
              </a:rPr>
              <a:t>word[0]</a:t>
            </a:r>
            <a:endParaRPr sz="2300" dirty="0">
              <a:latin typeface="Consolas"/>
              <a:cs typeface="Consolas"/>
            </a:endParaRPr>
          </a:p>
          <a:p>
            <a:pPr marL="12700">
              <a:lnSpc>
                <a:spcPct val="100000"/>
              </a:lnSpc>
              <a:spcBef>
                <a:spcPts val="63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The first character </a:t>
            </a:r>
            <a:r>
              <a:rPr sz="2600" spc="-5" dirty="0">
                <a:latin typeface="Gill Sans MT"/>
                <a:cs typeface="Gill Sans MT"/>
              </a:rPr>
              <a:t>is </a:t>
            </a:r>
            <a:r>
              <a:rPr sz="2600" dirty="0">
                <a:latin typeface="Gill Sans MT"/>
                <a:cs typeface="Gill Sans MT"/>
              </a:rPr>
              <a:t>located at </a:t>
            </a:r>
            <a:r>
              <a:rPr sz="2600" b="1" spc="-5" dirty="0">
                <a:latin typeface="Gill Sans MT"/>
                <a:cs typeface="Gill Sans MT"/>
              </a:rPr>
              <a:t>index</a:t>
            </a:r>
            <a:r>
              <a:rPr sz="2600" b="1" spc="-100" dirty="0">
                <a:latin typeface="Gill Sans MT"/>
                <a:cs typeface="Gill Sans MT"/>
              </a:rPr>
              <a:t> </a:t>
            </a:r>
            <a:r>
              <a:rPr sz="2600" b="1" spc="-30" dirty="0">
                <a:latin typeface="Gill Sans MT"/>
                <a:cs typeface="Gill Sans MT"/>
              </a:rPr>
              <a:t>zero</a:t>
            </a:r>
            <a:endParaRPr sz="2600" dirty="0">
              <a:latin typeface="Gill Sans MT"/>
              <a:cs typeface="Gill Sans MT"/>
            </a:endParaRPr>
          </a:p>
          <a:p>
            <a:pPr marL="286385" marR="5080" indent="-274320">
              <a:lnSpc>
                <a:spcPct val="100000"/>
              </a:lnSpc>
              <a:spcBef>
                <a:spcPts val="60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The last character is </a:t>
            </a:r>
            <a:r>
              <a:rPr sz="2600" spc="-10" dirty="0">
                <a:latin typeface="Gill Sans MT"/>
                <a:cs typeface="Gill Sans MT"/>
              </a:rPr>
              <a:t>indexed </a:t>
            </a:r>
            <a:r>
              <a:rPr sz="2600" dirty="0">
                <a:latin typeface="Gill Sans MT"/>
                <a:cs typeface="Gill Sans MT"/>
              </a:rPr>
              <a:t>at the location that is one  </a:t>
            </a:r>
            <a:r>
              <a:rPr sz="2600" spc="-5" dirty="0">
                <a:latin typeface="Gill Sans MT"/>
                <a:cs typeface="Gill Sans MT"/>
              </a:rPr>
              <a:t>less </a:t>
            </a:r>
            <a:r>
              <a:rPr sz="2600" dirty="0">
                <a:latin typeface="Gill Sans MT"/>
                <a:cs typeface="Gill Sans MT"/>
              </a:rPr>
              <a:t>than </a:t>
            </a:r>
            <a:r>
              <a:rPr sz="2600" spc="-5" dirty="0">
                <a:latin typeface="Gill Sans MT"/>
                <a:cs typeface="Gill Sans MT"/>
              </a:rPr>
              <a:t>the </a:t>
            </a:r>
            <a:r>
              <a:rPr sz="2600" dirty="0">
                <a:latin typeface="Gill Sans MT"/>
                <a:cs typeface="Gill Sans MT"/>
              </a:rPr>
              <a:t>length of </a:t>
            </a:r>
            <a:r>
              <a:rPr sz="2600" spc="-5" dirty="0">
                <a:latin typeface="Gill Sans MT"/>
                <a:cs typeface="Gill Sans MT"/>
              </a:rPr>
              <a:t>the</a:t>
            </a:r>
            <a:r>
              <a:rPr sz="2600" spc="10" dirty="0">
                <a:latin typeface="Gill Sans MT"/>
                <a:cs typeface="Gill Sans MT"/>
              </a:rPr>
              <a:t> </a:t>
            </a:r>
            <a:r>
              <a:rPr sz="2600" dirty="0">
                <a:latin typeface="Gill Sans MT"/>
                <a:cs typeface="Gill Sans MT"/>
              </a:rPr>
              <a:t>string</a:t>
            </a:r>
          </a:p>
          <a:p>
            <a:pPr marL="286385" marR="683260" indent="-274320">
              <a:lnSpc>
                <a:spcPct val="100000"/>
              </a:lnSpc>
              <a:spcBef>
                <a:spcPts val="60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5" dirty="0">
                <a:latin typeface="Gill Sans MT"/>
                <a:cs typeface="Gill Sans MT"/>
              </a:rPr>
              <a:t>Strings </a:t>
            </a:r>
            <a:r>
              <a:rPr sz="2600" spc="-15" dirty="0">
                <a:latin typeface="Gill Sans MT"/>
                <a:cs typeface="Gill Sans MT"/>
              </a:rPr>
              <a:t>are </a:t>
            </a:r>
            <a:r>
              <a:rPr sz="2600" dirty="0">
                <a:latin typeface="Gill Sans MT"/>
                <a:cs typeface="Gill Sans MT"/>
              </a:rPr>
              <a:t>immutable, </a:t>
            </a:r>
            <a:r>
              <a:rPr sz="2600" spc="5" dirty="0">
                <a:latin typeface="Gill Sans MT"/>
                <a:cs typeface="Gill Sans MT"/>
              </a:rPr>
              <a:t>i.e. </a:t>
            </a:r>
            <a:r>
              <a:rPr sz="2600" dirty="0">
                <a:latin typeface="Gill Sans MT"/>
                <a:cs typeface="Gill Sans MT"/>
              </a:rPr>
              <a:t>cannot modify</a:t>
            </a:r>
            <a:r>
              <a:rPr sz="2600" spc="-484" dirty="0">
                <a:latin typeface="Gill Sans MT"/>
                <a:cs typeface="Gill Sans MT"/>
              </a:rPr>
              <a:t> </a:t>
            </a:r>
            <a:r>
              <a:rPr sz="2600" dirty="0">
                <a:latin typeface="Gill Sans MT"/>
                <a:cs typeface="Gill Sans MT"/>
              </a:rPr>
              <a:t>individual  </a:t>
            </a:r>
            <a:r>
              <a:rPr sz="2600" spc="-5" dirty="0">
                <a:latin typeface="Gill Sans MT"/>
                <a:cs typeface="Gill Sans MT"/>
              </a:rPr>
              <a:t>characters.</a:t>
            </a:r>
            <a:endParaRPr sz="2600" dirty="0">
              <a:latin typeface="Gill Sans MT"/>
              <a:cs typeface="Gill Sans MT"/>
            </a:endParaRPr>
          </a:p>
        </p:txBody>
      </p:sp>
    </p:spTree>
    <p:extLst>
      <p:ext uri="{BB962C8B-B14F-4D97-AF65-F5344CB8AC3E}">
        <p14:creationId xmlns:p14="http://schemas.microsoft.com/office/powerpoint/2010/main" val="29791603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Data (cont.)</a:t>
            </a:r>
          </a:p>
        </p:txBody>
      </p:sp>
      <p:sp>
        <p:nvSpPr>
          <p:cNvPr id="5" name="Content Placeholder 4"/>
          <p:cNvSpPr>
            <a:spLocks noGrp="1"/>
          </p:cNvSpPr>
          <p:nvPr>
            <p:ph idx="1"/>
          </p:nvPr>
        </p:nvSpPr>
        <p:spPr>
          <a:xfrm>
            <a:off x="457200" y="1737361"/>
            <a:ext cx="8229600" cy="3124200"/>
          </a:xfrm>
        </p:spPr>
        <p:txBody>
          <a:bodyPr>
            <a:normAutofit fontScale="85000" lnSpcReduction="10000"/>
          </a:bodyPr>
          <a:lstStyle/>
          <a:p>
            <a:r>
              <a:rPr lang="en-US" b="1" dirty="0"/>
              <a:t>Ordinal data</a:t>
            </a:r>
            <a:r>
              <a:rPr lang="en-US" dirty="0"/>
              <a:t>:</a:t>
            </a:r>
          </a:p>
          <a:p>
            <a:pPr lvl="1"/>
            <a:r>
              <a:rPr lang="en-US" dirty="0"/>
              <a:t>Categorical variables that lend themselves to natural ordering. </a:t>
            </a:r>
          </a:p>
          <a:p>
            <a:pPr lvl="2"/>
            <a:r>
              <a:rPr lang="en-US" dirty="0"/>
              <a:t>I.e., the codes assigned to objects represent the rank order among them.</a:t>
            </a:r>
          </a:p>
          <a:p>
            <a:pPr lvl="1"/>
            <a:r>
              <a:rPr lang="en-US" dirty="0"/>
              <a:t>But it makes no sense to calculate the differences or ratios between values.</a:t>
            </a:r>
          </a:p>
          <a:p>
            <a:pPr lvl="1"/>
            <a:r>
              <a:rPr lang="en-US" dirty="0"/>
              <a:t>Examples:</a:t>
            </a:r>
          </a:p>
          <a:p>
            <a:pPr lvl="2"/>
            <a:r>
              <a:rPr lang="en-US" dirty="0"/>
              <a:t>Credit score can be categorized as (1) low, (2) medium and (3) high.</a:t>
            </a:r>
          </a:p>
          <a:p>
            <a:pPr lvl="2"/>
            <a:r>
              <a:rPr lang="en-US" dirty="0"/>
              <a:t>Education  level can be categorized as (1) high school, (2) college and (3) graduate school.</a:t>
            </a:r>
          </a:p>
          <a:p>
            <a:pPr lvl="2"/>
            <a:r>
              <a:rPr lang="en-US" dirty="0"/>
              <a:t>Age group.</a:t>
            </a:r>
          </a:p>
          <a:p>
            <a:pPr lvl="1"/>
            <a:r>
              <a:rPr lang="en-US" dirty="0"/>
              <a:t>The additional rank-order information is useful in certain data mining algorithms for building a better model.</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139</a:t>
            </a:fld>
            <a:endParaRPr lang="en-US"/>
          </a:p>
        </p:txBody>
      </p:sp>
    </p:spTree>
    <p:extLst>
      <p:ext uri="{BB962C8B-B14F-4D97-AF65-F5344CB8AC3E}">
        <p14:creationId xmlns:p14="http://schemas.microsoft.com/office/powerpoint/2010/main" val="39134181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Data</a:t>
            </a:r>
          </a:p>
        </p:txBody>
      </p:sp>
      <p:sp>
        <p:nvSpPr>
          <p:cNvPr id="5" name="Content Placeholder 4"/>
          <p:cNvSpPr>
            <a:spLocks noGrp="1"/>
          </p:cNvSpPr>
          <p:nvPr>
            <p:ph idx="1"/>
          </p:nvPr>
        </p:nvSpPr>
        <p:spPr/>
        <p:txBody>
          <a:bodyPr>
            <a:normAutofit fontScale="92500" lnSpcReduction="20000"/>
          </a:bodyPr>
          <a:lstStyle/>
          <a:p>
            <a:r>
              <a:rPr lang="en-US" b="1" dirty="0"/>
              <a:t>Numerical data</a:t>
            </a:r>
            <a:r>
              <a:rPr lang="en-US" dirty="0"/>
              <a:t>:</a:t>
            </a:r>
          </a:p>
          <a:p>
            <a:pPr lvl="1"/>
            <a:r>
              <a:rPr lang="en-US" dirty="0"/>
              <a:t>Represent the numerical values of specific variables.</a:t>
            </a:r>
          </a:p>
          <a:p>
            <a:pPr lvl="1"/>
            <a:r>
              <a:rPr lang="en-US" dirty="0"/>
              <a:t>Examples:</a:t>
            </a:r>
          </a:p>
          <a:p>
            <a:pPr lvl="2"/>
            <a:r>
              <a:rPr lang="en-US" dirty="0"/>
              <a:t>Age, number of children, total household income (in SGD), travel distance (in kilometers) and temperature (in Celsius).</a:t>
            </a:r>
          </a:p>
          <a:p>
            <a:pPr lvl="2"/>
            <a:r>
              <a:rPr lang="en-US" dirty="0"/>
              <a:t>Numerical values can be integer (whole number only) or real (including the fractional number).</a:t>
            </a:r>
          </a:p>
          <a:p>
            <a:pPr lvl="1"/>
            <a:r>
              <a:rPr lang="en-US" u="sng" dirty="0"/>
              <a:t>Continuous in nature</a:t>
            </a:r>
            <a:r>
              <a:rPr lang="en-US" dirty="0"/>
              <a:t> since the variable contains continuous measures on a specific scale that allows insertion of interim value.</a:t>
            </a:r>
          </a:p>
          <a:p>
            <a:pPr lvl="2"/>
            <a:r>
              <a:rPr lang="en-US" dirty="0"/>
              <a:t>Discrete variable represents finite, countable data.</a:t>
            </a:r>
          </a:p>
          <a:p>
            <a:pPr lvl="2"/>
            <a:r>
              <a:rPr lang="en-US" dirty="0"/>
              <a:t>Continuous variable represents scalable measures and may contain infinite number of fractional values.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140</a:t>
            </a:fld>
            <a:endParaRPr lang="en-US"/>
          </a:p>
        </p:txBody>
      </p:sp>
    </p:spTree>
    <p:extLst>
      <p:ext uri="{BB962C8B-B14F-4D97-AF65-F5344CB8AC3E}">
        <p14:creationId xmlns:p14="http://schemas.microsoft.com/office/powerpoint/2010/main" val="21697049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Data (cont.)</a:t>
            </a:r>
          </a:p>
        </p:txBody>
      </p:sp>
      <p:sp>
        <p:nvSpPr>
          <p:cNvPr id="5" name="Content Placeholder 4"/>
          <p:cNvSpPr>
            <a:spLocks noGrp="1"/>
          </p:cNvSpPr>
          <p:nvPr>
            <p:ph idx="1"/>
          </p:nvPr>
        </p:nvSpPr>
        <p:spPr>
          <a:xfrm>
            <a:off x="457200" y="1828800"/>
            <a:ext cx="8229600" cy="4038600"/>
          </a:xfrm>
        </p:spPr>
        <p:txBody>
          <a:bodyPr>
            <a:normAutofit fontScale="92500" lnSpcReduction="20000"/>
          </a:bodyPr>
          <a:lstStyle/>
          <a:p>
            <a:r>
              <a:rPr lang="en-US" b="1" dirty="0"/>
              <a:t>Interval data</a:t>
            </a:r>
            <a:r>
              <a:rPr lang="en-US" dirty="0"/>
              <a:t>:</a:t>
            </a:r>
          </a:p>
          <a:p>
            <a:pPr lvl="1"/>
            <a:r>
              <a:rPr lang="en-US" dirty="0"/>
              <a:t>Numerical variables that are measured on </a:t>
            </a:r>
            <a:r>
              <a:rPr lang="en-US" u="sng" dirty="0"/>
              <a:t>interval scales</a:t>
            </a:r>
            <a:r>
              <a:rPr lang="en-US" dirty="0"/>
              <a:t>.</a:t>
            </a:r>
          </a:p>
          <a:p>
            <a:pPr lvl="1"/>
            <a:r>
              <a:rPr lang="en-US" dirty="0"/>
              <a:t>Example:</a:t>
            </a:r>
          </a:p>
          <a:p>
            <a:pPr lvl="2"/>
            <a:r>
              <a:rPr lang="en-US" dirty="0"/>
              <a:t>Temperature on the Celsius scale is 1/100 of the difference between the melting temperature and boiling temperature of water.</a:t>
            </a:r>
          </a:p>
          <a:p>
            <a:pPr lvl="2"/>
            <a:r>
              <a:rPr lang="en-US" dirty="0"/>
              <a:t>There is no notion of absolute zero value.</a:t>
            </a:r>
          </a:p>
          <a:p>
            <a:r>
              <a:rPr lang="en-US" b="1" dirty="0"/>
              <a:t>Ratio data</a:t>
            </a:r>
            <a:r>
              <a:rPr lang="en-US" dirty="0"/>
              <a:t>:</a:t>
            </a:r>
          </a:p>
          <a:p>
            <a:pPr lvl="1"/>
            <a:r>
              <a:rPr lang="en-US" dirty="0"/>
              <a:t>Numerical variables that are measured on </a:t>
            </a:r>
            <a:r>
              <a:rPr lang="en-US" u="sng" dirty="0"/>
              <a:t>ratio scales</a:t>
            </a:r>
            <a:r>
              <a:rPr lang="en-US" dirty="0"/>
              <a:t>.</a:t>
            </a:r>
          </a:p>
          <a:p>
            <a:pPr lvl="1"/>
            <a:r>
              <a:rPr lang="en-US" dirty="0"/>
              <a:t>Examples:</a:t>
            </a:r>
          </a:p>
          <a:p>
            <a:pPr lvl="2"/>
            <a:r>
              <a:rPr lang="en-US" dirty="0"/>
              <a:t>Common measurements in physical science and engineering such as mass, length and time.</a:t>
            </a:r>
          </a:p>
          <a:p>
            <a:pPr lvl="2"/>
            <a:r>
              <a:rPr lang="en-US" dirty="0"/>
              <a:t>A ratio scale has a non-arbitrary zero value defined.</a:t>
            </a:r>
          </a:p>
          <a:p>
            <a:pPr lvl="3"/>
            <a:r>
              <a:rPr lang="en-US" dirty="0"/>
              <a:t>Kelvin temperature scale has a non-arbitrary zero value of absolute zero, which is equal to -273.15 degrees Celsius.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141</a:t>
            </a:fld>
            <a:endParaRPr lang="en-US"/>
          </a:p>
        </p:txBody>
      </p:sp>
    </p:spTree>
    <p:extLst>
      <p:ext uri="{BB962C8B-B14F-4D97-AF65-F5344CB8AC3E}">
        <p14:creationId xmlns:p14="http://schemas.microsoft.com/office/powerpoint/2010/main" val="3514642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Data Types</a:t>
            </a:r>
          </a:p>
        </p:txBody>
      </p:sp>
      <p:sp>
        <p:nvSpPr>
          <p:cNvPr id="5" name="Content Placeholder 4"/>
          <p:cNvSpPr>
            <a:spLocks noGrp="1"/>
          </p:cNvSpPr>
          <p:nvPr>
            <p:ph idx="1"/>
          </p:nvPr>
        </p:nvSpPr>
        <p:spPr/>
        <p:txBody>
          <a:bodyPr>
            <a:normAutofit/>
          </a:bodyPr>
          <a:lstStyle/>
          <a:p>
            <a:r>
              <a:rPr lang="en-US" dirty="0"/>
              <a:t>Data mining may involve many other data types:</a:t>
            </a:r>
          </a:p>
          <a:p>
            <a:pPr lvl="1"/>
            <a:r>
              <a:rPr lang="en-US" dirty="0"/>
              <a:t>Unstructured text, image and audio.</a:t>
            </a:r>
          </a:p>
          <a:p>
            <a:pPr lvl="1"/>
            <a:r>
              <a:rPr lang="en-US" dirty="0"/>
              <a:t>These data types need to be converted into some form of categorical or numerical representation before they can be processed by data mining algorithms.</a:t>
            </a:r>
          </a:p>
          <a:p>
            <a:r>
              <a:rPr lang="en-US" dirty="0"/>
              <a:t>Data may also be classified as:</a:t>
            </a:r>
          </a:p>
          <a:p>
            <a:pPr lvl="1"/>
            <a:r>
              <a:rPr lang="en-US" b="1" dirty="0"/>
              <a:t>Static.</a:t>
            </a:r>
            <a:endParaRPr lang="en-US" dirty="0"/>
          </a:p>
          <a:p>
            <a:pPr lvl="1"/>
            <a:r>
              <a:rPr lang="en-US" b="1" dirty="0"/>
              <a:t>Dynamic</a:t>
            </a:r>
            <a:r>
              <a:rPr lang="en-US" dirty="0"/>
              <a:t>, i.e., temporal or time series.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142</a:t>
            </a:fld>
            <a:endParaRPr lang="en-US"/>
          </a:p>
        </p:txBody>
      </p:sp>
    </p:spTree>
    <p:extLst>
      <p:ext uri="{BB962C8B-B14F-4D97-AF65-F5344CB8AC3E}">
        <p14:creationId xmlns:p14="http://schemas.microsoft.com/office/powerpoint/2010/main" val="42185957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 and Data Mining</a:t>
            </a:r>
          </a:p>
        </p:txBody>
      </p:sp>
      <p:sp>
        <p:nvSpPr>
          <p:cNvPr id="5" name="Content Placeholder 4"/>
          <p:cNvSpPr>
            <a:spLocks noGrp="1"/>
          </p:cNvSpPr>
          <p:nvPr>
            <p:ph idx="1"/>
          </p:nvPr>
        </p:nvSpPr>
        <p:spPr>
          <a:xfrm>
            <a:off x="457200" y="1828800"/>
            <a:ext cx="8229600" cy="3505200"/>
          </a:xfrm>
        </p:spPr>
        <p:txBody>
          <a:bodyPr>
            <a:normAutofit fontScale="92500" lnSpcReduction="20000"/>
          </a:bodyPr>
          <a:lstStyle/>
          <a:p>
            <a:r>
              <a:rPr lang="en-US" dirty="0"/>
              <a:t>Some data mining methods are particular about the data types that they can handle.</a:t>
            </a:r>
          </a:p>
          <a:p>
            <a:r>
              <a:rPr lang="en-US" dirty="0"/>
              <a:t>Providing incompatible data types may lead to:</a:t>
            </a:r>
          </a:p>
          <a:p>
            <a:pPr lvl="1"/>
            <a:r>
              <a:rPr lang="en-US" dirty="0"/>
              <a:t>Incorrect models.</a:t>
            </a:r>
          </a:p>
          <a:p>
            <a:pPr lvl="1"/>
            <a:r>
              <a:rPr lang="en-US" dirty="0"/>
              <a:t>Halting of the model development process.</a:t>
            </a:r>
          </a:p>
          <a:p>
            <a:r>
              <a:rPr lang="en-US" dirty="0"/>
              <a:t>Examples:</a:t>
            </a:r>
          </a:p>
          <a:p>
            <a:pPr lvl="1"/>
            <a:r>
              <a:rPr lang="en-US" dirty="0"/>
              <a:t>Neural networks, support vector machines and logistic regression require </a:t>
            </a:r>
            <a:r>
              <a:rPr lang="en-US" u="sng" dirty="0"/>
              <a:t>numerical variables</a:t>
            </a:r>
            <a:r>
              <a:rPr lang="en-US" dirty="0"/>
              <a:t>:</a:t>
            </a:r>
          </a:p>
          <a:p>
            <a:pPr lvl="2"/>
            <a:r>
              <a:rPr lang="en-US" dirty="0"/>
              <a:t>Nominal or ordinal variables are converted into numerical representations using </a:t>
            </a:r>
            <a:r>
              <a:rPr lang="en-US" i="1" dirty="0"/>
              <a:t>1-of-N</a:t>
            </a:r>
            <a:r>
              <a:rPr lang="en-US" dirty="0"/>
              <a:t> pseudo variables.</a:t>
            </a:r>
          </a:p>
          <a:p>
            <a:pPr lvl="2"/>
            <a:r>
              <a:rPr lang="en-US" dirty="0"/>
              <a:t>Categorical variable with </a:t>
            </a:r>
            <a:r>
              <a:rPr lang="en-US" i="1" dirty="0"/>
              <a:t>N</a:t>
            </a:r>
            <a:r>
              <a:rPr lang="en-US" dirty="0"/>
              <a:t> unique values can be transformed into </a:t>
            </a:r>
            <a:r>
              <a:rPr lang="en-US" i="1" dirty="0"/>
              <a:t>N</a:t>
            </a:r>
            <a:r>
              <a:rPr lang="en-US" dirty="0"/>
              <a:t> pseudo variables with binary values – 1 or 0.</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143</a:t>
            </a:fld>
            <a:endParaRPr lang="en-US"/>
          </a:p>
        </p:txBody>
      </p:sp>
    </p:spTree>
    <p:extLst>
      <p:ext uri="{BB962C8B-B14F-4D97-AF65-F5344CB8AC3E}">
        <p14:creationId xmlns:p14="http://schemas.microsoft.com/office/powerpoint/2010/main" val="28985196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Type and Data Mining (cont.)</a:t>
            </a:r>
          </a:p>
        </p:txBody>
      </p:sp>
      <p:sp>
        <p:nvSpPr>
          <p:cNvPr id="5" name="Content Placeholder 4"/>
          <p:cNvSpPr>
            <a:spLocks noGrp="1"/>
          </p:cNvSpPr>
          <p:nvPr>
            <p:ph idx="1"/>
          </p:nvPr>
        </p:nvSpPr>
        <p:spPr/>
        <p:txBody>
          <a:bodyPr>
            <a:normAutofit fontScale="85000" lnSpcReduction="10000"/>
          </a:bodyPr>
          <a:lstStyle/>
          <a:p>
            <a:pPr lvl="1"/>
            <a:r>
              <a:rPr lang="en-US" dirty="0"/>
              <a:t>ID3 (a class decision tree algorithm) and rough sets (a relatively new rule induction algorithm) require </a:t>
            </a:r>
            <a:r>
              <a:rPr lang="en-US" u="sng" dirty="0"/>
              <a:t>categorical variables</a:t>
            </a:r>
            <a:r>
              <a:rPr lang="en-US" dirty="0"/>
              <a:t>:</a:t>
            </a:r>
          </a:p>
          <a:p>
            <a:pPr lvl="2"/>
            <a:r>
              <a:rPr lang="en-US" dirty="0"/>
              <a:t>Numeric variables are discretize into categorical representations.</a:t>
            </a:r>
          </a:p>
          <a:p>
            <a:pPr lvl="1"/>
            <a:r>
              <a:rPr lang="en-US" dirty="0"/>
              <a:t>Multiple regression with </a:t>
            </a:r>
            <a:r>
              <a:rPr lang="en-US" u="sng" dirty="0"/>
              <a:t>categorical predictor variables</a:t>
            </a:r>
            <a:r>
              <a:rPr lang="en-US" dirty="0"/>
              <a:t>:</a:t>
            </a:r>
          </a:p>
          <a:p>
            <a:pPr lvl="2"/>
            <a:r>
              <a:rPr lang="en-US" dirty="0"/>
              <a:t>Binomial categorical variable:</a:t>
            </a:r>
          </a:p>
          <a:p>
            <a:pPr lvl="3"/>
            <a:r>
              <a:rPr lang="en-US" dirty="0"/>
              <a:t>Simply represent the variable with a binary value – 1 or 0.</a:t>
            </a:r>
          </a:p>
          <a:p>
            <a:pPr lvl="2"/>
            <a:r>
              <a:rPr lang="en-US" dirty="0"/>
              <a:t>Multinomial categorical variable:</a:t>
            </a:r>
          </a:p>
          <a:p>
            <a:pPr lvl="3"/>
            <a:r>
              <a:rPr lang="en-US" dirty="0"/>
              <a:t>Need to perform the process of dummy coding.</a:t>
            </a:r>
          </a:p>
          <a:p>
            <a:pPr lvl="3"/>
            <a:r>
              <a:rPr lang="en-US" dirty="0"/>
              <a:t>A multinomial variable with </a:t>
            </a:r>
            <a:r>
              <a:rPr lang="en-US" i="1" dirty="0"/>
              <a:t>k</a:t>
            </a:r>
            <a:r>
              <a:rPr lang="en-US" dirty="0"/>
              <a:t> possible values may be represented by </a:t>
            </a:r>
            <a:r>
              <a:rPr lang="en-US" i="1" dirty="0"/>
              <a:t>k-1</a:t>
            </a:r>
            <a:r>
              <a:rPr lang="en-US" dirty="0"/>
              <a:t> binomial variables each coded with a binary value – 1 or 0.</a:t>
            </a:r>
          </a:p>
          <a:p>
            <a:pPr lvl="3"/>
            <a:r>
              <a:rPr lang="en-US" dirty="0"/>
              <a:t>Similar concept to </a:t>
            </a:r>
            <a:r>
              <a:rPr lang="en-US" i="1" dirty="0"/>
              <a:t>1-of-N</a:t>
            </a:r>
            <a:r>
              <a:rPr lang="en-US" dirty="0"/>
              <a:t> pseudo variables.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144</a:t>
            </a:fld>
            <a:endParaRPr lang="en-US"/>
          </a:p>
        </p:txBody>
      </p:sp>
    </p:spTree>
    <p:extLst>
      <p:ext uri="{BB962C8B-B14F-4D97-AF65-F5344CB8AC3E}">
        <p14:creationId xmlns:p14="http://schemas.microsoft.com/office/powerpoint/2010/main" val="20256697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Type and Data Mining (cont.)</a:t>
            </a:r>
          </a:p>
        </p:txBody>
      </p:sp>
      <p:sp>
        <p:nvSpPr>
          <p:cNvPr id="5" name="Content Placeholder 4"/>
          <p:cNvSpPr>
            <a:spLocks noGrp="1"/>
          </p:cNvSpPr>
          <p:nvPr>
            <p:ph idx="1"/>
          </p:nvPr>
        </p:nvSpPr>
        <p:spPr/>
        <p:txBody>
          <a:bodyPr/>
          <a:lstStyle/>
          <a:p>
            <a:r>
              <a:rPr lang="en-US" dirty="0"/>
              <a:t>The good news is:</a:t>
            </a:r>
          </a:p>
          <a:p>
            <a:pPr lvl="1"/>
            <a:r>
              <a:rPr lang="en-US" dirty="0"/>
              <a:t>Some, but not all, software tools accepts a mix of numeric and nominal variables.</a:t>
            </a:r>
          </a:p>
          <a:p>
            <a:pPr lvl="1"/>
            <a:r>
              <a:rPr lang="en-US" dirty="0"/>
              <a:t>Internally make the necessary conversion before processing the data.</a:t>
            </a:r>
          </a:p>
          <a:p>
            <a:pPr lvl="1"/>
            <a:r>
              <a:rPr lang="en-US" dirty="0"/>
              <a:t>For learning purpose, you need to know when and how to use the correct data types.</a:t>
            </a:r>
          </a:p>
          <a:p>
            <a:pPr lvl="2"/>
            <a:endParaRPr lang="en-US"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145</a:t>
            </a:fld>
            <a:endParaRPr lang="en-US"/>
          </a:p>
        </p:txBody>
      </p:sp>
    </p:spTree>
    <p:extLst>
      <p:ext uri="{BB962C8B-B14F-4D97-AF65-F5344CB8AC3E}">
        <p14:creationId xmlns:p14="http://schemas.microsoft.com/office/powerpoint/2010/main" val="37556794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Tukey’s Exploratory Data Analysis</a:t>
            </a:r>
            <a:endParaRPr lang="en-GB" dirty="0"/>
          </a:p>
        </p:txBody>
      </p:sp>
      <p:sp>
        <p:nvSpPr>
          <p:cNvPr id="5" name="Content Placeholder 4"/>
          <p:cNvSpPr>
            <a:spLocks noGrp="1"/>
          </p:cNvSpPr>
          <p:nvPr>
            <p:ph idx="1"/>
          </p:nvPr>
        </p:nvSpPr>
        <p:spPr/>
        <p:txBody>
          <a:bodyPr>
            <a:normAutofit/>
          </a:bodyPr>
          <a:lstStyle/>
          <a:p>
            <a:r>
              <a:rPr lang="en-GB" b="1" dirty="0"/>
              <a:t>Exploratory Data Analysis (EDA)</a:t>
            </a:r>
            <a:r>
              <a:rPr lang="en-GB" dirty="0"/>
              <a:t> was first proposed by John Tukey.</a:t>
            </a:r>
          </a:p>
          <a:p>
            <a:r>
              <a:rPr lang="en-SG" dirty="0"/>
              <a:t>EDA is more of a </a:t>
            </a:r>
            <a:r>
              <a:rPr lang="en-SG" dirty="0" err="1"/>
              <a:t>mindset</a:t>
            </a:r>
            <a:r>
              <a:rPr lang="en-SG" dirty="0"/>
              <a:t> for analysis rather than an explicit set of techniques and models.</a:t>
            </a:r>
          </a:p>
          <a:p>
            <a:r>
              <a:rPr lang="en-SG" dirty="0"/>
              <a:t>EDA emphasises data </a:t>
            </a:r>
            <a:r>
              <a:rPr lang="en-SG" u="sng" dirty="0"/>
              <a:t>observation</a:t>
            </a:r>
            <a:r>
              <a:rPr lang="en-SG" dirty="0"/>
              <a:t>, </a:t>
            </a:r>
            <a:r>
              <a:rPr lang="en-SG" u="sng" dirty="0"/>
              <a:t>visualisation</a:t>
            </a:r>
            <a:r>
              <a:rPr lang="en-SG" dirty="0"/>
              <a:t>, and the careful </a:t>
            </a:r>
            <a:r>
              <a:rPr lang="en-SG" u="sng" dirty="0"/>
              <a:t>application of technique</a:t>
            </a:r>
            <a:r>
              <a:rPr lang="en-SG" dirty="0"/>
              <a:t> to make sense of data.</a:t>
            </a:r>
          </a:p>
          <a:p>
            <a:r>
              <a:rPr lang="en-SG" dirty="0"/>
              <a:t>EDA is </a:t>
            </a:r>
            <a:r>
              <a:rPr lang="en-SG" b="1" dirty="0"/>
              <a:t>NOT</a:t>
            </a:r>
            <a:r>
              <a:rPr lang="en-SG" dirty="0"/>
              <a:t> about </a:t>
            </a:r>
            <a:r>
              <a:rPr lang="en-SG" u="sng" dirty="0"/>
              <a:t>fitting data into analytical model</a:t>
            </a:r>
            <a:r>
              <a:rPr lang="en-SG" dirty="0"/>
              <a:t> </a:t>
            </a:r>
            <a:r>
              <a:rPr lang="en-SG" b="1" dirty="0"/>
              <a:t>BUT</a:t>
            </a:r>
            <a:r>
              <a:rPr lang="en-SG" dirty="0"/>
              <a:t> rather about </a:t>
            </a:r>
            <a:r>
              <a:rPr lang="en-SG" u="sng" dirty="0"/>
              <a:t>fitting a model to the data</a:t>
            </a:r>
            <a:r>
              <a:rPr lang="en-SG" dirty="0"/>
              <a:t>.</a:t>
            </a:r>
          </a:p>
          <a:p>
            <a:endParaRPr lang="en-GB"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146</a:t>
            </a:fld>
            <a:endParaRPr lang="en-US"/>
          </a:p>
        </p:txBody>
      </p:sp>
      <p:pic>
        <p:nvPicPr>
          <p:cNvPr id="1026" name="Picture 2" descr="http://visualoop.com/media/2015/04/tuke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4722953"/>
            <a:ext cx="2487031" cy="1601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79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Why Study Exploratory Data Analysis?</a:t>
            </a:r>
            <a:endParaRPr lang="en-GB" dirty="0"/>
          </a:p>
        </p:txBody>
      </p:sp>
      <p:sp>
        <p:nvSpPr>
          <p:cNvPr id="5" name="Content Placeholder 4"/>
          <p:cNvSpPr>
            <a:spLocks noGrp="1"/>
          </p:cNvSpPr>
          <p:nvPr>
            <p:ph idx="1"/>
          </p:nvPr>
        </p:nvSpPr>
        <p:spPr/>
        <p:txBody>
          <a:bodyPr>
            <a:normAutofit/>
          </a:bodyPr>
          <a:lstStyle/>
          <a:p>
            <a:r>
              <a:rPr lang="en-SG" dirty="0"/>
              <a:t>Visually examining data to understand patterns and trends:</a:t>
            </a:r>
          </a:p>
          <a:p>
            <a:pPr lvl="1"/>
            <a:r>
              <a:rPr lang="en-SG" dirty="0"/>
              <a:t>Raw data should be examined to learn the trends and patterns over time, and between dimensions in the data.</a:t>
            </a:r>
          </a:p>
          <a:p>
            <a:pPr lvl="1"/>
            <a:r>
              <a:rPr lang="en-SG" dirty="0"/>
              <a:t>Visual examination can help to frame what analytical methods are possible to apply to the digital data.</a:t>
            </a:r>
          </a:p>
          <a:p>
            <a:r>
              <a:rPr lang="en-SG" dirty="0"/>
              <a:t>Using the best possible methods to gain insights into not just the data, but what the data is saying:</a:t>
            </a:r>
            <a:endParaRPr lang="en-GB" dirty="0"/>
          </a:p>
          <a:p>
            <a:pPr lvl="1"/>
            <a:r>
              <a:rPr lang="en-SG" dirty="0"/>
              <a:t>Going beyond the details of data to understand the data is saying in the context of answering our question.</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147</a:t>
            </a:fld>
            <a:endParaRPr lang="en-US"/>
          </a:p>
        </p:txBody>
      </p:sp>
    </p:spTree>
    <p:extLst>
      <p:ext uri="{BB962C8B-B14F-4D97-AF65-F5344CB8AC3E}">
        <p14:creationId xmlns:p14="http://schemas.microsoft.com/office/powerpoint/2010/main" val="9385174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SG" dirty="0"/>
              <a:t>Why Study Exploratory Data Analysis? (cont.)</a:t>
            </a:r>
            <a:endParaRPr lang="en-GB" dirty="0"/>
          </a:p>
        </p:txBody>
      </p:sp>
      <p:sp>
        <p:nvSpPr>
          <p:cNvPr id="5" name="Content Placeholder 4"/>
          <p:cNvSpPr>
            <a:spLocks noGrp="1"/>
          </p:cNvSpPr>
          <p:nvPr>
            <p:ph idx="1"/>
          </p:nvPr>
        </p:nvSpPr>
        <p:spPr/>
        <p:txBody>
          <a:bodyPr>
            <a:normAutofit lnSpcReduction="10000"/>
          </a:bodyPr>
          <a:lstStyle/>
          <a:p>
            <a:r>
              <a:rPr lang="en-SG" dirty="0"/>
              <a:t>Identifying the best performing variables and model for the data:</a:t>
            </a:r>
          </a:p>
          <a:p>
            <a:pPr lvl="1"/>
            <a:r>
              <a:rPr lang="en-SG" dirty="0"/>
              <a:t>There are so many big data, how do we decide what is useful?</a:t>
            </a:r>
          </a:p>
          <a:p>
            <a:pPr lvl="1"/>
            <a:r>
              <a:rPr lang="en-SG" dirty="0"/>
              <a:t>EDA helps ascertain what variables are influential and important.</a:t>
            </a:r>
          </a:p>
          <a:p>
            <a:r>
              <a:rPr lang="en-SG" dirty="0"/>
              <a:t>Detecting anomalous and suspicious outlier data:</a:t>
            </a:r>
          </a:p>
          <a:p>
            <a:pPr lvl="1"/>
            <a:r>
              <a:rPr lang="en-SG" dirty="0"/>
              <a:t>Outliers and anomalies in the data may be important, highly relevant, and meaningful to the business.</a:t>
            </a:r>
          </a:p>
          <a:p>
            <a:pPr lvl="1"/>
            <a:r>
              <a:rPr lang="en-SG" dirty="0"/>
              <a:t>Can also be just random noise that can be ignored and excluded from analytical consideration.</a:t>
            </a:r>
            <a:endParaRPr lang="en-GB"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148</a:t>
            </a:fld>
            <a:endParaRPr lang="en-US"/>
          </a:p>
        </p:txBody>
      </p:sp>
    </p:spTree>
    <p:extLst>
      <p:ext uri="{BB962C8B-B14F-4D97-AF65-F5344CB8AC3E}">
        <p14:creationId xmlns:p14="http://schemas.microsoft.com/office/powerpoint/2010/main" val="2970208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577341"/>
            <a:ext cx="8150860" cy="513715"/>
          </a:xfrm>
          <a:prstGeom prst="rect">
            <a:avLst/>
          </a:prstGeom>
        </p:spPr>
        <p:txBody>
          <a:bodyPr vert="horz" wrap="square" lIns="0" tIns="13335" rIns="0" bIns="0" rtlCol="0">
            <a:spAutoFit/>
          </a:bodyPr>
          <a:lstStyle/>
          <a:p>
            <a:pPr marL="12700">
              <a:lnSpc>
                <a:spcPct val="100000"/>
              </a:lnSpc>
              <a:spcBef>
                <a:spcPts val="105"/>
              </a:spcBef>
            </a:pPr>
            <a:r>
              <a:rPr sz="3200" b="0" spc="-5" dirty="0">
                <a:solidFill>
                  <a:srgbClr val="464652"/>
                </a:solidFill>
                <a:latin typeface="Bookman Old Style"/>
                <a:cs typeface="Bookman Old Style"/>
              </a:rPr>
              <a:t>String Values</a:t>
            </a:r>
            <a:r>
              <a:rPr sz="3200" b="0" spc="-40" dirty="0">
                <a:solidFill>
                  <a:srgbClr val="464652"/>
                </a:solidFill>
                <a:latin typeface="Bookman Old Style"/>
                <a:cs typeface="Bookman Old Style"/>
              </a:rPr>
              <a:t> </a:t>
            </a:r>
            <a:r>
              <a:rPr sz="3200" b="0" spc="-5">
                <a:solidFill>
                  <a:srgbClr val="464652"/>
                </a:solidFill>
                <a:latin typeface="Bookman Old Style"/>
                <a:cs typeface="Bookman Old Style"/>
              </a:rPr>
              <a:t>(cont</a:t>
            </a:r>
            <a:r>
              <a:rPr lang="en-US" sz="3200" b="0" spc="-5">
                <a:solidFill>
                  <a:srgbClr val="464652"/>
                </a:solidFill>
                <a:latin typeface="Bookman Old Style"/>
                <a:cs typeface="Bookman Old Style"/>
              </a:rPr>
              <a:t>.</a:t>
            </a:r>
            <a:r>
              <a:rPr sz="3200" b="0" spc="-5">
                <a:solidFill>
                  <a:srgbClr val="464652"/>
                </a:solidFill>
                <a:latin typeface="Bookman Old Style"/>
                <a:cs typeface="Bookman Old Style"/>
              </a:rPr>
              <a:t>)</a:t>
            </a:r>
            <a:endParaRPr sz="3200" dirty="0">
              <a:latin typeface="Bookman Old Style"/>
              <a:cs typeface="Bookman Old Style"/>
            </a:endParaRPr>
          </a:p>
        </p:txBody>
      </p:sp>
      <p:sp>
        <p:nvSpPr>
          <p:cNvPr id="5" name="object 5"/>
          <p:cNvSpPr/>
          <p:nvPr/>
        </p:nvSpPr>
        <p:spPr>
          <a:xfrm>
            <a:off x="1981200" y="1752600"/>
            <a:ext cx="4857749" cy="178155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981200" y="4267200"/>
            <a:ext cx="2609850" cy="1066800"/>
          </a:xfrm>
          <a:prstGeom prst="rect">
            <a:avLst/>
          </a:prstGeom>
          <a:blipFill>
            <a:blip r:embed="rId3" cstate="print"/>
            <a:stretch>
              <a:fillRect/>
            </a:stretch>
          </a:blipFill>
        </p:spPr>
        <p:txBody>
          <a:bodyPr wrap="square" lIns="0" tIns="0" rIns="0" bIns="0" rtlCol="0"/>
          <a:lstStyle/>
          <a:p>
            <a:endParaRPr/>
          </a:p>
        </p:txBody>
      </p:sp>
      <p:sp>
        <p:nvSpPr>
          <p:cNvPr id="11" name="Slide Number Placeholder 10"/>
          <p:cNvSpPr>
            <a:spLocks noGrp="1"/>
          </p:cNvSpPr>
          <p:nvPr>
            <p:ph type="sldNum" sz="quarter" idx="7"/>
          </p:nvPr>
        </p:nvSpPr>
        <p:spPr>
          <a:xfrm>
            <a:off x="6729046" y="6400800"/>
            <a:ext cx="1981200" cy="365760"/>
          </a:xfrm>
        </p:spPr>
        <p:txBody>
          <a:bodyPr/>
          <a:lstStyle/>
          <a:p>
            <a:pPr marL="27940">
              <a:lnSpc>
                <a:spcPct val="100000"/>
              </a:lnSpc>
              <a:spcBef>
                <a:spcPts val="15"/>
              </a:spcBef>
            </a:pPr>
            <a:fld id="{81D60167-4931-47E6-BA6A-407CBD079E47}" type="slidenum">
              <a:rPr lang="en-SG" smtClean="0"/>
              <a:t>14</a:t>
            </a:fld>
            <a:endParaRPr lang="en-SG" dirty="0"/>
          </a:p>
        </p:txBody>
      </p:sp>
    </p:spTree>
    <p:extLst>
      <p:ext uri="{BB962C8B-B14F-4D97-AF65-F5344CB8AC3E}">
        <p14:creationId xmlns:p14="http://schemas.microsoft.com/office/powerpoint/2010/main" val="21924696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SG" dirty="0"/>
              <a:t>Why Study Exploratory Data Analysis? (cont.)</a:t>
            </a:r>
            <a:endParaRPr lang="en-GB" dirty="0"/>
          </a:p>
        </p:txBody>
      </p:sp>
      <p:sp>
        <p:nvSpPr>
          <p:cNvPr id="5" name="Content Placeholder 4"/>
          <p:cNvSpPr>
            <a:spLocks noGrp="1"/>
          </p:cNvSpPr>
          <p:nvPr>
            <p:ph idx="1"/>
          </p:nvPr>
        </p:nvSpPr>
        <p:spPr/>
        <p:txBody>
          <a:bodyPr>
            <a:normAutofit/>
          </a:bodyPr>
          <a:lstStyle/>
          <a:p>
            <a:r>
              <a:rPr lang="en-SG" dirty="0"/>
              <a:t>Testing hypothesis and assumptions</a:t>
            </a:r>
            <a:r>
              <a:rPr lang="en-GB" dirty="0"/>
              <a:t>:</a:t>
            </a:r>
          </a:p>
          <a:p>
            <a:pPr lvl="1"/>
            <a:r>
              <a:rPr lang="en-SG" dirty="0"/>
              <a:t>Using insights derived from data to create hypotheses.</a:t>
            </a:r>
          </a:p>
          <a:p>
            <a:pPr lvl="1"/>
            <a:r>
              <a:rPr lang="en-SG" dirty="0"/>
              <a:t>Test hypothesis-driven changes.</a:t>
            </a:r>
          </a:p>
          <a:p>
            <a:pPr lvl="1"/>
            <a:r>
              <a:rPr lang="en-SG" dirty="0"/>
              <a:t>The gist is to use data to test hypotheses.</a:t>
            </a:r>
          </a:p>
          <a:p>
            <a:r>
              <a:rPr lang="en-SG" dirty="0"/>
              <a:t>Finding and applying the best possible model to fit the data:</a:t>
            </a:r>
          </a:p>
          <a:p>
            <a:pPr lvl="1"/>
            <a:r>
              <a:rPr lang="en-SG" dirty="0"/>
              <a:t>Predictive modelling and analysis requires an EDA approach that is more focused on the </a:t>
            </a:r>
            <a:r>
              <a:rPr lang="en-SG" u="sng" dirty="0"/>
              <a:t>data</a:t>
            </a:r>
            <a:r>
              <a:rPr lang="en-SG" dirty="0"/>
              <a:t> rather than the </a:t>
            </a:r>
            <a:r>
              <a:rPr lang="en-SG" u="sng" dirty="0"/>
              <a:t>model</a:t>
            </a:r>
            <a:r>
              <a:rPr lang="en-SG" dirty="0"/>
              <a: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149</a:t>
            </a:fld>
            <a:endParaRPr lang="en-US"/>
          </a:p>
        </p:txBody>
      </p:sp>
    </p:spTree>
    <p:extLst>
      <p:ext uri="{BB962C8B-B14F-4D97-AF65-F5344CB8AC3E}">
        <p14:creationId xmlns:p14="http://schemas.microsoft.com/office/powerpoint/2010/main" val="31894103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SG" dirty="0"/>
              <a:t>General Process of Exploratory Data Analysis</a:t>
            </a:r>
            <a:endParaRPr lang="en-GB" dirty="0"/>
          </a:p>
        </p:txBody>
      </p:sp>
      <p:sp>
        <p:nvSpPr>
          <p:cNvPr id="5" name="Content Placeholder 4"/>
          <p:cNvSpPr>
            <a:spLocks noGrp="1"/>
          </p:cNvSpPr>
          <p:nvPr>
            <p:ph idx="1"/>
          </p:nvPr>
        </p:nvSpPr>
        <p:spPr>
          <a:xfrm>
            <a:off x="457200" y="1905000"/>
            <a:ext cx="8229600" cy="3505200"/>
          </a:xfrm>
        </p:spPr>
        <p:txBody>
          <a:bodyPr>
            <a:normAutofit lnSpcReduction="10000"/>
          </a:bodyPr>
          <a:lstStyle/>
          <a:p>
            <a:pPr marL="514350" indent="-514350">
              <a:buFont typeface="+mj-lt"/>
              <a:buAutoNum type="arabicPeriod"/>
            </a:pPr>
            <a:r>
              <a:rPr lang="en-SG" dirty="0"/>
              <a:t>Identify the key dimensions and metrics of the dataset.</a:t>
            </a:r>
          </a:p>
          <a:p>
            <a:pPr marL="514350" indent="-514350">
              <a:buFont typeface="+mj-lt"/>
              <a:buAutoNum type="arabicPeriod"/>
            </a:pPr>
            <a:r>
              <a:rPr lang="en-SG" dirty="0"/>
              <a:t>Use analytical software to visualise the data using the techniques that we will review in this lecture.</a:t>
            </a:r>
          </a:p>
          <a:p>
            <a:pPr marL="514350" indent="-514350">
              <a:buFont typeface="+mj-lt"/>
              <a:buAutoNum type="arabicPeriod"/>
            </a:pPr>
            <a:r>
              <a:rPr lang="en-SG" dirty="0"/>
              <a:t>Apply the appropriate statistical model to generate value.</a:t>
            </a:r>
          </a:p>
          <a:p>
            <a:endParaRPr lang="en-SG" dirty="0"/>
          </a:p>
          <a:p>
            <a:r>
              <a:rPr lang="en-SG" dirty="0"/>
              <a:t>The general idea is to:</a:t>
            </a:r>
          </a:p>
          <a:p>
            <a:pPr lvl="1"/>
            <a:r>
              <a:rPr lang="en-SG" dirty="0"/>
              <a:t>Use tool and pattern recognition abilities to observe the data relationships and unusual data movements.</a:t>
            </a:r>
          </a:p>
          <a:p>
            <a:pPr lvl="1"/>
            <a:r>
              <a:rPr lang="en-SG" dirty="0"/>
              <a:t>By visually examining and exploring the data, it becomes possible to focus the approach to the analysis work.</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150</a:t>
            </a:fld>
            <a:endParaRPr lang="en-US"/>
          </a:p>
        </p:txBody>
      </p:sp>
    </p:spTree>
    <p:extLst>
      <p:ext uri="{BB962C8B-B14F-4D97-AF65-F5344CB8AC3E}">
        <p14:creationId xmlns:p14="http://schemas.microsoft.com/office/powerpoint/2010/main" val="165493125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Data Quality Report</a:t>
            </a:r>
          </a:p>
        </p:txBody>
      </p:sp>
      <p:sp>
        <p:nvSpPr>
          <p:cNvPr id="5" name="Content Placeholder 4"/>
          <p:cNvSpPr>
            <a:spLocks noGrp="1"/>
          </p:cNvSpPr>
          <p:nvPr>
            <p:ph idx="1"/>
          </p:nvPr>
        </p:nvSpPr>
        <p:spPr>
          <a:xfrm>
            <a:off x="480060" y="2057400"/>
            <a:ext cx="8229600" cy="5137150"/>
          </a:xfrm>
        </p:spPr>
        <p:txBody>
          <a:bodyPr/>
          <a:lstStyle/>
          <a:p>
            <a:r>
              <a:rPr lang="en-US" dirty="0"/>
              <a:t>To ascertain how good a dataset is, we can evaluate the dataset with a data quality report.</a:t>
            </a:r>
          </a:p>
          <a:p>
            <a:r>
              <a:rPr lang="en-US" dirty="0"/>
              <a:t>Use Panda’s </a:t>
            </a:r>
            <a:r>
              <a:rPr lang="en-US" dirty="0" err="1">
                <a:solidFill>
                  <a:srgbClr val="0000FF"/>
                </a:solidFill>
                <a:latin typeface="Consolas" panose="020B0609020204030204" pitchFamily="49" charset="0"/>
              </a:rPr>
              <a:t>DataFrame</a:t>
            </a:r>
            <a:r>
              <a:rPr lang="en-US" dirty="0"/>
              <a:t> to calculate the required statistics.</a:t>
            </a:r>
          </a:p>
          <a:p>
            <a:pPr marL="0" indent="0">
              <a:buNone/>
            </a:pPr>
            <a:r>
              <a:rPr lang="en-US" dirty="0"/>
              <a: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151</a:t>
            </a:fld>
            <a:endParaRPr lang="en-US"/>
          </a:p>
        </p:txBody>
      </p:sp>
    </p:spTree>
    <p:extLst>
      <p:ext uri="{BB962C8B-B14F-4D97-AF65-F5344CB8AC3E}">
        <p14:creationId xmlns:p14="http://schemas.microsoft.com/office/powerpoint/2010/main" val="40329147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err="1"/>
              <a:t>Visualisation</a:t>
            </a:r>
            <a:r>
              <a:rPr lang="en-US" dirty="0"/>
              <a:t> – Line Plot</a:t>
            </a:r>
            <a:endParaRPr lang="en-SG" dirty="0"/>
          </a:p>
        </p:txBody>
      </p:sp>
      <p:sp>
        <p:nvSpPr>
          <p:cNvPr id="5" name="Content Placeholder 4"/>
          <p:cNvSpPr>
            <a:spLocks noGrp="1"/>
          </p:cNvSpPr>
          <p:nvPr>
            <p:ph idx="1"/>
          </p:nvPr>
        </p:nvSpPr>
        <p:spPr>
          <a:xfrm>
            <a:off x="1028700" y="1557915"/>
            <a:ext cx="7200900" cy="3581400"/>
          </a:xfrm>
        </p:spPr>
        <p:txBody>
          <a:bodyPr/>
          <a:lstStyle/>
          <a:p>
            <a:r>
              <a:rPr lang="en-US" dirty="0"/>
              <a:t>To create a simple line plot, we can use </a:t>
            </a:r>
            <a:r>
              <a:rPr lang="en-US" dirty="0" err="1">
                <a:solidFill>
                  <a:srgbClr val="0000FF"/>
                </a:solidFill>
                <a:latin typeface="Consolas" panose="020B0609020204030204" pitchFamily="49" charset="0"/>
              </a:rPr>
              <a:t>DataFrame.plot</a:t>
            </a:r>
            <a:r>
              <a:rPr lang="en-US" dirty="0">
                <a:solidFill>
                  <a:srgbClr val="0000FF"/>
                </a:solidFill>
                <a:latin typeface="Consolas" panose="020B0609020204030204" pitchFamily="49" charset="0"/>
              </a:rPr>
              <a:t>()</a:t>
            </a:r>
            <a:r>
              <a:rPr lang="en-US" dirty="0"/>
              <a:t>, which relies on </a:t>
            </a:r>
            <a:r>
              <a:rPr lang="en-US" dirty="0" err="1">
                <a:solidFill>
                  <a:srgbClr val="0000FF"/>
                </a:solidFill>
                <a:latin typeface="Consolas" panose="020B0609020204030204" pitchFamily="49" charset="0"/>
              </a:rPr>
              <a:t>matplotlib</a:t>
            </a:r>
            <a:r>
              <a:rPr lang="en-US" dirty="0"/>
              <a:t>:</a:t>
            </a:r>
          </a:p>
          <a:p>
            <a:pPr lvl="1"/>
            <a:r>
              <a:rPr lang="en-US" dirty="0"/>
              <a:t>By default, you will get a line plot.</a:t>
            </a:r>
          </a:p>
          <a:p>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152</a:t>
            </a:fld>
            <a:endParaRPr lang="en-US"/>
          </a:p>
        </p:txBody>
      </p:sp>
      <p:pic>
        <p:nvPicPr>
          <p:cNvPr id="6" name="Picture 5"/>
          <p:cNvPicPr>
            <a:picLocks noChangeAspect="1"/>
          </p:cNvPicPr>
          <p:nvPr/>
        </p:nvPicPr>
        <p:blipFill rotWithShape="1">
          <a:blip r:embed="rId2"/>
          <a:srcRect l="1970" t="12494" r="47658" b="54169"/>
          <a:stretch/>
        </p:blipFill>
        <p:spPr>
          <a:xfrm>
            <a:off x="1066800" y="3297526"/>
            <a:ext cx="6553200" cy="2438400"/>
          </a:xfrm>
          <a:prstGeom prst="rect">
            <a:avLst/>
          </a:prstGeom>
        </p:spPr>
      </p:pic>
      <p:pic>
        <p:nvPicPr>
          <p:cNvPr id="7" name="Picture 6"/>
          <p:cNvPicPr>
            <a:picLocks noChangeAspect="1"/>
          </p:cNvPicPr>
          <p:nvPr/>
        </p:nvPicPr>
        <p:blipFill rotWithShape="1">
          <a:blip r:embed="rId3"/>
          <a:srcRect l="25662" t="21539" r="31942" b="22802"/>
          <a:stretch/>
        </p:blipFill>
        <p:spPr>
          <a:xfrm>
            <a:off x="5257800" y="3492500"/>
            <a:ext cx="3733800" cy="2755900"/>
          </a:xfrm>
          <a:prstGeom prst="rect">
            <a:avLst/>
          </a:prstGeom>
        </p:spPr>
      </p:pic>
    </p:spTree>
    <p:extLst>
      <p:ext uri="{BB962C8B-B14F-4D97-AF65-F5344CB8AC3E}">
        <p14:creationId xmlns:p14="http://schemas.microsoft.com/office/powerpoint/2010/main" val="30964904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t>
            </a:r>
            <a:r>
              <a:rPr lang="en-US" dirty="0" err="1"/>
              <a:t>Visualisation</a:t>
            </a:r>
            <a:r>
              <a:rPr lang="en-US" dirty="0"/>
              <a:t> – Line Plot (cont.)</a:t>
            </a:r>
            <a:endParaRPr lang="en-SG" dirty="0"/>
          </a:p>
        </p:txBody>
      </p:sp>
      <p:sp>
        <p:nvSpPr>
          <p:cNvPr id="5" name="Content Placeholder 4"/>
          <p:cNvSpPr>
            <a:spLocks noGrp="1"/>
          </p:cNvSpPr>
          <p:nvPr>
            <p:ph idx="1"/>
          </p:nvPr>
        </p:nvSpPr>
        <p:spPr/>
        <p:txBody>
          <a:bodyPr/>
          <a:lstStyle/>
          <a:p>
            <a:r>
              <a:rPr lang="en-US" dirty="0"/>
              <a:t>To </a:t>
            </a:r>
            <a:r>
              <a:rPr lang="en-US" dirty="0" err="1"/>
              <a:t>customise</a:t>
            </a:r>
            <a:r>
              <a:rPr lang="en-US" dirty="0"/>
              <a:t> the line plot, we need to use </a:t>
            </a:r>
            <a:r>
              <a:rPr lang="en-US" dirty="0" err="1">
                <a:solidFill>
                  <a:srgbClr val="0000FF"/>
                </a:solidFill>
                <a:latin typeface="Consolas" panose="020B0609020204030204" pitchFamily="49" charset="0"/>
              </a:rPr>
              <a:t>matplotlib</a:t>
            </a:r>
            <a:r>
              <a:rPr lang="en-US" dirty="0"/>
              <a:t> directly:</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153</a:t>
            </a:fld>
            <a:endParaRPr lang="en-US"/>
          </a:p>
        </p:txBody>
      </p:sp>
      <p:pic>
        <p:nvPicPr>
          <p:cNvPr id="6" name="Picture 5"/>
          <p:cNvPicPr>
            <a:picLocks noChangeAspect="1"/>
          </p:cNvPicPr>
          <p:nvPr/>
        </p:nvPicPr>
        <p:blipFill rotWithShape="1">
          <a:blip r:embed="rId2"/>
          <a:srcRect l="1172" t="12199" r="5698" b="27074"/>
          <a:stretch/>
        </p:blipFill>
        <p:spPr>
          <a:xfrm>
            <a:off x="152400" y="2217962"/>
            <a:ext cx="8915400" cy="3268438"/>
          </a:xfrm>
          <a:prstGeom prst="rect">
            <a:avLst/>
          </a:prstGeom>
        </p:spPr>
      </p:pic>
    </p:spTree>
    <p:extLst>
      <p:ext uri="{BB962C8B-B14F-4D97-AF65-F5344CB8AC3E}">
        <p14:creationId xmlns:p14="http://schemas.microsoft.com/office/powerpoint/2010/main" val="1462591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err="1"/>
              <a:t>Visualisation</a:t>
            </a:r>
            <a:r>
              <a:rPr lang="en-US" dirty="0"/>
              <a:t> – Bar Plot</a:t>
            </a:r>
            <a:endParaRPr lang="en-SG" dirty="0"/>
          </a:p>
        </p:txBody>
      </p:sp>
      <p:sp>
        <p:nvSpPr>
          <p:cNvPr id="5" name="Content Placeholder 4"/>
          <p:cNvSpPr>
            <a:spLocks noGrp="1"/>
          </p:cNvSpPr>
          <p:nvPr>
            <p:ph idx="1"/>
          </p:nvPr>
        </p:nvSpPr>
        <p:spPr/>
        <p:txBody>
          <a:bodyPr>
            <a:normAutofit/>
          </a:bodyPr>
          <a:lstStyle/>
          <a:p>
            <a:r>
              <a:rPr lang="en-SG" dirty="0"/>
              <a:t>To create a bar plot, we need to set the </a:t>
            </a:r>
            <a:r>
              <a:rPr lang="en-SG" dirty="0">
                <a:solidFill>
                  <a:srgbClr val="0000FF"/>
                </a:solidFill>
                <a:latin typeface="Consolas" panose="020B0609020204030204" pitchFamily="49" charset="0"/>
              </a:rPr>
              <a:t>kind</a:t>
            </a:r>
            <a:r>
              <a:rPr lang="en-SG" dirty="0"/>
              <a:t> attribute in </a:t>
            </a:r>
            <a:r>
              <a:rPr lang="en-US" dirty="0" err="1">
                <a:solidFill>
                  <a:srgbClr val="0000FF"/>
                </a:solidFill>
                <a:latin typeface="Consolas" panose="020B0609020204030204" pitchFamily="49" charset="0"/>
              </a:rPr>
              <a:t>DataFrame.plot</a:t>
            </a:r>
            <a:r>
              <a:rPr lang="en-US" dirty="0">
                <a:solidFill>
                  <a:srgbClr val="0000FF"/>
                </a:solidFill>
                <a:latin typeface="Consolas" panose="020B0609020204030204" pitchFamily="49" charset="0"/>
              </a:rPr>
              <a:t>()</a:t>
            </a:r>
            <a:r>
              <a:rPr lang="en-US" dirty="0"/>
              <a:t> to “bar”.</a:t>
            </a:r>
          </a:p>
          <a:p>
            <a:r>
              <a:rPr lang="en-US" dirty="0"/>
              <a:t>See the sample script in </a:t>
            </a:r>
            <a:r>
              <a:rPr lang="en-US" dirty="0">
                <a:solidFill>
                  <a:srgbClr val="0000FF"/>
                </a:solidFill>
              </a:rPr>
              <a:t>src04.py</a:t>
            </a:r>
            <a:r>
              <a:rPr lang="en-US" dirty="0"/>
              <a:t>.</a:t>
            </a:r>
          </a:p>
          <a:p>
            <a:r>
              <a:rPr lang="en-US" dirty="0"/>
              <a:t>By default, the index of the </a:t>
            </a:r>
            <a:r>
              <a:rPr lang="en-US" dirty="0" err="1"/>
              <a:t>DataFrame</a:t>
            </a:r>
            <a:r>
              <a:rPr lang="en-US" dirty="0"/>
              <a:t> is a zero-based number and thus </a:t>
            </a:r>
            <a:r>
              <a:rPr lang="en-SG" dirty="0"/>
              <a:t>x-axis are the numbers 0 to 4.</a:t>
            </a:r>
          </a:p>
          <a:p>
            <a:r>
              <a:rPr lang="en-US" dirty="0"/>
              <a:t>We can change the index of the </a:t>
            </a:r>
            <a:r>
              <a:rPr lang="en-US" dirty="0" err="1"/>
              <a:t>DataFrame</a:t>
            </a:r>
            <a:r>
              <a:rPr lang="en-US" dirty="0"/>
              <a:t> to the Name column and replot the bar plot.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154</a:t>
            </a:fld>
            <a:endParaRPr lang="en-US"/>
          </a:p>
        </p:txBody>
      </p:sp>
      <p:pic>
        <p:nvPicPr>
          <p:cNvPr id="6" name="Picture 5"/>
          <p:cNvPicPr>
            <a:picLocks noChangeAspect="1"/>
          </p:cNvPicPr>
          <p:nvPr/>
        </p:nvPicPr>
        <p:blipFill rotWithShape="1">
          <a:blip r:embed="rId2"/>
          <a:srcRect l="10170" t="12495" r="9586" b="9370"/>
          <a:stretch/>
        </p:blipFill>
        <p:spPr>
          <a:xfrm>
            <a:off x="5410201" y="4343400"/>
            <a:ext cx="3657599" cy="2002336"/>
          </a:xfrm>
          <a:prstGeom prst="rect">
            <a:avLst/>
          </a:prstGeom>
        </p:spPr>
      </p:pic>
    </p:spTree>
    <p:extLst>
      <p:ext uri="{BB962C8B-B14F-4D97-AF65-F5344CB8AC3E}">
        <p14:creationId xmlns:p14="http://schemas.microsoft.com/office/powerpoint/2010/main" val="38311511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err="1"/>
              <a:t>Visualisation</a:t>
            </a:r>
            <a:r>
              <a:rPr lang="en-US" dirty="0"/>
              <a:t> – Box Plot</a:t>
            </a:r>
            <a:endParaRPr lang="en-SG" dirty="0"/>
          </a:p>
        </p:txBody>
      </p:sp>
      <p:sp>
        <p:nvSpPr>
          <p:cNvPr id="5" name="Content Placeholder 4"/>
          <p:cNvSpPr>
            <a:spLocks noGrp="1"/>
          </p:cNvSpPr>
          <p:nvPr>
            <p:ph idx="1"/>
          </p:nvPr>
        </p:nvSpPr>
        <p:spPr>
          <a:xfrm>
            <a:off x="1127993" y="1612007"/>
            <a:ext cx="7200900" cy="3581400"/>
          </a:xfrm>
        </p:spPr>
        <p:txBody>
          <a:bodyPr/>
          <a:lstStyle/>
          <a:p>
            <a:r>
              <a:rPr lang="en-US" dirty="0"/>
              <a:t>A box plot can be created using </a:t>
            </a:r>
            <a:r>
              <a:rPr lang="en-US" dirty="0" err="1">
                <a:solidFill>
                  <a:srgbClr val="0000FF"/>
                </a:solidFill>
                <a:latin typeface="Consolas" panose="020B0609020204030204" pitchFamily="49" charset="0"/>
              </a:rPr>
              <a:t>DataFrame.boxplot</a:t>
            </a:r>
            <a:r>
              <a:rPr lang="en-US" dirty="0">
                <a:solidFill>
                  <a:srgbClr val="0000FF"/>
                </a:solidFill>
                <a:latin typeface="Consolas" panose="020B0609020204030204" pitchFamily="49" charset="0"/>
              </a:rPr>
              <a:t>()</a:t>
            </a:r>
            <a:r>
              <a:rPr lang="en-US" dirty="0"/>
              <a:t> and specifying the required column, in this case, “Grade”.</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155</a:t>
            </a:fld>
            <a:endParaRPr lang="en-US"/>
          </a:p>
        </p:txBody>
      </p:sp>
      <p:pic>
        <p:nvPicPr>
          <p:cNvPr id="10" name="Picture 9"/>
          <p:cNvPicPr>
            <a:picLocks noChangeAspect="1"/>
          </p:cNvPicPr>
          <p:nvPr/>
        </p:nvPicPr>
        <p:blipFill rotWithShape="1">
          <a:blip r:embed="rId2"/>
          <a:srcRect l="1386" t="12495" r="37699" b="44791"/>
          <a:stretch/>
        </p:blipFill>
        <p:spPr>
          <a:xfrm>
            <a:off x="609600" y="2895600"/>
            <a:ext cx="7924800" cy="3124200"/>
          </a:xfrm>
          <a:prstGeom prst="rect">
            <a:avLst/>
          </a:prstGeom>
        </p:spPr>
      </p:pic>
      <p:grpSp>
        <p:nvGrpSpPr>
          <p:cNvPr id="6" name="Group 5"/>
          <p:cNvGrpSpPr/>
          <p:nvPr/>
        </p:nvGrpSpPr>
        <p:grpSpPr>
          <a:xfrm>
            <a:off x="7287769" y="5410200"/>
            <a:ext cx="1246631" cy="408432"/>
            <a:chOff x="1129283" y="1510283"/>
            <a:chExt cx="1246631" cy="408432"/>
          </a:xfrm>
        </p:grpSpPr>
        <p:sp>
          <p:nvSpPr>
            <p:cNvPr id="7" name="object 4"/>
            <p:cNvSpPr/>
            <p:nvPr/>
          </p:nvSpPr>
          <p:spPr>
            <a:xfrm>
              <a:off x="1129283" y="1510283"/>
              <a:ext cx="1246631" cy="408432"/>
            </a:xfrm>
            <a:prstGeom prst="rect">
              <a:avLst/>
            </a:prstGeom>
            <a:blipFill>
              <a:blip r:embed="rId3" cstate="print"/>
              <a:stretch>
                <a:fillRect/>
              </a:stretch>
            </a:blipFill>
          </p:spPr>
          <p:txBody>
            <a:bodyPr wrap="square" lIns="0" tIns="0" rIns="0" bIns="0" rtlCol="0"/>
            <a:lstStyle/>
            <a:p>
              <a:endParaRPr/>
            </a:p>
          </p:txBody>
        </p:sp>
        <p:sp>
          <p:nvSpPr>
            <p:cNvPr id="8" name="object 5"/>
            <p:cNvSpPr txBox="1"/>
            <p:nvPr/>
          </p:nvSpPr>
          <p:spPr>
            <a:xfrm>
              <a:off x="1268349" y="1572513"/>
              <a:ext cx="969010" cy="258404"/>
            </a:xfrm>
            <a:prstGeom prst="rect">
              <a:avLst/>
            </a:prstGeom>
          </p:spPr>
          <p:txBody>
            <a:bodyPr vert="horz" wrap="square" lIns="0" tIns="12065" rIns="0" bIns="0" rtlCol="0">
              <a:spAutoFit/>
            </a:bodyPr>
            <a:lstStyle/>
            <a:p>
              <a:pPr marL="12700">
                <a:lnSpc>
                  <a:spcPct val="100000"/>
                </a:lnSpc>
                <a:spcBef>
                  <a:spcPts val="95"/>
                </a:spcBef>
              </a:pPr>
              <a:r>
                <a:rPr sz="1600" spc="-15" dirty="0">
                  <a:solidFill>
                    <a:srgbClr val="0000FF"/>
                  </a:solidFill>
                  <a:latin typeface="Gill Sans MT"/>
                  <a:cs typeface="Gill Sans MT"/>
                </a:rPr>
                <a:t>src</a:t>
              </a:r>
              <a:r>
                <a:rPr lang="en-US" sz="1600" spc="-15" dirty="0">
                  <a:solidFill>
                    <a:srgbClr val="0000FF"/>
                  </a:solidFill>
                  <a:latin typeface="Gill Sans MT"/>
                  <a:cs typeface="Gill Sans MT"/>
                </a:rPr>
                <a:t>06</a:t>
              </a:r>
              <a:r>
                <a:rPr sz="1600" spc="-15" dirty="0">
                  <a:solidFill>
                    <a:srgbClr val="0000FF"/>
                  </a:solidFill>
                  <a:latin typeface="Gill Sans MT"/>
                  <a:cs typeface="Gill Sans MT"/>
                </a:rPr>
                <a:t>.py</a:t>
              </a:r>
              <a:endParaRPr sz="1600" dirty="0">
                <a:latin typeface="Gill Sans MT"/>
                <a:cs typeface="Gill Sans MT"/>
              </a:endParaRPr>
            </a:p>
          </p:txBody>
        </p:sp>
      </p:grpSp>
    </p:spTree>
    <p:extLst>
      <p:ext uri="{BB962C8B-B14F-4D97-AF65-F5344CB8AC3E}">
        <p14:creationId xmlns:p14="http://schemas.microsoft.com/office/powerpoint/2010/main" val="7923078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t>
            </a:r>
            <a:r>
              <a:rPr lang="en-US" dirty="0" err="1"/>
              <a:t>Visualisation</a:t>
            </a:r>
            <a:r>
              <a:rPr lang="en-US" dirty="0"/>
              <a:t> – Box Plot (cont.)</a:t>
            </a:r>
            <a:endParaRPr lang="en-SG" dirty="0"/>
          </a:p>
        </p:txBody>
      </p:sp>
      <p:sp>
        <p:nvSpPr>
          <p:cNvPr id="5" name="Content Placeholder 4"/>
          <p:cNvSpPr>
            <a:spLocks noGrp="1"/>
          </p:cNvSpPr>
          <p:nvPr>
            <p:ph idx="1"/>
          </p:nvPr>
        </p:nvSpPr>
        <p:spPr/>
        <p:txBody>
          <a:bodyPr>
            <a:normAutofit fontScale="92500" lnSpcReduction="20000"/>
          </a:bodyPr>
          <a:lstStyle/>
          <a:p>
            <a:r>
              <a:rPr lang="en-SG" dirty="0"/>
              <a:t>A box plot is a method for graphically depicting groups of numerical data through their quartiles:</a:t>
            </a:r>
          </a:p>
          <a:p>
            <a:pPr lvl="1"/>
            <a:r>
              <a:rPr lang="en-SG" dirty="0"/>
              <a:t>The box extends from the Q1 to Q3 quartile values of the data, with a line at the median (Q2). </a:t>
            </a:r>
          </a:p>
          <a:p>
            <a:pPr lvl="1"/>
            <a:r>
              <a:rPr lang="en-SG" dirty="0"/>
              <a:t>The whiskers extend from the edges of box to show the range of the data. </a:t>
            </a:r>
          </a:p>
          <a:p>
            <a:pPr lvl="1"/>
            <a:r>
              <a:rPr lang="en-SG" dirty="0"/>
              <a:t>The position of the whiskers can represent several values:</a:t>
            </a:r>
          </a:p>
          <a:p>
            <a:pPr lvl="2"/>
            <a:r>
              <a:rPr lang="en-SG" dirty="0"/>
              <a:t>The lowest datum still within 1.5 IQR of the lower quartile, and the highest datum still within 1.5 IQR of the upper quartile.</a:t>
            </a:r>
          </a:p>
          <a:p>
            <a:pPr lvl="3"/>
            <a:r>
              <a:rPr lang="en-SG" dirty="0"/>
              <a:t>IQR = Q3 – Q1.</a:t>
            </a:r>
          </a:p>
          <a:p>
            <a:pPr lvl="3"/>
            <a:r>
              <a:rPr lang="en-SG" dirty="0"/>
              <a:t>Outlier points are those past the end of the whiskers.</a:t>
            </a:r>
          </a:p>
          <a:p>
            <a:pPr lvl="2"/>
            <a:r>
              <a:rPr lang="en-US" dirty="0"/>
              <a:t>But if there are no outliers, then the whiskers show the minimum and maximum values of the data.</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156</a:t>
            </a:fld>
            <a:endParaRPr lang="en-US"/>
          </a:p>
        </p:txBody>
      </p:sp>
    </p:spTree>
    <p:extLst>
      <p:ext uri="{BB962C8B-B14F-4D97-AF65-F5344CB8AC3E}">
        <p14:creationId xmlns:p14="http://schemas.microsoft.com/office/powerpoint/2010/main" val="38680744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t>
            </a:r>
            <a:r>
              <a:rPr lang="en-US" dirty="0" err="1"/>
              <a:t>Visualisation</a:t>
            </a:r>
            <a:r>
              <a:rPr lang="en-US" dirty="0"/>
              <a:t> – Box Plot (cont.)</a:t>
            </a:r>
            <a:endParaRPr lang="en-SG" dirty="0"/>
          </a:p>
        </p:txBody>
      </p:sp>
      <p:pic>
        <p:nvPicPr>
          <p:cNvPr id="6" name="Content Placeholder 5"/>
          <p:cNvPicPr>
            <a:picLocks noGrp="1" noChangeAspect="1"/>
          </p:cNvPicPr>
          <p:nvPr>
            <p:ph idx="1"/>
          </p:nvPr>
        </p:nvPicPr>
        <p:blipFill rotWithShape="1">
          <a:blip r:embed="rId2"/>
          <a:srcRect l="13099" t="26610" r="47071" b="19217"/>
          <a:stretch/>
        </p:blipFill>
        <p:spPr>
          <a:xfrm>
            <a:off x="457200" y="1219200"/>
            <a:ext cx="5181693" cy="3962368"/>
          </a:xfrm>
          <a:prstGeom prst="rect">
            <a:avLst/>
          </a:prstGeom>
        </p:spPr>
      </p:pic>
      <p:sp>
        <p:nvSpPr>
          <p:cNvPr id="4" name="Slide Number Placeholder 3"/>
          <p:cNvSpPr>
            <a:spLocks noGrp="1"/>
          </p:cNvSpPr>
          <p:nvPr>
            <p:ph type="sldNum" sz="quarter" idx="12"/>
          </p:nvPr>
        </p:nvSpPr>
        <p:spPr/>
        <p:txBody>
          <a:bodyPr/>
          <a:lstStyle/>
          <a:p>
            <a:fld id="{2F424A89-909B-4BA1-940E-23EAC9404E56}" type="slidenum">
              <a:rPr lang="en-US" smtClean="0"/>
              <a:pPr/>
              <a:t>157</a:t>
            </a:fld>
            <a:endParaRPr lang="en-US"/>
          </a:p>
        </p:txBody>
      </p:sp>
      <p:pic>
        <p:nvPicPr>
          <p:cNvPr id="7" name="Picture 6"/>
          <p:cNvPicPr>
            <a:picLocks noChangeAspect="1"/>
          </p:cNvPicPr>
          <p:nvPr/>
        </p:nvPicPr>
        <p:blipFill rotWithShape="1">
          <a:blip r:embed="rId3"/>
          <a:srcRect l="4313" t="27081" r="84558" b="52083"/>
          <a:stretch/>
        </p:blipFill>
        <p:spPr>
          <a:xfrm>
            <a:off x="5867400" y="1363897"/>
            <a:ext cx="2388870" cy="2514600"/>
          </a:xfrm>
          <a:prstGeom prst="rect">
            <a:avLst/>
          </a:prstGeom>
        </p:spPr>
      </p:pic>
      <p:sp>
        <p:nvSpPr>
          <p:cNvPr id="9" name="TextBox 8"/>
          <p:cNvSpPr txBox="1"/>
          <p:nvPr/>
        </p:nvSpPr>
        <p:spPr>
          <a:xfrm>
            <a:off x="-43298" y="5739082"/>
            <a:ext cx="9230604" cy="369332"/>
          </a:xfrm>
          <a:prstGeom prst="rect">
            <a:avLst/>
          </a:prstGeom>
          <a:noFill/>
        </p:spPr>
        <p:txBody>
          <a:bodyPr wrap="none" rtlCol="0">
            <a:spAutoFit/>
          </a:bodyPr>
          <a:lstStyle/>
          <a:p>
            <a:pPr algn="ctr"/>
            <a:r>
              <a:rPr lang="en-US" dirty="0"/>
              <a:t>In this example, the whiskers shows the minimum and maximum values since there is no outlier.</a:t>
            </a:r>
            <a:endParaRPr lang="en-SG" dirty="0"/>
          </a:p>
        </p:txBody>
      </p:sp>
      <p:sp>
        <p:nvSpPr>
          <p:cNvPr id="10" name="TextBox 9"/>
          <p:cNvSpPr txBox="1"/>
          <p:nvPr/>
        </p:nvSpPr>
        <p:spPr>
          <a:xfrm>
            <a:off x="5791200" y="3886200"/>
            <a:ext cx="32766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IQR = 18</a:t>
            </a:r>
          </a:p>
          <a:p>
            <a:pPr marL="285750" indent="-285750">
              <a:buFont typeface="Arial" panose="020B0604020202020204" pitchFamily="34" charset="0"/>
              <a:buChar char="•"/>
            </a:pPr>
            <a:r>
              <a:rPr lang="en-US" dirty="0"/>
              <a:t>Outliers will fall outside ±1.5 * IQR from Q1 and Q3, i.e., 50 and 122</a:t>
            </a:r>
          </a:p>
          <a:p>
            <a:pPr marL="285750" indent="-285750">
              <a:buFont typeface="Arial" panose="020B0604020202020204" pitchFamily="34" charset="0"/>
              <a:buChar char="•"/>
            </a:pPr>
            <a:r>
              <a:rPr lang="en-US" dirty="0"/>
              <a:t>The min and max values are within this range.</a:t>
            </a:r>
            <a:endParaRPr lang="en-SG" dirty="0"/>
          </a:p>
        </p:txBody>
      </p:sp>
    </p:spTree>
    <p:extLst>
      <p:ext uri="{BB962C8B-B14F-4D97-AF65-F5344CB8AC3E}">
        <p14:creationId xmlns:p14="http://schemas.microsoft.com/office/powerpoint/2010/main" val="16901236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82" y="286605"/>
            <a:ext cx="8610618" cy="844728"/>
          </a:xfrm>
        </p:spPr>
        <p:txBody>
          <a:bodyPr/>
          <a:lstStyle/>
          <a:p>
            <a:r>
              <a:rPr lang="en-US" dirty="0"/>
              <a:t>Data </a:t>
            </a:r>
            <a:r>
              <a:rPr lang="en-US" dirty="0" err="1"/>
              <a:t>Visualisation</a:t>
            </a:r>
            <a:r>
              <a:rPr lang="en-US" dirty="0"/>
              <a:t> – Box Plot(cont.)</a:t>
            </a:r>
            <a:endParaRPr lang="en-SG" dirty="0"/>
          </a:p>
        </p:txBody>
      </p:sp>
      <p:pic>
        <p:nvPicPr>
          <p:cNvPr id="6" name="Content Placeholder 5"/>
          <p:cNvPicPr>
            <a:picLocks noGrp="1" noChangeAspect="1"/>
          </p:cNvPicPr>
          <p:nvPr>
            <p:ph idx="1"/>
          </p:nvPr>
        </p:nvPicPr>
        <p:blipFill rotWithShape="1">
          <a:blip r:embed="rId2"/>
          <a:srcRect l="26852" t="16410" r="31481" b="27595"/>
          <a:stretch/>
        </p:blipFill>
        <p:spPr>
          <a:xfrm>
            <a:off x="457182" y="1512332"/>
            <a:ext cx="5420678" cy="4095634"/>
          </a:xfrm>
          <a:prstGeom prst="rect">
            <a:avLst/>
          </a:prstGeom>
        </p:spPr>
      </p:pic>
      <p:sp>
        <p:nvSpPr>
          <p:cNvPr id="4" name="Slide Number Placeholder 3"/>
          <p:cNvSpPr>
            <a:spLocks noGrp="1"/>
          </p:cNvSpPr>
          <p:nvPr>
            <p:ph type="sldNum" sz="quarter" idx="12"/>
          </p:nvPr>
        </p:nvSpPr>
        <p:spPr/>
        <p:txBody>
          <a:bodyPr/>
          <a:lstStyle/>
          <a:p>
            <a:fld id="{2F424A89-909B-4BA1-940E-23EAC9404E56}" type="slidenum">
              <a:rPr lang="en-US" smtClean="0"/>
              <a:pPr/>
              <a:t>158</a:t>
            </a:fld>
            <a:endParaRPr lang="en-US"/>
          </a:p>
        </p:txBody>
      </p:sp>
      <p:pic>
        <p:nvPicPr>
          <p:cNvPr id="8" name="Picture 7"/>
          <p:cNvPicPr>
            <a:picLocks noChangeAspect="1"/>
          </p:cNvPicPr>
          <p:nvPr/>
        </p:nvPicPr>
        <p:blipFill rotWithShape="1">
          <a:blip r:embed="rId3"/>
          <a:srcRect l="4455" t="52191" r="84771" b="28562"/>
          <a:stretch/>
        </p:blipFill>
        <p:spPr>
          <a:xfrm>
            <a:off x="6019800" y="1524000"/>
            <a:ext cx="2312720" cy="2322839"/>
          </a:xfrm>
          <a:prstGeom prst="rect">
            <a:avLst/>
          </a:prstGeom>
        </p:spPr>
      </p:pic>
      <p:sp>
        <p:nvSpPr>
          <p:cNvPr id="9" name="TextBox 8"/>
          <p:cNvSpPr txBox="1"/>
          <p:nvPr/>
        </p:nvSpPr>
        <p:spPr>
          <a:xfrm>
            <a:off x="5791200" y="3886200"/>
            <a:ext cx="32766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IQR = 20.75</a:t>
            </a:r>
          </a:p>
          <a:p>
            <a:pPr marL="285750" indent="-285750">
              <a:buFont typeface="Arial" panose="020B0604020202020204" pitchFamily="34" charset="0"/>
              <a:buChar char="•"/>
            </a:pPr>
            <a:r>
              <a:rPr lang="en-US" dirty="0"/>
              <a:t>Outliers will fall outside ±1.5 * IQR from Q1 and Q3, i.e., 46.125 and 129.125</a:t>
            </a:r>
          </a:p>
          <a:p>
            <a:pPr marL="285750" indent="-285750">
              <a:buFont typeface="Arial" panose="020B0604020202020204" pitchFamily="34" charset="0"/>
              <a:buChar char="•"/>
            </a:pPr>
            <a:r>
              <a:rPr lang="en-US" dirty="0"/>
              <a:t>The max value is outside this range.</a:t>
            </a:r>
            <a:endParaRPr lang="en-SG" dirty="0"/>
          </a:p>
        </p:txBody>
      </p:sp>
      <p:sp>
        <p:nvSpPr>
          <p:cNvPr id="10" name="TextBox 9"/>
          <p:cNvSpPr txBox="1"/>
          <p:nvPr/>
        </p:nvSpPr>
        <p:spPr>
          <a:xfrm>
            <a:off x="-70431" y="5638800"/>
            <a:ext cx="9284860" cy="646331"/>
          </a:xfrm>
          <a:prstGeom prst="rect">
            <a:avLst/>
          </a:prstGeom>
          <a:noFill/>
        </p:spPr>
        <p:txBody>
          <a:bodyPr wrap="square" rtlCol="0">
            <a:spAutoFit/>
          </a:bodyPr>
          <a:lstStyle/>
          <a:p>
            <a:pPr algn="ctr"/>
            <a:r>
              <a:rPr lang="en-US" dirty="0"/>
              <a:t>In this example, the whiskers shows </a:t>
            </a:r>
            <a:r>
              <a:rPr lang="en-SG" dirty="0"/>
              <a:t>the lowest datum still within 1.5 IQR of the lower quartile (i.e., 76), and the highest datum still within 1.5 IQR of the upper quartile (i.e., 99).</a:t>
            </a:r>
          </a:p>
        </p:txBody>
      </p:sp>
      <p:sp>
        <p:nvSpPr>
          <p:cNvPr id="11" name="TextBox 10"/>
          <p:cNvSpPr txBox="1"/>
          <p:nvPr/>
        </p:nvSpPr>
        <p:spPr>
          <a:xfrm>
            <a:off x="1078992" y="1143000"/>
            <a:ext cx="6986015" cy="369332"/>
          </a:xfrm>
          <a:prstGeom prst="rect">
            <a:avLst/>
          </a:prstGeom>
          <a:noFill/>
        </p:spPr>
        <p:txBody>
          <a:bodyPr wrap="none" rtlCol="0">
            <a:spAutoFit/>
          </a:bodyPr>
          <a:lstStyle/>
          <a:p>
            <a:pPr algn="ctr"/>
            <a:r>
              <a:rPr lang="en-US" dirty="0">
                <a:solidFill>
                  <a:srgbClr val="FF0000"/>
                </a:solidFill>
              </a:rPr>
              <a:t>Adding one extra observation with a Grade of 130 will lead to an outlier</a:t>
            </a:r>
            <a:endParaRPr lang="en-SG" dirty="0">
              <a:solidFill>
                <a:srgbClr val="FF0000"/>
              </a:solidFill>
            </a:endParaRPr>
          </a:p>
        </p:txBody>
      </p:sp>
      <p:cxnSp>
        <p:nvCxnSpPr>
          <p:cNvPr id="16" name="Straight Arrow Connector 15"/>
          <p:cNvCxnSpPr/>
          <p:nvPr/>
        </p:nvCxnSpPr>
        <p:spPr>
          <a:xfrm flipH="1">
            <a:off x="3352800" y="1512332"/>
            <a:ext cx="2286000" cy="240268"/>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790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7341"/>
            <a:ext cx="2701290" cy="513715"/>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String</a:t>
            </a:r>
            <a:r>
              <a:rPr sz="3200" spc="-65" dirty="0">
                <a:solidFill>
                  <a:srgbClr val="464652"/>
                </a:solidFill>
              </a:rPr>
              <a:t> </a:t>
            </a:r>
            <a:r>
              <a:rPr sz="3200" spc="-5" dirty="0">
                <a:solidFill>
                  <a:srgbClr val="464652"/>
                </a:solidFill>
              </a:rPr>
              <a:t>Slicing</a:t>
            </a:r>
            <a:endParaRPr sz="3200"/>
          </a:p>
        </p:txBody>
      </p:sp>
      <p:sp>
        <p:nvSpPr>
          <p:cNvPr id="9" name="Slide Number Placeholder 8"/>
          <p:cNvSpPr>
            <a:spLocks noGrp="1"/>
          </p:cNvSpPr>
          <p:nvPr>
            <p:ph type="sldNum" sz="quarter" idx="12"/>
          </p:nvPr>
        </p:nvSpPr>
        <p:spPr>
          <a:xfrm>
            <a:off x="6901180" y="6478172"/>
            <a:ext cx="1981200" cy="365760"/>
          </a:xfrm>
        </p:spPr>
        <p:txBody>
          <a:bodyPr/>
          <a:lstStyle/>
          <a:p>
            <a:fld id="{2F424A89-909B-4BA1-940E-23EAC9404E56}" type="slidenum">
              <a:rPr lang="en-US" smtClean="0"/>
              <a:pPr/>
              <a:t>15</a:t>
            </a:fld>
            <a:endParaRPr lang="en-US"/>
          </a:p>
        </p:txBody>
      </p:sp>
      <p:sp>
        <p:nvSpPr>
          <p:cNvPr id="3" name="object 3"/>
          <p:cNvSpPr txBox="1"/>
          <p:nvPr/>
        </p:nvSpPr>
        <p:spPr>
          <a:xfrm>
            <a:off x="535940" y="1172685"/>
            <a:ext cx="7355840" cy="4265930"/>
          </a:xfrm>
          <a:prstGeom prst="rect">
            <a:avLst/>
          </a:prstGeom>
        </p:spPr>
        <p:txBody>
          <a:bodyPr vert="horz" wrap="square" lIns="0" tIns="79375" rIns="0" bIns="0" rtlCol="0">
            <a:spAutoFit/>
          </a:bodyPr>
          <a:lstStyle/>
          <a:p>
            <a:pPr marL="12700">
              <a:lnSpc>
                <a:spcPct val="100000"/>
              </a:lnSpc>
              <a:spcBef>
                <a:spcPts val="62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Substrings can be extracted </a:t>
            </a:r>
            <a:r>
              <a:rPr sz="2600" spc="-15" dirty="0">
                <a:latin typeface="Gill Sans MT"/>
                <a:cs typeface="Gill Sans MT"/>
              </a:rPr>
              <a:t>from </a:t>
            </a:r>
            <a:r>
              <a:rPr sz="2600" dirty="0">
                <a:latin typeface="Gill Sans MT"/>
                <a:cs typeface="Gill Sans MT"/>
              </a:rPr>
              <a:t>strings using</a:t>
            </a:r>
            <a:r>
              <a:rPr sz="2600" spc="0" dirty="0">
                <a:latin typeface="Gill Sans MT"/>
                <a:cs typeface="Gill Sans MT"/>
              </a:rPr>
              <a:t> </a:t>
            </a:r>
            <a:r>
              <a:rPr sz="2600" spc="-5" dirty="0">
                <a:latin typeface="Gill Sans MT"/>
                <a:cs typeface="Gill Sans MT"/>
              </a:rPr>
              <a:t>slicing</a:t>
            </a:r>
            <a:endParaRPr sz="2600" dirty="0">
              <a:latin typeface="Gill Sans MT"/>
              <a:cs typeface="Gill Sans MT"/>
            </a:endParaRPr>
          </a:p>
          <a:p>
            <a:pPr marL="286385">
              <a:lnSpc>
                <a:spcPct val="100000"/>
              </a:lnSpc>
              <a:spcBef>
                <a:spcPts val="46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0000FF"/>
                </a:solidFill>
                <a:latin typeface="Consolas"/>
                <a:cs typeface="Consolas"/>
              </a:rPr>
              <a:t>word = </a:t>
            </a:r>
            <a:r>
              <a:rPr sz="2300" spc="-5" dirty="0">
                <a:solidFill>
                  <a:srgbClr val="0000FF"/>
                </a:solidFill>
                <a:latin typeface="Consolas"/>
                <a:cs typeface="Consolas"/>
              </a:rPr>
              <a:t>"Hello</a:t>
            </a:r>
            <a:r>
              <a:rPr sz="2300" spc="-55" dirty="0">
                <a:solidFill>
                  <a:srgbClr val="0000FF"/>
                </a:solidFill>
                <a:latin typeface="Consolas"/>
                <a:cs typeface="Consolas"/>
              </a:rPr>
              <a:t> </a:t>
            </a:r>
            <a:r>
              <a:rPr sz="2300" spc="-5" dirty="0">
                <a:solidFill>
                  <a:srgbClr val="0000FF"/>
                </a:solidFill>
                <a:latin typeface="Consolas"/>
                <a:cs typeface="Consolas"/>
              </a:rPr>
              <a:t>World"</a:t>
            </a:r>
            <a:endParaRPr sz="2300" dirty="0">
              <a:latin typeface="Consolas"/>
              <a:cs typeface="Consolas"/>
            </a:endParaRPr>
          </a:p>
          <a:p>
            <a:pPr marL="286385">
              <a:lnSpc>
                <a:spcPct val="100000"/>
              </a:lnSpc>
              <a:spcBef>
                <a:spcPts val="509"/>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0000FF"/>
                </a:solidFill>
                <a:latin typeface="Consolas"/>
                <a:cs typeface="Consolas"/>
              </a:rPr>
              <a:t>word[1:8]</a:t>
            </a:r>
            <a:endParaRPr sz="2300" dirty="0">
              <a:latin typeface="Consolas"/>
              <a:cs typeface="Consolas"/>
            </a:endParaRPr>
          </a:p>
          <a:p>
            <a:pPr marL="286385">
              <a:lnSpc>
                <a:spcPct val="100000"/>
              </a:lnSpc>
              <a:spcBef>
                <a:spcPts val="50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0000FF"/>
                </a:solidFill>
                <a:latin typeface="Consolas"/>
                <a:cs typeface="Consolas"/>
              </a:rPr>
              <a:t>word[1:8:2]</a:t>
            </a:r>
            <a:endParaRPr sz="2300" dirty="0">
              <a:latin typeface="Consolas"/>
              <a:cs typeface="Consolas"/>
            </a:endParaRPr>
          </a:p>
          <a:p>
            <a:pPr marL="12700">
              <a:lnSpc>
                <a:spcPct val="100000"/>
              </a:lnSpc>
              <a:spcBef>
                <a:spcPts val="58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10" dirty="0">
                <a:solidFill>
                  <a:srgbClr val="0000FF"/>
                </a:solidFill>
                <a:latin typeface="Consolas"/>
                <a:cs typeface="Consolas"/>
              </a:rPr>
              <a:t>string[start:stop:step]</a:t>
            </a:r>
            <a:endParaRPr sz="2600" dirty="0">
              <a:latin typeface="Consolas"/>
              <a:cs typeface="Consolas"/>
            </a:endParaRPr>
          </a:p>
          <a:p>
            <a:pPr marL="286385">
              <a:lnSpc>
                <a:spcPct val="100000"/>
              </a:lnSpc>
              <a:spcBef>
                <a:spcPts val="52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latin typeface="Gill Sans MT"/>
                <a:cs typeface="Gill Sans MT"/>
              </a:rPr>
              <a:t>Gets the </a:t>
            </a:r>
            <a:r>
              <a:rPr sz="2300" dirty="0">
                <a:latin typeface="Gill Sans MT"/>
                <a:cs typeface="Gill Sans MT"/>
              </a:rPr>
              <a:t>character </a:t>
            </a:r>
            <a:r>
              <a:rPr sz="2300" spc="-15" dirty="0">
                <a:latin typeface="Gill Sans MT"/>
                <a:cs typeface="Gill Sans MT"/>
              </a:rPr>
              <a:t>from </a:t>
            </a:r>
            <a:r>
              <a:rPr sz="2300" dirty="0">
                <a:solidFill>
                  <a:srgbClr val="0000FF"/>
                </a:solidFill>
                <a:latin typeface="Consolas"/>
                <a:cs typeface="Consolas"/>
              </a:rPr>
              <a:t>start</a:t>
            </a:r>
            <a:r>
              <a:rPr sz="2300" dirty="0">
                <a:latin typeface="Gill Sans MT"/>
                <a:cs typeface="Gill Sans MT"/>
              </a:rPr>
              <a:t>, to </a:t>
            </a:r>
            <a:r>
              <a:rPr sz="2300" dirty="0">
                <a:solidFill>
                  <a:srgbClr val="0000FF"/>
                </a:solidFill>
                <a:latin typeface="Consolas"/>
                <a:cs typeface="Consolas"/>
              </a:rPr>
              <a:t>stop</a:t>
            </a:r>
            <a:r>
              <a:rPr sz="2300" spc="-965" dirty="0">
                <a:solidFill>
                  <a:srgbClr val="0000FF"/>
                </a:solidFill>
                <a:latin typeface="Consolas"/>
                <a:cs typeface="Consolas"/>
              </a:rPr>
              <a:t> </a:t>
            </a:r>
            <a:r>
              <a:rPr sz="2300" spc="-10" dirty="0">
                <a:latin typeface="Gill Sans MT"/>
                <a:cs typeface="Gill Sans MT"/>
              </a:rPr>
              <a:t>(exclusive) </a:t>
            </a:r>
            <a:r>
              <a:rPr sz="2300" spc="-5" dirty="0">
                <a:latin typeface="Gill Sans MT"/>
                <a:cs typeface="Gill Sans MT"/>
              </a:rPr>
              <a:t>in</a:t>
            </a:r>
            <a:endParaRPr sz="2300" dirty="0">
              <a:latin typeface="Gill Sans MT"/>
              <a:cs typeface="Gill Sans MT"/>
            </a:endParaRPr>
          </a:p>
          <a:p>
            <a:pPr marL="561340">
              <a:lnSpc>
                <a:spcPct val="100000"/>
              </a:lnSpc>
              <a:spcBef>
                <a:spcPts val="5"/>
              </a:spcBef>
            </a:pPr>
            <a:r>
              <a:rPr sz="2300" spc="0" dirty="0">
                <a:latin typeface="Gill Sans MT"/>
                <a:cs typeface="Gill Sans MT"/>
              </a:rPr>
              <a:t>intervals </a:t>
            </a:r>
            <a:r>
              <a:rPr sz="2300" dirty="0">
                <a:latin typeface="Gill Sans MT"/>
                <a:cs typeface="Gill Sans MT"/>
              </a:rPr>
              <a:t>of</a:t>
            </a:r>
            <a:r>
              <a:rPr sz="2300" spc="-25" dirty="0">
                <a:latin typeface="Gill Sans MT"/>
                <a:cs typeface="Gill Sans MT"/>
              </a:rPr>
              <a:t> </a:t>
            </a:r>
            <a:r>
              <a:rPr sz="2300" dirty="0">
                <a:solidFill>
                  <a:srgbClr val="0000FF"/>
                </a:solidFill>
                <a:latin typeface="Consolas"/>
                <a:cs typeface="Consolas"/>
              </a:rPr>
              <a:t>step</a:t>
            </a:r>
            <a:endParaRPr sz="2300" dirty="0">
              <a:latin typeface="Consolas"/>
              <a:cs typeface="Consolas"/>
            </a:endParaRPr>
          </a:p>
          <a:p>
            <a:pPr marL="12700">
              <a:lnSpc>
                <a:spcPct val="100000"/>
              </a:lnSpc>
              <a:spcBef>
                <a:spcPts val="62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5" dirty="0">
                <a:latin typeface="Gill Sans MT"/>
                <a:cs typeface="Gill Sans MT"/>
              </a:rPr>
              <a:t>Negative </a:t>
            </a:r>
            <a:r>
              <a:rPr sz="2600" dirty="0">
                <a:latin typeface="Gill Sans MT"/>
                <a:cs typeface="Gill Sans MT"/>
              </a:rPr>
              <a:t>index counts </a:t>
            </a:r>
            <a:r>
              <a:rPr sz="2600" spc="-15" dirty="0">
                <a:latin typeface="Gill Sans MT"/>
                <a:cs typeface="Gill Sans MT"/>
              </a:rPr>
              <a:t>from </a:t>
            </a:r>
            <a:r>
              <a:rPr sz="2600" spc="-5" dirty="0">
                <a:latin typeface="Gill Sans MT"/>
                <a:cs typeface="Gill Sans MT"/>
              </a:rPr>
              <a:t>the</a:t>
            </a:r>
            <a:r>
              <a:rPr sz="2600" spc="-30" dirty="0">
                <a:latin typeface="Gill Sans MT"/>
                <a:cs typeface="Gill Sans MT"/>
              </a:rPr>
              <a:t> </a:t>
            </a:r>
            <a:r>
              <a:rPr sz="2600" dirty="0">
                <a:latin typeface="Gill Sans MT"/>
                <a:cs typeface="Gill Sans MT"/>
              </a:rPr>
              <a:t>back</a:t>
            </a:r>
          </a:p>
          <a:p>
            <a:pPr marL="286385">
              <a:lnSpc>
                <a:spcPct val="100000"/>
              </a:lnSpc>
              <a:spcBef>
                <a:spcPts val="47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0000FF"/>
                </a:solidFill>
                <a:latin typeface="Consolas"/>
                <a:cs typeface="Consolas"/>
              </a:rPr>
              <a:t>word[-1]</a:t>
            </a:r>
            <a:endParaRPr sz="2300" dirty="0">
              <a:latin typeface="Consolas"/>
              <a:cs typeface="Consolas"/>
            </a:endParaRPr>
          </a:p>
          <a:p>
            <a:pPr marL="286385">
              <a:lnSpc>
                <a:spcPct val="100000"/>
              </a:lnSpc>
              <a:spcBef>
                <a:spcPts val="50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0000FF"/>
                </a:solidFill>
                <a:latin typeface="Consolas"/>
                <a:cs typeface="Consolas"/>
              </a:rPr>
              <a:t>word[-1:0:-1]</a:t>
            </a:r>
            <a:endParaRPr sz="2300" dirty="0">
              <a:latin typeface="Consolas"/>
              <a:cs typeface="Consolas"/>
            </a:endParaRPr>
          </a:p>
        </p:txBody>
      </p:sp>
    </p:spTree>
    <p:extLst>
      <p:ext uri="{BB962C8B-B14F-4D97-AF65-F5344CB8AC3E}">
        <p14:creationId xmlns:p14="http://schemas.microsoft.com/office/powerpoint/2010/main" val="13455353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t>
            </a:r>
            <a:r>
              <a:rPr lang="en-US" dirty="0" err="1"/>
              <a:t>Visualisation</a:t>
            </a:r>
            <a:r>
              <a:rPr lang="en-US" dirty="0"/>
              <a:t> – Box Plot (cont.)</a:t>
            </a:r>
            <a:endParaRPr lang="en-SG" dirty="0"/>
          </a:p>
        </p:txBody>
      </p:sp>
      <p:sp>
        <p:nvSpPr>
          <p:cNvPr id="5" name="Content Placeholder 4"/>
          <p:cNvSpPr>
            <a:spLocks noGrp="1"/>
          </p:cNvSpPr>
          <p:nvPr>
            <p:ph idx="1"/>
          </p:nvPr>
        </p:nvSpPr>
        <p:spPr/>
        <p:txBody>
          <a:bodyPr/>
          <a:lstStyle/>
          <a:p>
            <a:r>
              <a:rPr lang="en-US" dirty="0"/>
              <a:t>We can create a box plot with </a:t>
            </a:r>
            <a:r>
              <a:rPr lang="en-US" dirty="0" err="1"/>
              <a:t>categorisation</a:t>
            </a:r>
            <a:r>
              <a:rPr lang="en-US" dirty="0"/>
              <a:t>, in this case by Gender.</a:t>
            </a:r>
          </a:p>
          <a:p>
            <a:r>
              <a:rPr lang="en-US" dirty="0"/>
              <a:t>We can also </a:t>
            </a:r>
            <a:r>
              <a:rPr lang="en-SG" dirty="0"/>
              <a:t>adjust the y-axis so that it runs from 0 to 100.</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159</a:t>
            </a:fld>
            <a:endParaRPr lang="en-US"/>
          </a:p>
        </p:txBody>
      </p:sp>
      <p:pic>
        <p:nvPicPr>
          <p:cNvPr id="6" name="Picture 5"/>
          <p:cNvPicPr>
            <a:picLocks noChangeAspect="1"/>
          </p:cNvPicPr>
          <p:nvPr/>
        </p:nvPicPr>
        <p:blipFill rotWithShape="1">
          <a:blip r:embed="rId2"/>
          <a:srcRect l="1971" t="12495" r="37699" b="42707"/>
          <a:stretch/>
        </p:blipFill>
        <p:spPr>
          <a:xfrm>
            <a:off x="685800" y="2980055"/>
            <a:ext cx="7848600" cy="3276600"/>
          </a:xfrm>
          <a:prstGeom prst="rect">
            <a:avLst/>
          </a:prstGeom>
        </p:spPr>
      </p:pic>
    </p:spTree>
    <p:extLst>
      <p:ext uri="{BB962C8B-B14F-4D97-AF65-F5344CB8AC3E}">
        <p14:creationId xmlns:p14="http://schemas.microsoft.com/office/powerpoint/2010/main" val="36231786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t>
            </a:r>
            <a:r>
              <a:rPr lang="en-US" dirty="0" err="1"/>
              <a:t>Visualisation</a:t>
            </a:r>
            <a:r>
              <a:rPr lang="en-US" dirty="0"/>
              <a:t> – Box Plot (cont.)</a:t>
            </a:r>
            <a:endParaRPr lang="en-SG" dirty="0"/>
          </a:p>
        </p:txBody>
      </p:sp>
      <p:pic>
        <p:nvPicPr>
          <p:cNvPr id="6" name="Content Placeholder 5"/>
          <p:cNvPicPr>
            <a:picLocks noGrp="1" noChangeAspect="1"/>
          </p:cNvPicPr>
          <p:nvPr>
            <p:ph idx="1"/>
          </p:nvPr>
        </p:nvPicPr>
        <p:blipFill rotWithShape="1">
          <a:blip r:embed="rId2"/>
          <a:srcRect l="3704" t="6529" r="53704" b="32536"/>
          <a:stretch/>
        </p:blipFill>
        <p:spPr>
          <a:xfrm>
            <a:off x="44576" y="1528381"/>
            <a:ext cx="4603624" cy="3702915"/>
          </a:xfrm>
          <a:prstGeom prst="rect">
            <a:avLst/>
          </a:prstGeom>
        </p:spPr>
      </p:pic>
      <p:sp>
        <p:nvSpPr>
          <p:cNvPr id="4" name="Slide Number Placeholder 3"/>
          <p:cNvSpPr>
            <a:spLocks noGrp="1"/>
          </p:cNvSpPr>
          <p:nvPr>
            <p:ph type="sldNum" sz="quarter" idx="12"/>
          </p:nvPr>
        </p:nvSpPr>
        <p:spPr/>
        <p:txBody>
          <a:bodyPr/>
          <a:lstStyle/>
          <a:p>
            <a:fld id="{2F424A89-909B-4BA1-940E-23EAC9404E56}" type="slidenum">
              <a:rPr lang="en-US" smtClean="0"/>
              <a:pPr/>
              <a:t>160</a:t>
            </a:fld>
            <a:endParaRPr lang="en-US"/>
          </a:p>
        </p:txBody>
      </p:sp>
      <p:pic>
        <p:nvPicPr>
          <p:cNvPr id="7" name="Picture 6"/>
          <p:cNvPicPr>
            <a:picLocks noChangeAspect="1"/>
          </p:cNvPicPr>
          <p:nvPr/>
        </p:nvPicPr>
        <p:blipFill rotWithShape="1">
          <a:blip r:embed="rId3"/>
          <a:srcRect l="5857" t="10922" r="52343" b="29164"/>
          <a:stretch/>
        </p:blipFill>
        <p:spPr>
          <a:xfrm>
            <a:off x="4641215" y="1624780"/>
            <a:ext cx="4502785" cy="3628639"/>
          </a:xfrm>
          <a:prstGeom prst="rect">
            <a:avLst/>
          </a:prstGeom>
        </p:spPr>
      </p:pic>
      <p:sp>
        <p:nvSpPr>
          <p:cNvPr id="8" name="TextBox 7"/>
          <p:cNvSpPr txBox="1"/>
          <p:nvPr/>
        </p:nvSpPr>
        <p:spPr>
          <a:xfrm>
            <a:off x="-70431" y="5638800"/>
            <a:ext cx="9284860" cy="369332"/>
          </a:xfrm>
          <a:prstGeom prst="rect">
            <a:avLst/>
          </a:prstGeom>
          <a:noFill/>
        </p:spPr>
        <p:txBody>
          <a:bodyPr wrap="square" rtlCol="0">
            <a:spAutoFit/>
          </a:bodyPr>
          <a:lstStyle/>
          <a:p>
            <a:pPr algn="ctr"/>
            <a:r>
              <a:rPr lang="en-US" dirty="0"/>
              <a:t>Box plots with </a:t>
            </a:r>
            <a:r>
              <a:rPr lang="en-US" dirty="0" err="1"/>
              <a:t>categorisation</a:t>
            </a:r>
            <a:r>
              <a:rPr lang="en-US" dirty="0"/>
              <a:t> showing. The one on the right has the y-axis limit set to 0-100.</a:t>
            </a:r>
            <a:endParaRPr lang="en-SG" dirty="0"/>
          </a:p>
        </p:txBody>
      </p:sp>
    </p:spTree>
    <p:extLst>
      <p:ext uri="{BB962C8B-B14F-4D97-AF65-F5344CB8AC3E}">
        <p14:creationId xmlns:p14="http://schemas.microsoft.com/office/powerpoint/2010/main" val="342674811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err="1"/>
              <a:t>Visualisation</a:t>
            </a:r>
            <a:r>
              <a:rPr lang="en-US" dirty="0"/>
              <a:t> – Histogram</a:t>
            </a:r>
            <a:endParaRPr lang="en-SG" dirty="0"/>
          </a:p>
        </p:txBody>
      </p:sp>
      <p:sp>
        <p:nvSpPr>
          <p:cNvPr id="5" name="Content Placeholder 4"/>
          <p:cNvSpPr>
            <a:spLocks noGrp="1"/>
          </p:cNvSpPr>
          <p:nvPr>
            <p:ph idx="1"/>
          </p:nvPr>
        </p:nvSpPr>
        <p:spPr/>
        <p:txBody>
          <a:bodyPr/>
          <a:lstStyle/>
          <a:p>
            <a:r>
              <a:rPr lang="en-US" dirty="0"/>
              <a:t>A box plot can be created using </a:t>
            </a:r>
            <a:r>
              <a:rPr lang="en-US" dirty="0" err="1">
                <a:solidFill>
                  <a:srgbClr val="0000FF"/>
                </a:solidFill>
                <a:latin typeface="Consolas" panose="020B0609020204030204" pitchFamily="49" charset="0"/>
              </a:rPr>
              <a:t>DataFrame.hist</a:t>
            </a:r>
            <a:r>
              <a:rPr lang="en-US" dirty="0">
                <a:solidFill>
                  <a:srgbClr val="0000FF"/>
                </a:solidFill>
                <a:latin typeface="Consolas" panose="020B0609020204030204" pitchFamily="49" charset="0"/>
              </a:rPr>
              <a:t>()</a:t>
            </a:r>
            <a:r>
              <a:rPr lang="en-US" dirty="0"/>
              <a:t> </a:t>
            </a:r>
          </a:p>
          <a:p>
            <a:r>
              <a:rPr lang="en-US" dirty="0"/>
              <a:t>By default, the histograms for </a:t>
            </a:r>
            <a:r>
              <a:rPr lang="en-SG" dirty="0"/>
              <a:t>the columns with numeric values will be generated.</a:t>
            </a:r>
            <a:endParaRPr lang="en-US" dirty="0"/>
          </a:p>
          <a:p>
            <a:r>
              <a:rPr lang="en-US" dirty="0"/>
              <a:t>To generate a histogram for a particular column, you can specify the name of the required column in the </a:t>
            </a:r>
            <a:r>
              <a:rPr lang="en-US" dirty="0">
                <a:solidFill>
                  <a:srgbClr val="0000FF"/>
                </a:solidFill>
                <a:latin typeface="Consolas" panose="020B0609020204030204" pitchFamily="49" charset="0"/>
              </a:rPr>
              <a:t>column</a:t>
            </a:r>
            <a:r>
              <a:rPr lang="en-US" dirty="0"/>
              <a:t> attribute, e.g., </a:t>
            </a:r>
            <a:r>
              <a:rPr lang="en-US" dirty="0" err="1">
                <a:solidFill>
                  <a:srgbClr val="0000FF"/>
                </a:solidFill>
                <a:latin typeface="Consolas" panose="020B0609020204030204" pitchFamily="49" charset="0"/>
              </a:rPr>
              <a:t>df.hist</a:t>
            </a:r>
            <a:r>
              <a:rPr lang="en-US" dirty="0">
                <a:solidFill>
                  <a:srgbClr val="0000FF"/>
                </a:solidFill>
                <a:latin typeface="Consolas" panose="020B0609020204030204" pitchFamily="49" charset="0"/>
              </a:rPr>
              <a:t>(column=‘hours’)</a:t>
            </a:r>
            <a:r>
              <a:rPr lang="en-SG" dirty="0"/>
              <a:t>.</a:t>
            </a:r>
            <a:endParaRPr lang="en-US"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161</a:t>
            </a:fld>
            <a:endParaRPr lang="en-US"/>
          </a:p>
        </p:txBody>
      </p:sp>
      <p:pic>
        <p:nvPicPr>
          <p:cNvPr id="6" name="Picture 5"/>
          <p:cNvPicPr>
            <a:picLocks noChangeAspect="1"/>
          </p:cNvPicPr>
          <p:nvPr/>
        </p:nvPicPr>
        <p:blipFill rotWithShape="1">
          <a:blip r:embed="rId2"/>
          <a:srcRect l="1971" t="12495" r="64643" b="60418"/>
          <a:stretch/>
        </p:blipFill>
        <p:spPr>
          <a:xfrm>
            <a:off x="842229" y="4674493"/>
            <a:ext cx="4343400" cy="1981200"/>
          </a:xfrm>
          <a:prstGeom prst="rect">
            <a:avLst/>
          </a:prstGeom>
        </p:spPr>
      </p:pic>
      <p:pic>
        <p:nvPicPr>
          <p:cNvPr id="7" name="Picture 6"/>
          <p:cNvPicPr>
            <a:picLocks noChangeAspect="1"/>
          </p:cNvPicPr>
          <p:nvPr/>
        </p:nvPicPr>
        <p:blipFill rotWithShape="1">
          <a:blip r:embed="rId3"/>
          <a:srcRect l="10756" t="21356" r="48829" b="23005"/>
          <a:stretch/>
        </p:blipFill>
        <p:spPr>
          <a:xfrm>
            <a:off x="5638800" y="4380874"/>
            <a:ext cx="3200400" cy="2477126"/>
          </a:xfrm>
          <a:prstGeom prst="rect">
            <a:avLst/>
          </a:prstGeom>
        </p:spPr>
      </p:pic>
    </p:spTree>
    <p:extLst>
      <p:ext uri="{BB962C8B-B14F-4D97-AF65-F5344CB8AC3E}">
        <p14:creationId xmlns:p14="http://schemas.microsoft.com/office/powerpoint/2010/main" val="15744690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t>
            </a:r>
            <a:r>
              <a:rPr lang="en-US" dirty="0" err="1"/>
              <a:t>Visualisation</a:t>
            </a:r>
            <a:r>
              <a:rPr lang="en-US" dirty="0"/>
              <a:t> – Histogram (cont.)</a:t>
            </a:r>
            <a:endParaRPr lang="en-SG" dirty="0"/>
          </a:p>
        </p:txBody>
      </p:sp>
      <p:sp>
        <p:nvSpPr>
          <p:cNvPr id="5" name="Content Placeholder 4"/>
          <p:cNvSpPr>
            <a:spLocks noGrp="1"/>
          </p:cNvSpPr>
          <p:nvPr>
            <p:ph idx="1"/>
          </p:nvPr>
        </p:nvSpPr>
        <p:spPr/>
        <p:txBody>
          <a:bodyPr/>
          <a:lstStyle/>
          <a:p>
            <a:r>
              <a:rPr lang="en-US" dirty="0"/>
              <a:t>We can also generated histogram for a numerical column grouped by another column, typically a categorical column, using the </a:t>
            </a:r>
            <a:r>
              <a:rPr lang="en-US" dirty="0">
                <a:solidFill>
                  <a:srgbClr val="0000FF"/>
                </a:solidFill>
                <a:latin typeface="Consolas" panose="020B0609020204030204" pitchFamily="49" charset="0"/>
              </a:rPr>
              <a:t>by</a:t>
            </a:r>
            <a:r>
              <a:rPr lang="en-US" dirty="0"/>
              <a:t> attribute.</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162</a:t>
            </a:fld>
            <a:endParaRPr lang="en-US"/>
          </a:p>
        </p:txBody>
      </p:sp>
      <p:pic>
        <p:nvPicPr>
          <p:cNvPr id="6" name="Picture 5"/>
          <p:cNvPicPr>
            <a:picLocks noChangeAspect="1"/>
          </p:cNvPicPr>
          <p:nvPr/>
        </p:nvPicPr>
        <p:blipFill rotWithShape="1">
          <a:blip r:embed="rId2"/>
          <a:srcRect l="4100" t="9816" r="54313" b="34814"/>
          <a:stretch/>
        </p:blipFill>
        <p:spPr>
          <a:xfrm>
            <a:off x="2895600" y="3657600"/>
            <a:ext cx="4419600" cy="3308364"/>
          </a:xfrm>
          <a:prstGeom prst="rect">
            <a:avLst/>
          </a:prstGeom>
        </p:spPr>
      </p:pic>
    </p:spTree>
    <p:extLst>
      <p:ext uri="{BB962C8B-B14F-4D97-AF65-F5344CB8AC3E}">
        <p14:creationId xmlns:p14="http://schemas.microsoft.com/office/powerpoint/2010/main" val="30489258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err="1"/>
              <a:t>Visualisation</a:t>
            </a:r>
            <a:r>
              <a:rPr lang="en-US" dirty="0"/>
              <a:t> – Pie Chart</a:t>
            </a:r>
            <a:endParaRPr lang="en-SG" dirty="0"/>
          </a:p>
        </p:txBody>
      </p:sp>
      <p:sp>
        <p:nvSpPr>
          <p:cNvPr id="5" name="Content Placeholder 4"/>
          <p:cNvSpPr>
            <a:spLocks noGrp="1"/>
          </p:cNvSpPr>
          <p:nvPr>
            <p:ph idx="1"/>
          </p:nvPr>
        </p:nvSpPr>
        <p:spPr>
          <a:xfrm>
            <a:off x="1028700" y="2286000"/>
            <a:ext cx="4054465" cy="3581400"/>
          </a:xfrm>
        </p:spPr>
        <p:txBody>
          <a:bodyPr/>
          <a:lstStyle/>
          <a:p>
            <a:r>
              <a:rPr lang="en-US" dirty="0"/>
              <a:t>A box plot can be created using </a:t>
            </a:r>
            <a:r>
              <a:rPr lang="en-US" dirty="0" err="1">
                <a:solidFill>
                  <a:srgbClr val="0000FF"/>
                </a:solidFill>
                <a:latin typeface="Consolas" panose="020B0609020204030204" pitchFamily="49" charset="0"/>
              </a:rPr>
              <a:t>pyplot.pie</a:t>
            </a:r>
            <a:r>
              <a:rPr lang="en-US" dirty="0">
                <a:solidFill>
                  <a:srgbClr val="0000FF"/>
                </a:solidFill>
                <a:latin typeface="Consolas" panose="020B0609020204030204" pitchFamily="49" charset="0"/>
              </a:rPr>
              <a:t>()</a:t>
            </a:r>
            <a:r>
              <a:rPr lang="en-US" dirty="0"/>
              <a:t>.</a:t>
            </a:r>
          </a:p>
          <a:p>
            <a:r>
              <a:rPr lang="en-US" dirty="0" err="1"/>
              <a:t>Customisations</a:t>
            </a:r>
            <a:r>
              <a:rPr lang="en-US" dirty="0"/>
              <a:t> can be made to the pie chart to make it more meaningful.</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163</a:t>
            </a:fld>
            <a:endParaRPr lang="en-US"/>
          </a:p>
        </p:txBody>
      </p:sp>
      <p:pic>
        <p:nvPicPr>
          <p:cNvPr id="7" name="Picture 6"/>
          <p:cNvPicPr>
            <a:picLocks noChangeAspect="1"/>
          </p:cNvPicPr>
          <p:nvPr/>
        </p:nvPicPr>
        <p:blipFill rotWithShape="1">
          <a:blip r:embed="rId2"/>
          <a:srcRect l="799" t="12495" r="31844" b="42707"/>
          <a:stretch/>
        </p:blipFill>
        <p:spPr>
          <a:xfrm>
            <a:off x="451335" y="4401519"/>
            <a:ext cx="6521302" cy="2438400"/>
          </a:xfrm>
          <a:prstGeom prst="rect">
            <a:avLst/>
          </a:prstGeom>
        </p:spPr>
      </p:pic>
      <p:pic>
        <p:nvPicPr>
          <p:cNvPr id="8" name="Picture 7"/>
          <p:cNvPicPr>
            <a:picLocks noChangeAspect="1"/>
          </p:cNvPicPr>
          <p:nvPr/>
        </p:nvPicPr>
        <p:blipFill rotWithShape="1">
          <a:blip r:embed="rId3"/>
          <a:srcRect l="26804" t="23735" r="39224" b="28117"/>
          <a:stretch/>
        </p:blipFill>
        <p:spPr>
          <a:xfrm>
            <a:off x="5288855" y="2170389"/>
            <a:ext cx="3778945" cy="3011211"/>
          </a:xfrm>
          <a:prstGeom prst="rect">
            <a:avLst/>
          </a:prstGeom>
        </p:spPr>
      </p:pic>
    </p:spTree>
    <p:extLst>
      <p:ext uri="{BB962C8B-B14F-4D97-AF65-F5344CB8AC3E}">
        <p14:creationId xmlns:p14="http://schemas.microsoft.com/office/powerpoint/2010/main" val="34063520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err="1"/>
              <a:t>Visualisation</a:t>
            </a:r>
            <a:r>
              <a:rPr lang="en-US" dirty="0"/>
              <a:t> – Scatter Plot</a:t>
            </a:r>
            <a:endParaRPr lang="en-SG" dirty="0"/>
          </a:p>
        </p:txBody>
      </p:sp>
      <p:sp>
        <p:nvSpPr>
          <p:cNvPr id="5" name="Content Placeholder 4"/>
          <p:cNvSpPr>
            <a:spLocks noGrp="1"/>
          </p:cNvSpPr>
          <p:nvPr>
            <p:ph idx="1"/>
          </p:nvPr>
        </p:nvSpPr>
        <p:spPr/>
        <p:txBody>
          <a:bodyPr/>
          <a:lstStyle/>
          <a:p>
            <a:r>
              <a:rPr lang="en-US" dirty="0"/>
              <a:t>A scatter plot can be created using </a:t>
            </a:r>
            <a:r>
              <a:rPr lang="en-US" dirty="0" err="1">
                <a:solidFill>
                  <a:srgbClr val="0000FF"/>
                </a:solidFill>
                <a:latin typeface="Consolas" panose="020B0609020204030204" pitchFamily="49" charset="0"/>
              </a:rPr>
              <a:t>pyplot.scatter</a:t>
            </a:r>
            <a:r>
              <a:rPr lang="en-US" dirty="0">
                <a:solidFill>
                  <a:srgbClr val="0000FF"/>
                </a:solidFill>
                <a:latin typeface="Consolas" panose="020B0609020204030204" pitchFamily="49" charset="0"/>
              </a:rPr>
              <a:t>()</a:t>
            </a:r>
            <a:r>
              <a:rPr lang="en-US" dirty="0"/>
              <a:t>.</a:t>
            </a:r>
          </a:p>
          <a:p>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164</a:t>
            </a:fld>
            <a:endParaRPr lang="en-US"/>
          </a:p>
        </p:txBody>
      </p:sp>
      <p:pic>
        <p:nvPicPr>
          <p:cNvPr id="6" name="Picture 5"/>
          <p:cNvPicPr>
            <a:picLocks noChangeAspect="1"/>
          </p:cNvPicPr>
          <p:nvPr/>
        </p:nvPicPr>
        <p:blipFill rotWithShape="1">
          <a:blip r:embed="rId2"/>
          <a:srcRect l="1971" t="12495" r="46485" b="66669"/>
          <a:stretch/>
        </p:blipFill>
        <p:spPr>
          <a:xfrm>
            <a:off x="304800" y="1828800"/>
            <a:ext cx="6705600" cy="1524000"/>
          </a:xfrm>
          <a:prstGeom prst="rect">
            <a:avLst/>
          </a:prstGeom>
        </p:spPr>
      </p:pic>
      <p:pic>
        <p:nvPicPr>
          <p:cNvPr id="7" name="Picture 6"/>
          <p:cNvPicPr>
            <a:picLocks noChangeAspect="1"/>
          </p:cNvPicPr>
          <p:nvPr/>
        </p:nvPicPr>
        <p:blipFill rotWithShape="1">
          <a:blip r:embed="rId3"/>
          <a:srcRect l="12162" t="23958" r="48594" b="22497"/>
          <a:stretch/>
        </p:blipFill>
        <p:spPr>
          <a:xfrm>
            <a:off x="5175570" y="3352800"/>
            <a:ext cx="3816030" cy="2927350"/>
          </a:xfrm>
          <a:prstGeom prst="rect">
            <a:avLst/>
          </a:prstGeom>
        </p:spPr>
      </p:pic>
    </p:spTree>
    <p:extLst>
      <p:ext uri="{BB962C8B-B14F-4D97-AF65-F5344CB8AC3E}">
        <p14:creationId xmlns:p14="http://schemas.microsoft.com/office/powerpoint/2010/main" val="32696300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About Exploratory Data Analysis</a:t>
            </a:r>
            <a:endParaRPr lang="en-SG" dirty="0"/>
          </a:p>
        </p:txBody>
      </p:sp>
      <p:sp>
        <p:nvSpPr>
          <p:cNvPr id="5" name="Content Placeholder 4"/>
          <p:cNvSpPr>
            <a:spLocks noGrp="1"/>
          </p:cNvSpPr>
          <p:nvPr>
            <p:ph idx="1"/>
          </p:nvPr>
        </p:nvSpPr>
        <p:spPr/>
        <p:txBody>
          <a:bodyPr>
            <a:normAutofit/>
          </a:bodyPr>
          <a:lstStyle/>
          <a:p>
            <a:r>
              <a:rPr lang="en-US" dirty="0"/>
              <a:t>Three main phases:</a:t>
            </a:r>
          </a:p>
          <a:p>
            <a:pPr lvl="1"/>
            <a:r>
              <a:rPr lang="en-US" b="1" dirty="0"/>
              <a:t>Univariate analysis</a:t>
            </a:r>
            <a:r>
              <a:rPr lang="en-US" dirty="0"/>
              <a:t> – Investigate the properties of each single variable in the dataset.</a:t>
            </a:r>
          </a:p>
          <a:p>
            <a:pPr lvl="1"/>
            <a:r>
              <a:rPr lang="en-US" b="1" dirty="0"/>
              <a:t>Bivariate analysis</a:t>
            </a:r>
            <a:r>
              <a:rPr lang="en-US" dirty="0"/>
              <a:t>:</a:t>
            </a:r>
          </a:p>
          <a:p>
            <a:pPr lvl="2"/>
            <a:r>
              <a:rPr lang="en-US" dirty="0"/>
              <a:t>Measure the intensity of the relationship existing between pairs of variables.</a:t>
            </a:r>
          </a:p>
          <a:p>
            <a:pPr lvl="2"/>
            <a:r>
              <a:rPr lang="en-US" dirty="0"/>
              <a:t>For </a:t>
            </a:r>
            <a:r>
              <a:rPr lang="en-US" u="sng" dirty="0"/>
              <a:t>supervised learning models</a:t>
            </a:r>
            <a:r>
              <a:rPr lang="en-US" dirty="0"/>
              <a:t>, focus is on the relationships between the predictive variables and target variable.</a:t>
            </a:r>
            <a:endParaRPr lang="en-SG" dirty="0"/>
          </a:p>
          <a:p>
            <a:pPr lvl="1"/>
            <a:r>
              <a:rPr lang="en-US" b="1" dirty="0"/>
              <a:t>Multivariate analysis</a:t>
            </a:r>
            <a:r>
              <a:rPr lang="en-US" dirty="0"/>
              <a:t> – Investigate the relationships holding within a subset of variables.</a:t>
            </a:r>
          </a:p>
          <a:p>
            <a:endParaRPr lang="en-US"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165</a:t>
            </a:fld>
            <a:endParaRPr lang="en-US"/>
          </a:p>
        </p:txBody>
      </p:sp>
    </p:spTree>
    <p:extLst>
      <p:ext uri="{BB962C8B-B14F-4D97-AF65-F5344CB8AC3E}">
        <p14:creationId xmlns:p14="http://schemas.microsoft.com/office/powerpoint/2010/main" val="6462192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More About Exploratory Data Analysis (cont.)</a:t>
            </a:r>
            <a:endParaRPr lang="en-SG" dirty="0"/>
          </a:p>
        </p:txBody>
      </p:sp>
      <p:sp>
        <p:nvSpPr>
          <p:cNvPr id="5" name="Content Placeholder 4"/>
          <p:cNvSpPr>
            <a:spLocks noGrp="1"/>
          </p:cNvSpPr>
          <p:nvPr>
            <p:ph idx="1"/>
          </p:nvPr>
        </p:nvSpPr>
        <p:spPr/>
        <p:txBody>
          <a:bodyPr/>
          <a:lstStyle/>
          <a:p>
            <a:r>
              <a:rPr lang="en-US" dirty="0"/>
              <a:t>Visual illustration of the differences among the three phases: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166</a:t>
            </a:fld>
            <a:endParaRPr lang="en-US"/>
          </a:p>
        </p:txBody>
      </p:sp>
      <p:sp>
        <p:nvSpPr>
          <p:cNvPr id="6" name="Oval 5"/>
          <p:cNvSpPr/>
          <p:nvPr/>
        </p:nvSpPr>
        <p:spPr>
          <a:xfrm>
            <a:off x="457200" y="3352800"/>
            <a:ext cx="1371600" cy="4572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Variable A</a:t>
            </a:r>
          </a:p>
        </p:txBody>
      </p:sp>
      <p:sp>
        <p:nvSpPr>
          <p:cNvPr id="7" name="Oval 6"/>
          <p:cNvSpPr/>
          <p:nvPr/>
        </p:nvSpPr>
        <p:spPr>
          <a:xfrm>
            <a:off x="457200" y="38862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Variable B</a:t>
            </a:r>
          </a:p>
        </p:txBody>
      </p:sp>
      <p:sp>
        <p:nvSpPr>
          <p:cNvPr id="8" name="Oval 7"/>
          <p:cNvSpPr/>
          <p:nvPr/>
        </p:nvSpPr>
        <p:spPr>
          <a:xfrm>
            <a:off x="457200" y="4419600"/>
            <a:ext cx="13716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Variable C</a:t>
            </a:r>
          </a:p>
        </p:txBody>
      </p:sp>
      <p:sp>
        <p:nvSpPr>
          <p:cNvPr id="9" name="Oval 8"/>
          <p:cNvSpPr/>
          <p:nvPr/>
        </p:nvSpPr>
        <p:spPr>
          <a:xfrm>
            <a:off x="457200" y="4953000"/>
            <a:ext cx="1371600" cy="4572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Target Variable</a:t>
            </a:r>
          </a:p>
        </p:txBody>
      </p:sp>
      <p:sp>
        <p:nvSpPr>
          <p:cNvPr id="10" name="Oval 9"/>
          <p:cNvSpPr/>
          <p:nvPr/>
        </p:nvSpPr>
        <p:spPr>
          <a:xfrm>
            <a:off x="2273060" y="2209800"/>
            <a:ext cx="1371600" cy="4572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Variable A</a:t>
            </a:r>
          </a:p>
        </p:txBody>
      </p:sp>
      <p:sp>
        <p:nvSpPr>
          <p:cNvPr id="11" name="Oval 10"/>
          <p:cNvSpPr/>
          <p:nvPr/>
        </p:nvSpPr>
        <p:spPr>
          <a:xfrm>
            <a:off x="2273060" y="27432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Variable B</a:t>
            </a:r>
          </a:p>
        </p:txBody>
      </p:sp>
      <p:sp>
        <p:nvSpPr>
          <p:cNvPr id="12" name="Oval 11"/>
          <p:cNvSpPr/>
          <p:nvPr/>
        </p:nvSpPr>
        <p:spPr>
          <a:xfrm>
            <a:off x="2273060" y="3276600"/>
            <a:ext cx="13716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Variable C</a:t>
            </a:r>
          </a:p>
        </p:txBody>
      </p:sp>
      <p:sp>
        <p:nvSpPr>
          <p:cNvPr id="13" name="Oval 12"/>
          <p:cNvSpPr/>
          <p:nvPr/>
        </p:nvSpPr>
        <p:spPr>
          <a:xfrm>
            <a:off x="3962400" y="2209800"/>
            <a:ext cx="1371600" cy="4572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Target Variable</a:t>
            </a:r>
          </a:p>
        </p:txBody>
      </p:sp>
      <p:sp>
        <p:nvSpPr>
          <p:cNvPr id="14" name="Oval 13"/>
          <p:cNvSpPr/>
          <p:nvPr/>
        </p:nvSpPr>
        <p:spPr>
          <a:xfrm>
            <a:off x="3962400" y="2743200"/>
            <a:ext cx="1371600" cy="4572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Target Variable</a:t>
            </a:r>
          </a:p>
        </p:txBody>
      </p:sp>
      <p:sp>
        <p:nvSpPr>
          <p:cNvPr id="15" name="Oval 14"/>
          <p:cNvSpPr/>
          <p:nvPr/>
        </p:nvSpPr>
        <p:spPr>
          <a:xfrm>
            <a:off x="3962400" y="3276600"/>
            <a:ext cx="1371600" cy="4572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Target Variable</a:t>
            </a:r>
          </a:p>
        </p:txBody>
      </p:sp>
      <p:sp>
        <p:nvSpPr>
          <p:cNvPr id="16" name="Oval 15"/>
          <p:cNvSpPr/>
          <p:nvPr/>
        </p:nvSpPr>
        <p:spPr>
          <a:xfrm>
            <a:off x="2273060" y="3886200"/>
            <a:ext cx="1371600" cy="4572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Variable A</a:t>
            </a:r>
          </a:p>
        </p:txBody>
      </p:sp>
      <p:sp>
        <p:nvSpPr>
          <p:cNvPr id="17" name="Oval 16"/>
          <p:cNvSpPr/>
          <p:nvPr/>
        </p:nvSpPr>
        <p:spPr>
          <a:xfrm>
            <a:off x="3962400" y="38862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Variable B</a:t>
            </a:r>
          </a:p>
        </p:txBody>
      </p:sp>
      <p:sp>
        <p:nvSpPr>
          <p:cNvPr id="18" name="Oval 17"/>
          <p:cNvSpPr/>
          <p:nvPr/>
        </p:nvSpPr>
        <p:spPr>
          <a:xfrm>
            <a:off x="2273060" y="4419600"/>
            <a:ext cx="1371600" cy="4572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Variable A</a:t>
            </a:r>
          </a:p>
        </p:txBody>
      </p:sp>
      <p:sp>
        <p:nvSpPr>
          <p:cNvPr id="19" name="Oval 18"/>
          <p:cNvSpPr/>
          <p:nvPr/>
        </p:nvSpPr>
        <p:spPr>
          <a:xfrm>
            <a:off x="3962400" y="4419600"/>
            <a:ext cx="13716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Variable C</a:t>
            </a:r>
          </a:p>
        </p:txBody>
      </p:sp>
      <p:sp>
        <p:nvSpPr>
          <p:cNvPr id="20" name="Oval 19"/>
          <p:cNvSpPr/>
          <p:nvPr/>
        </p:nvSpPr>
        <p:spPr>
          <a:xfrm>
            <a:off x="2286000" y="49530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Variable B</a:t>
            </a:r>
          </a:p>
        </p:txBody>
      </p:sp>
      <p:sp>
        <p:nvSpPr>
          <p:cNvPr id="21" name="Oval 20"/>
          <p:cNvSpPr/>
          <p:nvPr/>
        </p:nvSpPr>
        <p:spPr>
          <a:xfrm>
            <a:off x="3962400" y="4953000"/>
            <a:ext cx="13716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Variable C</a:t>
            </a:r>
          </a:p>
        </p:txBody>
      </p:sp>
      <p:sp>
        <p:nvSpPr>
          <p:cNvPr id="22" name="Oval 21"/>
          <p:cNvSpPr/>
          <p:nvPr/>
        </p:nvSpPr>
        <p:spPr>
          <a:xfrm>
            <a:off x="6553200" y="3886200"/>
            <a:ext cx="1371600" cy="4572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Variable A</a:t>
            </a:r>
          </a:p>
        </p:txBody>
      </p:sp>
      <p:sp>
        <p:nvSpPr>
          <p:cNvPr id="23" name="Oval 22"/>
          <p:cNvSpPr/>
          <p:nvPr/>
        </p:nvSpPr>
        <p:spPr>
          <a:xfrm>
            <a:off x="5791200" y="49530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Variable B</a:t>
            </a:r>
          </a:p>
        </p:txBody>
      </p:sp>
      <p:sp>
        <p:nvSpPr>
          <p:cNvPr id="24" name="Oval 23"/>
          <p:cNvSpPr/>
          <p:nvPr/>
        </p:nvSpPr>
        <p:spPr>
          <a:xfrm>
            <a:off x="7391400" y="4953000"/>
            <a:ext cx="13716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Variable C</a:t>
            </a:r>
          </a:p>
        </p:txBody>
      </p:sp>
      <p:sp>
        <p:nvSpPr>
          <p:cNvPr id="25" name="Right Brace 24"/>
          <p:cNvSpPr/>
          <p:nvPr/>
        </p:nvSpPr>
        <p:spPr>
          <a:xfrm rot="5400000">
            <a:off x="1066800" y="4800600"/>
            <a:ext cx="228600" cy="160020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p:cNvSpPr/>
          <p:nvPr/>
        </p:nvSpPr>
        <p:spPr>
          <a:xfrm rot="5400000">
            <a:off x="3695700" y="4000500"/>
            <a:ext cx="228600" cy="320040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e 26"/>
          <p:cNvSpPr/>
          <p:nvPr/>
        </p:nvSpPr>
        <p:spPr>
          <a:xfrm rot="5400000">
            <a:off x="7162800" y="4038600"/>
            <a:ext cx="228600" cy="312420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p:cNvSpPr txBox="1"/>
          <p:nvPr/>
        </p:nvSpPr>
        <p:spPr>
          <a:xfrm>
            <a:off x="609600" y="5638800"/>
            <a:ext cx="1196161" cy="338554"/>
          </a:xfrm>
          <a:prstGeom prst="rect">
            <a:avLst/>
          </a:prstGeom>
          <a:noFill/>
        </p:spPr>
        <p:txBody>
          <a:bodyPr wrap="none" rtlCol="0">
            <a:spAutoFit/>
          </a:bodyPr>
          <a:lstStyle/>
          <a:p>
            <a:pPr algn="ctr"/>
            <a:r>
              <a:rPr lang="en-US" sz="1600" b="1" dirty="0" err="1"/>
              <a:t>Univariate</a:t>
            </a:r>
            <a:endParaRPr lang="en-US" sz="1600" b="1" dirty="0"/>
          </a:p>
        </p:txBody>
      </p:sp>
      <p:sp>
        <p:nvSpPr>
          <p:cNvPr id="29" name="TextBox 28"/>
          <p:cNvSpPr txBox="1"/>
          <p:nvPr/>
        </p:nvSpPr>
        <p:spPr>
          <a:xfrm>
            <a:off x="3296375" y="5638800"/>
            <a:ext cx="1050288" cy="338554"/>
          </a:xfrm>
          <a:prstGeom prst="rect">
            <a:avLst/>
          </a:prstGeom>
          <a:noFill/>
        </p:spPr>
        <p:txBody>
          <a:bodyPr wrap="none" rtlCol="0">
            <a:spAutoFit/>
          </a:bodyPr>
          <a:lstStyle/>
          <a:p>
            <a:pPr algn="ctr"/>
            <a:r>
              <a:rPr lang="en-US" sz="1600" b="1" dirty="0"/>
              <a:t>Bivariate</a:t>
            </a:r>
          </a:p>
        </p:txBody>
      </p:sp>
      <p:sp>
        <p:nvSpPr>
          <p:cNvPr id="30" name="TextBox 29"/>
          <p:cNvSpPr txBox="1"/>
          <p:nvPr/>
        </p:nvSpPr>
        <p:spPr>
          <a:xfrm>
            <a:off x="6629400" y="5638800"/>
            <a:ext cx="1348446" cy="338554"/>
          </a:xfrm>
          <a:prstGeom prst="rect">
            <a:avLst/>
          </a:prstGeom>
          <a:noFill/>
        </p:spPr>
        <p:txBody>
          <a:bodyPr wrap="none" rtlCol="0">
            <a:spAutoFit/>
          </a:bodyPr>
          <a:lstStyle/>
          <a:p>
            <a:pPr algn="ctr"/>
            <a:r>
              <a:rPr lang="en-US" sz="1600" b="1" dirty="0"/>
              <a:t>Multivariate</a:t>
            </a:r>
          </a:p>
        </p:txBody>
      </p:sp>
      <p:cxnSp>
        <p:nvCxnSpPr>
          <p:cNvPr id="31" name="Straight Connector 30"/>
          <p:cNvCxnSpPr/>
          <p:nvPr/>
        </p:nvCxnSpPr>
        <p:spPr>
          <a:xfrm>
            <a:off x="2133600" y="2209800"/>
            <a:ext cx="0" cy="342900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562600" y="2209800"/>
            <a:ext cx="0" cy="342900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3" idx="2"/>
            <a:endCxn id="10" idx="6"/>
          </p:cNvCxnSpPr>
          <p:nvPr/>
        </p:nvCxnSpPr>
        <p:spPr>
          <a:xfrm flipH="1">
            <a:off x="3644660" y="2438400"/>
            <a:ext cx="317740" cy="0"/>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2"/>
            <a:endCxn id="11" idx="6"/>
          </p:cNvCxnSpPr>
          <p:nvPr/>
        </p:nvCxnSpPr>
        <p:spPr>
          <a:xfrm flipH="1">
            <a:off x="3644660" y="2971800"/>
            <a:ext cx="317740" cy="0"/>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5" idx="2"/>
            <a:endCxn id="12" idx="6"/>
          </p:cNvCxnSpPr>
          <p:nvPr/>
        </p:nvCxnSpPr>
        <p:spPr>
          <a:xfrm flipH="1">
            <a:off x="3644660" y="3505200"/>
            <a:ext cx="317740" cy="0"/>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7" idx="2"/>
            <a:endCxn id="16" idx="6"/>
          </p:cNvCxnSpPr>
          <p:nvPr/>
        </p:nvCxnSpPr>
        <p:spPr>
          <a:xfrm flipH="1">
            <a:off x="3644660" y="4114800"/>
            <a:ext cx="317740" cy="0"/>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9" idx="2"/>
            <a:endCxn id="18" idx="6"/>
          </p:cNvCxnSpPr>
          <p:nvPr/>
        </p:nvCxnSpPr>
        <p:spPr>
          <a:xfrm flipH="1">
            <a:off x="3644660" y="4648200"/>
            <a:ext cx="317740" cy="0"/>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1" idx="2"/>
            <a:endCxn id="20" idx="6"/>
          </p:cNvCxnSpPr>
          <p:nvPr/>
        </p:nvCxnSpPr>
        <p:spPr>
          <a:xfrm flipH="1">
            <a:off x="3657600" y="5181600"/>
            <a:ext cx="304800" cy="0"/>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2" idx="4"/>
          </p:cNvCxnSpPr>
          <p:nvPr/>
        </p:nvCxnSpPr>
        <p:spPr>
          <a:xfrm>
            <a:off x="7239000" y="4343400"/>
            <a:ext cx="0" cy="419100"/>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23" idx="0"/>
          </p:cNvCxnSpPr>
          <p:nvPr/>
        </p:nvCxnSpPr>
        <p:spPr>
          <a:xfrm flipH="1">
            <a:off x="6477000" y="4762500"/>
            <a:ext cx="762000" cy="190500"/>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24" idx="0"/>
          </p:cNvCxnSpPr>
          <p:nvPr/>
        </p:nvCxnSpPr>
        <p:spPr>
          <a:xfrm>
            <a:off x="7239000" y="4762500"/>
            <a:ext cx="838200" cy="190500"/>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2" name="Right Brace 41"/>
          <p:cNvSpPr/>
          <p:nvPr/>
        </p:nvSpPr>
        <p:spPr>
          <a:xfrm>
            <a:off x="5715000" y="2285639"/>
            <a:ext cx="228600" cy="1448161"/>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p:cNvSpPr txBox="1"/>
          <p:nvPr/>
        </p:nvSpPr>
        <p:spPr>
          <a:xfrm>
            <a:off x="5906160" y="2667000"/>
            <a:ext cx="2780640" cy="646331"/>
          </a:xfrm>
          <a:prstGeom prst="rect">
            <a:avLst/>
          </a:prstGeom>
          <a:noFill/>
        </p:spPr>
        <p:txBody>
          <a:bodyPr wrap="square" rtlCol="0">
            <a:spAutoFit/>
          </a:bodyPr>
          <a:lstStyle/>
          <a:p>
            <a:r>
              <a:rPr lang="en-US" dirty="0"/>
              <a:t>Important for supervised learning models</a:t>
            </a:r>
          </a:p>
        </p:txBody>
      </p:sp>
      <p:cxnSp>
        <p:nvCxnSpPr>
          <p:cNvPr id="44" name="Straight Connector 43"/>
          <p:cNvCxnSpPr/>
          <p:nvPr/>
        </p:nvCxnSpPr>
        <p:spPr>
          <a:xfrm>
            <a:off x="381000" y="5977354"/>
            <a:ext cx="8458200" cy="0"/>
          </a:xfrm>
          <a:prstGeom prst="line">
            <a:avLst/>
          </a:prstGeom>
          <a:ln w="25400" cmpd="tri">
            <a:solidFill>
              <a:schemeClr val="tx1"/>
            </a:solidFill>
            <a:prstDash val="dashDot"/>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12972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Univariate</a:t>
            </a:r>
            <a:r>
              <a:rPr lang="en-US" dirty="0"/>
              <a:t> Analysis</a:t>
            </a:r>
          </a:p>
        </p:txBody>
      </p:sp>
      <p:sp>
        <p:nvSpPr>
          <p:cNvPr id="5" name="Content Placeholder 4"/>
          <p:cNvSpPr>
            <a:spLocks noGrp="1"/>
          </p:cNvSpPr>
          <p:nvPr>
            <p:ph idx="1"/>
          </p:nvPr>
        </p:nvSpPr>
        <p:spPr>
          <a:xfrm>
            <a:off x="457200" y="1828800"/>
            <a:ext cx="8229600" cy="3962400"/>
          </a:xfrm>
        </p:spPr>
        <p:txBody>
          <a:bodyPr>
            <a:normAutofit lnSpcReduction="10000"/>
          </a:bodyPr>
          <a:lstStyle/>
          <a:p>
            <a:r>
              <a:rPr lang="en-US" dirty="0"/>
              <a:t>Study the behavior of each variable as an entity </a:t>
            </a:r>
            <a:r>
              <a:rPr lang="en-US" u="sng" dirty="0"/>
              <a:t>independent of other variables</a:t>
            </a:r>
            <a:r>
              <a:rPr lang="en-US" dirty="0"/>
              <a:t> in the dataset.</a:t>
            </a:r>
          </a:p>
          <a:p>
            <a:r>
              <a:rPr lang="en-US" dirty="0"/>
              <a:t>Three </a:t>
            </a:r>
            <a:r>
              <a:rPr lang="en-US" u="sng" dirty="0"/>
              <a:t>characteristics</a:t>
            </a:r>
            <a:r>
              <a:rPr lang="en-US" dirty="0"/>
              <a:t> that are of interest:</a:t>
            </a:r>
          </a:p>
          <a:p>
            <a:pPr lvl="1"/>
            <a:r>
              <a:rPr lang="en-US" b="1" dirty="0"/>
              <a:t>Location</a:t>
            </a:r>
            <a:r>
              <a:rPr lang="en-US" dirty="0"/>
              <a:t> – Tendency of the values of a given variable to arrange themselves around a specific central value.</a:t>
            </a:r>
          </a:p>
          <a:p>
            <a:pPr lvl="1"/>
            <a:r>
              <a:rPr lang="en-US" b="1" dirty="0"/>
              <a:t>Dispersion</a:t>
            </a:r>
            <a:r>
              <a:rPr lang="en-US" dirty="0"/>
              <a:t> – Propensity of the variable to assume a more or less wide range of values.</a:t>
            </a:r>
          </a:p>
          <a:p>
            <a:pPr lvl="1"/>
            <a:r>
              <a:rPr lang="en-US" b="1" dirty="0"/>
              <a:t>Underlying probability distribution</a:t>
            </a:r>
            <a:r>
              <a:rPr lang="en-US" dirty="0"/>
              <a:t>.</a:t>
            </a:r>
          </a:p>
          <a:p>
            <a:r>
              <a:rPr lang="en-US" u="sng" dirty="0"/>
              <a:t>Objectives</a:t>
            </a:r>
            <a:r>
              <a:rPr lang="en-US" dirty="0"/>
              <a:t> of </a:t>
            </a:r>
            <a:r>
              <a:rPr lang="en-US" dirty="0" err="1"/>
              <a:t>univariate</a:t>
            </a:r>
            <a:r>
              <a:rPr lang="en-US" dirty="0"/>
              <a:t> analysis:</a:t>
            </a:r>
          </a:p>
          <a:p>
            <a:pPr lvl="1"/>
            <a:r>
              <a:rPr lang="en-US" dirty="0"/>
              <a:t>Verify validity of assumptions regarding variable distribution:</a:t>
            </a:r>
          </a:p>
          <a:p>
            <a:pPr lvl="2"/>
            <a:r>
              <a:rPr lang="en-US" dirty="0"/>
              <a:t>E.g., Values of a variable are exactly or approximately normal.</a:t>
            </a:r>
          </a:p>
          <a:p>
            <a:pPr lvl="2"/>
            <a:r>
              <a:rPr lang="en-US" dirty="0"/>
              <a:t>Regression assumes that variables have normal distributions.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167</a:t>
            </a:fld>
            <a:endParaRPr lang="en-US"/>
          </a:p>
        </p:txBody>
      </p:sp>
    </p:spTree>
    <p:extLst>
      <p:ext uri="{BB962C8B-B14F-4D97-AF65-F5344CB8AC3E}">
        <p14:creationId xmlns:p14="http://schemas.microsoft.com/office/powerpoint/2010/main" val="38941436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932596"/>
          </a:xfrm>
        </p:spPr>
        <p:txBody>
          <a:bodyPr/>
          <a:lstStyle/>
          <a:p>
            <a:r>
              <a:rPr lang="en-US" dirty="0"/>
              <a:t>Univariate Analysis (cont.)</a:t>
            </a:r>
          </a:p>
        </p:txBody>
      </p:sp>
      <p:sp>
        <p:nvSpPr>
          <p:cNvPr id="5" name="Content Placeholder 4"/>
          <p:cNvSpPr>
            <a:spLocks noGrp="1"/>
          </p:cNvSpPr>
          <p:nvPr>
            <p:ph idx="1"/>
          </p:nvPr>
        </p:nvSpPr>
        <p:spPr>
          <a:xfrm>
            <a:off x="457200" y="1219200"/>
            <a:ext cx="8229600" cy="4495800"/>
          </a:xfrm>
        </p:spPr>
        <p:txBody>
          <a:bodyPr/>
          <a:lstStyle/>
          <a:p>
            <a:pPr lvl="1"/>
            <a:r>
              <a:rPr lang="en-US" dirty="0"/>
              <a:t>Verify the information content of each variable:</a:t>
            </a:r>
          </a:p>
          <a:p>
            <a:pPr lvl="2"/>
            <a:r>
              <a:rPr lang="en-US" dirty="0"/>
              <a:t>E.g., A variable that assumes the same value for 95% of the available records may be considered fairly constant for practical purposes.</a:t>
            </a:r>
          </a:p>
          <a:p>
            <a:pPr lvl="2"/>
            <a:r>
              <a:rPr lang="en-US" dirty="0"/>
              <a:t>The information it provides is of little value.</a:t>
            </a:r>
          </a:p>
          <a:p>
            <a:pPr lvl="1"/>
            <a:r>
              <a:rPr lang="en-US" dirty="0"/>
              <a:t>Identifying outliers – Anomalies and non-standard values.</a:t>
            </a:r>
          </a:p>
          <a:p>
            <a:r>
              <a:rPr lang="en-US" dirty="0"/>
              <a:t>For the remaining discussion, let’s suppose the dataset    contains </a:t>
            </a:r>
            <a:r>
              <a:rPr lang="en-US" i="1" dirty="0"/>
              <a:t>m</a:t>
            </a:r>
            <a:r>
              <a:rPr lang="en-US" dirty="0"/>
              <a:t> records and denote by     the generic variable being analyzed:</a:t>
            </a:r>
          </a:p>
          <a:p>
            <a:pPr lvl="1"/>
            <a:r>
              <a:rPr lang="en-US" dirty="0"/>
              <a:t>The subscript </a:t>
            </a:r>
            <a:r>
              <a:rPr lang="en-US" i="1" dirty="0"/>
              <a:t>j</a:t>
            </a:r>
            <a:r>
              <a:rPr lang="en-US" dirty="0"/>
              <a:t> will be suppressed for clarity.</a:t>
            </a:r>
          </a:p>
          <a:p>
            <a:pPr lvl="1"/>
            <a:r>
              <a:rPr lang="en-US" dirty="0"/>
              <a:t>The vector                    of </a:t>
            </a:r>
            <a:r>
              <a:rPr lang="en-US" i="1" dirty="0"/>
              <a:t>m</a:t>
            </a:r>
            <a:r>
              <a:rPr lang="en-US" dirty="0"/>
              <a:t> records corresponding to      will simply be denoted by:</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168</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348672351"/>
              </p:ext>
            </p:extLst>
          </p:nvPr>
        </p:nvGraphicFramePr>
        <p:xfrm>
          <a:off x="1981200" y="2971800"/>
          <a:ext cx="304800" cy="304800"/>
        </p:xfrm>
        <a:graphic>
          <a:graphicData uri="http://schemas.openxmlformats.org/presentationml/2006/ole">
            <mc:AlternateContent xmlns:mc="http://schemas.openxmlformats.org/markup-compatibility/2006">
              <mc:Choice xmlns:v="urn:schemas-microsoft-com:vml" Requires="v">
                <p:oleObj spid="_x0000_s1126" name="Equation" r:id="rId3" imgW="164880" imgH="164880" progId="Equation.3">
                  <p:embed/>
                </p:oleObj>
              </mc:Choice>
              <mc:Fallback>
                <p:oleObj name="Equation" r:id="rId3" imgW="164880" imgH="164880" progId="Equation.3">
                  <p:embed/>
                  <p:pic>
                    <p:nvPicPr>
                      <p:cNvPr id="6" name="Object 5"/>
                      <p:cNvPicPr/>
                      <p:nvPr/>
                    </p:nvPicPr>
                    <p:blipFill>
                      <a:blip r:embed="rId4"/>
                      <a:stretch>
                        <a:fillRect/>
                      </a:stretch>
                    </p:blipFill>
                    <p:spPr>
                      <a:xfrm>
                        <a:off x="1981200" y="2971800"/>
                        <a:ext cx="304800" cy="3048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725439252"/>
              </p:ext>
            </p:extLst>
          </p:nvPr>
        </p:nvGraphicFramePr>
        <p:xfrm>
          <a:off x="2286000" y="3520353"/>
          <a:ext cx="404812" cy="549529"/>
        </p:xfrm>
        <a:graphic>
          <a:graphicData uri="http://schemas.openxmlformats.org/presentationml/2006/ole">
            <mc:AlternateContent xmlns:mc="http://schemas.openxmlformats.org/markup-compatibility/2006">
              <mc:Choice xmlns:v="urn:schemas-microsoft-com:vml" Requires="v">
                <p:oleObj spid="_x0000_s1127" name="Equation" r:id="rId5" imgW="177480" imgH="241200" progId="Equation.3">
                  <p:embed/>
                </p:oleObj>
              </mc:Choice>
              <mc:Fallback>
                <p:oleObj name="Equation" r:id="rId5" imgW="177480" imgH="241200" progId="Equation.3">
                  <p:embed/>
                  <p:pic>
                    <p:nvPicPr>
                      <p:cNvPr id="9" name="Object 8"/>
                      <p:cNvPicPr>
                        <a:picLocks noChangeAspect="1" noChangeArrowheads="1"/>
                      </p:cNvPicPr>
                      <p:nvPr/>
                    </p:nvPicPr>
                    <p:blipFill>
                      <a:blip r:embed="rId6"/>
                      <a:srcRect/>
                      <a:stretch>
                        <a:fillRect/>
                      </a:stretch>
                    </p:blipFill>
                    <p:spPr bwMode="auto">
                      <a:xfrm>
                        <a:off x="2286000" y="3520353"/>
                        <a:ext cx="404812" cy="549529"/>
                      </a:xfrm>
                      <a:prstGeom prst="rect">
                        <a:avLst/>
                      </a:prstGeom>
                      <a:noFill/>
                      <a:ln>
                        <a:noFill/>
                      </a:ln>
                    </p:spPr>
                  </p:pic>
                </p:oleObj>
              </mc:Fallback>
            </mc:AlternateContent>
          </a:graphicData>
        </a:graphic>
      </p:graphicFrame>
      <p:graphicFrame>
        <p:nvGraphicFramePr>
          <p:cNvPr id="11" name="Object 10"/>
          <p:cNvGraphicFramePr>
            <a:graphicFrameLocks noChangeAspect="1"/>
          </p:cNvGraphicFramePr>
          <p:nvPr/>
        </p:nvGraphicFramePr>
        <p:xfrm>
          <a:off x="2438400" y="4800600"/>
          <a:ext cx="1501775" cy="446088"/>
        </p:xfrm>
        <a:graphic>
          <a:graphicData uri="http://schemas.openxmlformats.org/presentationml/2006/ole">
            <mc:AlternateContent xmlns:mc="http://schemas.openxmlformats.org/markup-compatibility/2006">
              <mc:Choice xmlns:v="urn:schemas-microsoft-com:vml" Requires="v">
                <p:oleObj spid="_x0000_s1128" name="Equation" r:id="rId7" imgW="812520" imgH="241200" progId="Equation.3">
                  <p:embed/>
                </p:oleObj>
              </mc:Choice>
              <mc:Fallback>
                <p:oleObj name="Equation" r:id="rId7" imgW="812520" imgH="241200" progId="Equation.3">
                  <p:embed/>
                  <p:pic>
                    <p:nvPicPr>
                      <p:cNvPr id="11" name="Object 10"/>
                      <p:cNvPicPr>
                        <a:picLocks noChangeAspect="1" noChangeArrowheads="1"/>
                      </p:cNvPicPr>
                      <p:nvPr/>
                    </p:nvPicPr>
                    <p:blipFill>
                      <a:blip r:embed="rId8"/>
                      <a:srcRect/>
                      <a:stretch>
                        <a:fillRect/>
                      </a:stretch>
                    </p:blipFill>
                    <p:spPr bwMode="auto">
                      <a:xfrm>
                        <a:off x="2438400" y="4800600"/>
                        <a:ext cx="15017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nvGraphicFramePr>
        <p:xfrm>
          <a:off x="3673475" y="5562600"/>
          <a:ext cx="1736725" cy="446088"/>
        </p:xfrm>
        <a:graphic>
          <a:graphicData uri="http://schemas.openxmlformats.org/presentationml/2006/ole">
            <mc:AlternateContent xmlns:mc="http://schemas.openxmlformats.org/markup-compatibility/2006">
              <mc:Choice xmlns:v="urn:schemas-microsoft-com:vml" Requires="v">
                <p:oleObj spid="_x0000_s1129" name="Equation" r:id="rId9" imgW="939600" imgH="241200" progId="Equation.3">
                  <p:embed/>
                </p:oleObj>
              </mc:Choice>
              <mc:Fallback>
                <p:oleObj name="Equation" r:id="rId9" imgW="939600" imgH="241200" progId="Equation.3">
                  <p:embed/>
                  <p:pic>
                    <p:nvPicPr>
                      <p:cNvPr id="12" name="Object 11"/>
                      <p:cNvPicPr>
                        <a:picLocks noChangeAspect="1" noChangeArrowheads="1"/>
                      </p:cNvPicPr>
                      <p:nvPr/>
                    </p:nvPicPr>
                    <p:blipFill>
                      <a:blip r:embed="rId10"/>
                      <a:srcRect/>
                      <a:stretch>
                        <a:fillRect/>
                      </a:stretch>
                    </p:blipFill>
                    <p:spPr bwMode="auto">
                      <a:xfrm>
                        <a:off x="3673475" y="5562600"/>
                        <a:ext cx="1736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547241856"/>
              </p:ext>
            </p:extLst>
          </p:nvPr>
        </p:nvGraphicFramePr>
        <p:xfrm>
          <a:off x="5638800" y="3520353"/>
          <a:ext cx="404812" cy="549275"/>
        </p:xfrm>
        <a:graphic>
          <a:graphicData uri="http://schemas.openxmlformats.org/presentationml/2006/ole">
            <mc:AlternateContent xmlns:mc="http://schemas.openxmlformats.org/markup-compatibility/2006">
              <mc:Choice xmlns:v="urn:schemas-microsoft-com:vml" Requires="v">
                <p:oleObj spid="_x0000_s1130" name="Equation" r:id="rId11" imgW="177480" imgH="241200" progId="Equation.3">
                  <p:embed/>
                </p:oleObj>
              </mc:Choice>
              <mc:Fallback>
                <p:oleObj name="Equation" r:id="rId11" imgW="177480" imgH="241200" progId="Equation.3">
                  <p:embed/>
                  <p:pic>
                    <p:nvPicPr>
                      <p:cNvPr id="13"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8800" y="3520353"/>
                        <a:ext cx="4048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70647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z="3200" dirty="0">
                <a:solidFill>
                  <a:srgbClr val="464652"/>
                </a:solidFill>
              </a:rPr>
              <a:t>Boolean</a:t>
            </a:r>
            <a:r>
              <a:rPr sz="3200" spc="-110" dirty="0">
                <a:solidFill>
                  <a:srgbClr val="464652"/>
                </a:solidFill>
              </a:rPr>
              <a:t> </a:t>
            </a:r>
            <a:r>
              <a:rPr sz="3200" spc="-5" dirty="0">
                <a:solidFill>
                  <a:srgbClr val="464652"/>
                </a:solidFill>
              </a:rPr>
              <a:t>Values</a:t>
            </a:r>
            <a:endParaRPr sz="3200"/>
          </a:p>
        </p:txBody>
      </p:sp>
      <p:sp>
        <p:nvSpPr>
          <p:cNvPr id="9" name="Slide Number Placeholder 8"/>
          <p:cNvSpPr>
            <a:spLocks noGrp="1"/>
          </p:cNvSpPr>
          <p:nvPr>
            <p:ph type="sldNum" sz="quarter" idx="12"/>
          </p:nvPr>
        </p:nvSpPr>
        <p:spPr>
          <a:xfrm>
            <a:off x="7162800" y="6339840"/>
            <a:ext cx="1981200" cy="365760"/>
          </a:xfrm>
        </p:spPr>
        <p:txBody>
          <a:bodyPr/>
          <a:lstStyle/>
          <a:p>
            <a:fld id="{2F424A89-909B-4BA1-940E-23EAC9404E56}" type="slidenum">
              <a:rPr lang="en-US" smtClean="0"/>
              <a:pPr/>
              <a:t>16</a:t>
            </a:fld>
            <a:endParaRPr lang="en-US" dirty="0"/>
          </a:p>
        </p:txBody>
      </p:sp>
      <p:sp>
        <p:nvSpPr>
          <p:cNvPr id="3" name="object 3"/>
          <p:cNvSpPr txBox="1"/>
          <p:nvPr/>
        </p:nvSpPr>
        <p:spPr>
          <a:xfrm>
            <a:off x="519430" y="1865264"/>
            <a:ext cx="8150860" cy="4363085"/>
          </a:xfrm>
          <a:prstGeom prst="rect">
            <a:avLst/>
          </a:prstGeom>
        </p:spPr>
        <p:txBody>
          <a:bodyPr vert="horz" wrap="square" lIns="0" tIns="85725" rIns="0" bIns="0" rtlCol="0">
            <a:spAutoFit/>
          </a:bodyPr>
          <a:lstStyle/>
          <a:p>
            <a:pPr marL="12700">
              <a:lnSpc>
                <a:spcPct val="100000"/>
              </a:lnSpc>
              <a:spcBef>
                <a:spcPts val="67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10" dirty="0">
                <a:latin typeface="Gill Sans MT"/>
                <a:cs typeface="Gill Sans MT"/>
              </a:rPr>
              <a:t>There </a:t>
            </a:r>
            <a:r>
              <a:rPr sz="2600" spc="-15" dirty="0">
                <a:latin typeface="Gill Sans MT"/>
                <a:cs typeface="Gill Sans MT"/>
              </a:rPr>
              <a:t>are </a:t>
            </a:r>
            <a:r>
              <a:rPr sz="2600" spc="-5" dirty="0">
                <a:latin typeface="Gill Sans MT"/>
                <a:cs typeface="Gill Sans MT"/>
              </a:rPr>
              <a:t>only </a:t>
            </a:r>
            <a:r>
              <a:rPr sz="2600" spc="-20" dirty="0">
                <a:latin typeface="Gill Sans MT"/>
                <a:cs typeface="Gill Sans MT"/>
              </a:rPr>
              <a:t>two </a:t>
            </a:r>
            <a:r>
              <a:rPr sz="2600" b="1" dirty="0">
                <a:latin typeface="Gill Sans MT"/>
                <a:cs typeface="Gill Sans MT"/>
              </a:rPr>
              <a:t>Boolean</a:t>
            </a:r>
            <a:r>
              <a:rPr sz="2600" b="1" spc="-35" dirty="0">
                <a:latin typeface="Gill Sans MT"/>
                <a:cs typeface="Gill Sans MT"/>
              </a:rPr>
              <a:t> </a:t>
            </a:r>
            <a:r>
              <a:rPr sz="2600" dirty="0">
                <a:latin typeface="Gill Sans MT"/>
                <a:cs typeface="Gill Sans MT"/>
              </a:rPr>
              <a:t>values:</a:t>
            </a:r>
          </a:p>
          <a:p>
            <a:pPr marL="286385">
              <a:lnSpc>
                <a:spcPct val="100000"/>
              </a:lnSpc>
              <a:spcBef>
                <a:spcPts val="52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10" dirty="0">
                <a:solidFill>
                  <a:srgbClr val="464652"/>
                </a:solidFill>
                <a:latin typeface="Gill Sans MT"/>
                <a:cs typeface="Gill Sans MT"/>
              </a:rPr>
              <a:t>Usually </a:t>
            </a:r>
            <a:r>
              <a:rPr sz="2300" dirty="0">
                <a:solidFill>
                  <a:srgbClr val="464652"/>
                </a:solidFill>
                <a:latin typeface="Gill Sans MT"/>
                <a:cs typeface="Gill Sans MT"/>
              </a:rPr>
              <a:t>denoted as </a:t>
            </a:r>
            <a:r>
              <a:rPr sz="2300" spc="-5" dirty="0">
                <a:solidFill>
                  <a:srgbClr val="464652"/>
                </a:solidFill>
                <a:latin typeface="Gill Sans MT"/>
                <a:cs typeface="Gill Sans MT"/>
              </a:rPr>
              <a:t>true </a:t>
            </a:r>
            <a:r>
              <a:rPr sz="2300" dirty="0">
                <a:solidFill>
                  <a:srgbClr val="464652"/>
                </a:solidFill>
                <a:latin typeface="Gill Sans MT"/>
                <a:cs typeface="Gill Sans MT"/>
              </a:rPr>
              <a:t>and</a:t>
            </a:r>
            <a:r>
              <a:rPr sz="2300" spc="-45" dirty="0">
                <a:solidFill>
                  <a:srgbClr val="464652"/>
                </a:solidFill>
                <a:latin typeface="Gill Sans MT"/>
                <a:cs typeface="Gill Sans MT"/>
              </a:rPr>
              <a:t> </a:t>
            </a:r>
            <a:r>
              <a:rPr sz="2300" spc="0" dirty="0">
                <a:solidFill>
                  <a:srgbClr val="464652"/>
                </a:solidFill>
                <a:latin typeface="Gill Sans MT"/>
                <a:cs typeface="Gill Sans MT"/>
              </a:rPr>
              <a:t>false.</a:t>
            </a:r>
            <a:endParaRPr sz="2300" dirty="0">
              <a:latin typeface="Gill Sans MT"/>
              <a:cs typeface="Gill Sans MT"/>
            </a:endParaRPr>
          </a:p>
          <a:p>
            <a:pPr marL="286385">
              <a:lnSpc>
                <a:spcPct val="100000"/>
              </a:lnSpc>
              <a:spcBef>
                <a:spcPts val="50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10" dirty="0">
                <a:solidFill>
                  <a:srgbClr val="464652"/>
                </a:solidFill>
                <a:latin typeface="Gill Sans MT"/>
                <a:cs typeface="Gill Sans MT"/>
              </a:rPr>
              <a:t>Represent </a:t>
            </a:r>
            <a:r>
              <a:rPr sz="2300" spc="-5" dirty="0">
                <a:solidFill>
                  <a:srgbClr val="464652"/>
                </a:solidFill>
                <a:latin typeface="Gill Sans MT"/>
                <a:cs typeface="Gill Sans MT"/>
              </a:rPr>
              <a:t>the truth </a:t>
            </a:r>
            <a:r>
              <a:rPr sz="2300" dirty="0">
                <a:solidFill>
                  <a:srgbClr val="464652"/>
                </a:solidFill>
                <a:latin typeface="Gill Sans MT"/>
                <a:cs typeface="Gill Sans MT"/>
              </a:rPr>
              <a:t>values of</a:t>
            </a:r>
            <a:r>
              <a:rPr sz="2300" spc="-45" dirty="0">
                <a:solidFill>
                  <a:srgbClr val="464652"/>
                </a:solidFill>
                <a:latin typeface="Gill Sans MT"/>
                <a:cs typeface="Gill Sans MT"/>
              </a:rPr>
              <a:t> </a:t>
            </a:r>
            <a:r>
              <a:rPr sz="2300" dirty="0">
                <a:solidFill>
                  <a:srgbClr val="464652"/>
                </a:solidFill>
                <a:latin typeface="Gill Sans MT"/>
                <a:cs typeface="Gill Sans MT"/>
              </a:rPr>
              <a:t>logic.</a:t>
            </a:r>
            <a:endParaRPr sz="2300" dirty="0">
              <a:latin typeface="Gill Sans MT"/>
              <a:cs typeface="Gill Sans MT"/>
            </a:endParaRPr>
          </a:p>
          <a:p>
            <a:pPr marL="12700">
              <a:lnSpc>
                <a:spcPct val="100000"/>
              </a:lnSpc>
              <a:spcBef>
                <a:spcPts val="59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Boolean values </a:t>
            </a:r>
            <a:r>
              <a:rPr sz="2600" spc="-5" dirty="0">
                <a:latin typeface="Gill Sans MT"/>
                <a:cs typeface="Gill Sans MT"/>
              </a:rPr>
              <a:t>in</a:t>
            </a:r>
            <a:r>
              <a:rPr sz="2600" spc="-20" dirty="0">
                <a:latin typeface="Gill Sans MT"/>
                <a:cs typeface="Gill Sans MT"/>
              </a:rPr>
              <a:t> </a:t>
            </a:r>
            <a:r>
              <a:rPr sz="2600" dirty="0">
                <a:latin typeface="Gill Sans MT"/>
                <a:cs typeface="Gill Sans MT"/>
              </a:rPr>
              <a:t>Python:</a:t>
            </a:r>
          </a:p>
          <a:p>
            <a:pPr marL="286385">
              <a:lnSpc>
                <a:spcPct val="100000"/>
              </a:lnSpc>
              <a:spcBef>
                <a:spcPts val="46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0000FF"/>
                </a:solidFill>
                <a:latin typeface="Consolas"/>
                <a:cs typeface="Consolas"/>
              </a:rPr>
              <a:t>False</a:t>
            </a:r>
            <a:r>
              <a:rPr sz="2300" spc="-665" dirty="0">
                <a:solidFill>
                  <a:srgbClr val="0000FF"/>
                </a:solidFill>
                <a:latin typeface="Consolas"/>
                <a:cs typeface="Consolas"/>
              </a:rPr>
              <a:t> </a:t>
            </a:r>
            <a:r>
              <a:rPr sz="2300" spc="-10" dirty="0">
                <a:solidFill>
                  <a:srgbClr val="464652"/>
                </a:solidFill>
                <a:latin typeface="Gill Sans MT"/>
                <a:cs typeface="Gill Sans MT"/>
              </a:rPr>
              <a:t>for </a:t>
            </a:r>
            <a:r>
              <a:rPr sz="2300" dirty="0">
                <a:solidFill>
                  <a:srgbClr val="464652"/>
                </a:solidFill>
                <a:latin typeface="Gill Sans MT"/>
                <a:cs typeface="Gill Sans MT"/>
              </a:rPr>
              <a:t>false</a:t>
            </a:r>
            <a:endParaRPr sz="2300" dirty="0">
              <a:latin typeface="Gill Sans MT"/>
              <a:cs typeface="Gill Sans MT"/>
            </a:endParaRPr>
          </a:p>
          <a:p>
            <a:pPr marL="286385">
              <a:lnSpc>
                <a:spcPct val="100000"/>
              </a:lnSpc>
              <a:spcBef>
                <a:spcPts val="50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0000FF"/>
                </a:solidFill>
                <a:latin typeface="Consolas"/>
                <a:cs typeface="Consolas"/>
              </a:rPr>
              <a:t>True</a:t>
            </a:r>
            <a:r>
              <a:rPr sz="2300" spc="-665" dirty="0">
                <a:solidFill>
                  <a:srgbClr val="0000FF"/>
                </a:solidFill>
                <a:latin typeface="Consolas"/>
                <a:cs typeface="Consolas"/>
              </a:rPr>
              <a:t> </a:t>
            </a:r>
            <a:r>
              <a:rPr sz="2300" spc="-10" dirty="0">
                <a:solidFill>
                  <a:srgbClr val="464652"/>
                </a:solidFill>
                <a:latin typeface="Gill Sans MT"/>
                <a:cs typeface="Gill Sans MT"/>
              </a:rPr>
              <a:t>for </a:t>
            </a:r>
            <a:r>
              <a:rPr sz="2300" spc="-5" dirty="0">
                <a:solidFill>
                  <a:srgbClr val="464652"/>
                </a:solidFill>
                <a:latin typeface="Gill Sans MT"/>
                <a:cs typeface="Gill Sans MT"/>
              </a:rPr>
              <a:t>true</a:t>
            </a:r>
            <a:endParaRPr sz="2300" dirty="0">
              <a:latin typeface="Gill Sans MT"/>
              <a:cs typeface="Gill Sans MT"/>
            </a:endParaRPr>
          </a:p>
          <a:p>
            <a:pPr marL="286385" marR="5080" indent="-274320">
              <a:lnSpc>
                <a:spcPct val="100000"/>
              </a:lnSpc>
              <a:spcBef>
                <a:spcPts val="62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15" dirty="0">
                <a:latin typeface="Gill Sans MT"/>
                <a:cs typeface="Gill Sans MT"/>
              </a:rPr>
              <a:t>Just </a:t>
            </a:r>
            <a:r>
              <a:rPr sz="2600" spc="-20" dirty="0">
                <a:latin typeface="Gill Sans MT"/>
                <a:cs typeface="Gill Sans MT"/>
              </a:rPr>
              <a:t>like </a:t>
            </a:r>
            <a:r>
              <a:rPr sz="2600" spc="-5" dirty="0">
                <a:latin typeface="Gill Sans MT"/>
                <a:cs typeface="Gill Sans MT"/>
              </a:rPr>
              <a:t>integers, floating-point </a:t>
            </a:r>
            <a:r>
              <a:rPr sz="2600" dirty="0">
                <a:latin typeface="Gill Sans MT"/>
                <a:cs typeface="Gill Sans MT"/>
              </a:rPr>
              <a:t>and string values,</a:t>
            </a:r>
            <a:r>
              <a:rPr sz="2600" spc="-455" dirty="0">
                <a:latin typeface="Gill Sans MT"/>
                <a:cs typeface="Gill Sans MT"/>
              </a:rPr>
              <a:t> </a:t>
            </a:r>
            <a:r>
              <a:rPr sz="2600" dirty="0">
                <a:latin typeface="Gill Sans MT"/>
                <a:cs typeface="Gill Sans MT"/>
              </a:rPr>
              <a:t>boolean  values can be assigned </a:t>
            </a:r>
            <a:r>
              <a:rPr sz="2600" spc="-5" dirty="0">
                <a:latin typeface="Gill Sans MT"/>
                <a:cs typeface="Gill Sans MT"/>
              </a:rPr>
              <a:t>to</a:t>
            </a:r>
            <a:r>
              <a:rPr sz="2600" spc="-15" dirty="0">
                <a:latin typeface="Gill Sans MT"/>
                <a:cs typeface="Gill Sans MT"/>
              </a:rPr>
              <a:t> </a:t>
            </a:r>
            <a:r>
              <a:rPr sz="2600" dirty="0">
                <a:latin typeface="Gill Sans MT"/>
                <a:cs typeface="Gill Sans MT"/>
              </a:rPr>
              <a:t>variables.</a:t>
            </a:r>
          </a:p>
          <a:p>
            <a:pPr marL="286385" marR="478790" indent="-274320">
              <a:lnSpc>
                <a:spcPct val="100000"/>
              </a:lnSpc>
              <a:spcBef>
                <a:spcPts val="60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In general, </a:t>
            </a:r>
            <a:r>
              <a:rPr sz="2600" spc="-10" dirty="0">
                <a:latin typeface="Gill Sans MT"/>
                <a:cs typeface="Gill Sans MT"/>
              </a:rPr>
              <a:t>any </a:t>
            </a:r>
            <a:r>
              <a:rPr sz="2600" dirty="0">
                <a:latin typeface="Gill Sans MT"/>
                <a:cs typeface="Gill Sans MT"/>
              </a:rPr>
              <a:t>value that does not </a:t>
            </a:r>
            <a:r>
              <a:rPr sz="2600" spc="-5" dirty="0">
                <a:latin typeface="Gill Sans MT"/>
                <a:cs typeface="Gill Sans MT"/>
              </a:rPr>
              <a:t>evaluate to </a:t>
            </a:r>
            <a:r>
              <a:rPr sz="2600" spc="-15" dirty="0">
                <a:latin typeface="Gill Sans MT"/>
                <a:cs typeface="Gill Sans MT"/>
              </a:rPr>
              <a:t>zero</a:t>
            </a:r>
            <a:r>
              <a:rPr sz="2600" spc="-275" dirty="0">
                <a:latin typeface="Gill Sans MT"/>
                <a:cs typeface="Gill Sans MT"/>
              </a:rPr>
              <a:t> </a:t>
            </a:r>
            <a:r>
              <a:rPr sz="2600" dirty="0">
                <a:latin typeface="Gill Sans MT"/>
                <a:cs typeface="Gill Sans MT"/>
              </a:rPr>
              <a:t>is  </a:t>
            </a:r>
            <a:r>
              <a:rPr sz="2600" spc="-5" dirty="0">
                <a:latin typeface="Gill Sans MT"/>
                <a:cs typeface="Gill Sans MT"/>
              </a:rPr>
              <a:t>considered</a:t>
            </a:r>
            <a:r>
              <a:rPr sz="2600" spc="-25" dirty="0">
                <a:latin typeface="Gill Sans MT"/>
                <a:cs typeface="Gill Sans MT"/>
              </a:rPr>
              <a:t> </a:t>
            </a:r>
            <a:r>
              <a:rPr sz="2600" spc="0" dirty="0">
                <a:latin typeface="Gill Sans MT"/>
                <a:cs typeface="Gill Sans MT"/>
              </a:rPr>
              <a:t>true.</a:t>
            </a:r>
            <a:endParaRPr sz="2600" dirty="0">
              <a:latin typeface="Gill Sans MT"/>
              <a:cs typeface="Gill Sans MT"/>
            </a:endParaRPr>
          </a:p>
        </p:txBody>
      </p:sp>
    </p:spTree>
    <p:extLst>
      <p:ext uri="{BB962C8B-B14F-4D97-AF65-F5344CB8AC3E}">
        <p14:creationId xmlns:p14="http://schemas.microsoft.com/office/powerpoint/2010/main" val="416273758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Measures of Location</a:t>
            </a:r>
          </a:p>
        </p:txBody>
      </p:sp>
      <p:sp>
        <p:nvSpPr>
          <p:cNvPr id="5" name="Content Placeholder 4"/>
          <p:cNvSpPr>
            <a:spLocks noGrp="1"/>
          </p:cNvSpPr>
          <p:nvPr>
            <p:ph idx="1"/>
          </p:nvPr>
        </p:nvSpPr>
        <p:spPr/>
        <p:txBody>
          <a:bodyPr>
            <a:normAutofit/>
          </a:bodyPr>
          <a:lstStyle/>
          <a:p>
            <a:r>
              <a:rPr lang="en-US" b="1" dirty="0"/>
              <a:t>Mean</a:t>
            </a:r>
            <a:r>
              <a:rPr lang="en-US" dirty="0"/>
              <a:t>:</a:t>
            </a:r>
          </a:p>
          <a:p>
            <a:pPr lvl="1"/>
            <a:r>
              <a:rPr lang="en-US" dirty="0"/>
              <a:t>Sample arithmetic mean is defined as:</a:t>
            </a:r>
          </a:p>
          <a:p>
            <a:pPr lvl="1"/>
            <a:endParaRPr lang="en-US" dirty="0"/>
          </a:p>
          <a:p>
            <a:pPr lvl="1"/>
            <a:endParaRPr lang="en-US" dirty="0"/>
          </a:p>
          <a:p>
            <a:pPr lvl="1"/>
            <a:r>
              <a:rPr lang="en-US" dirty="0"/>
              <a:t>The sum of the differences between each value and the sample mean, i.e., the deviation or spread, is equal to 0.</a:t>
            </a:r>
          </a:p>
          <a:p>
            <a:pPr lvl="1"/>
            <a:endParaRPr lang="en-US" dirty="0"/>
          </a:p>
          <a:p>
            <a:pPr lvl="1"/>
            <a:endParaRPr lang="en-US" dirty="0"/>
          </a:p>
          <a:p>
            <a:pPr lvl="1"/>
            <a:r>
              <a:rPr lang="en-US" dirty="0"/>
              <a:t>It is also the value </a:t>
            </a:r>
            <a:r>
              <a:rPr lang="en-US" i="1" dirty="0"/>
              <a:t>c</a:t>
            </a:r>
            <a:r>
              <a:rPr lang="en-US" dirty="0"/>
              <a:t> that </a:t>
            </a:r>
            <a:r>
              <a:rPr lang="en-US" dirty="0" err="1"/>
              <a:t>minimises</a:t>
            </a:r>
            <a:r>
              <a:rPr lang="en-US" dirty="0"/>
              <a:t> the sum of squared deviations: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169</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7959057"/>
              </p:ext>
            </p:extLst>
          </p:nvPr>
        </p:nvGraphicFramePr>
        <p:xfrm>
          <a:off x="3115457" y="2440657"/>
          <a:ext cx="2997200" cy="749300"/>
        </p:xfrm>
        <a:graphic>
          <a:graphicData uri="http://schemas.openxmlformats.org/presentationml/2006/ole">
            <mc:AlternateContent xmlns:mc="http://schemas.openxmlformats.org/markup-compatibility/2006">
              <mc:Choice xmlns:v="urn:schemas-microsoft-com:vml" Requires="v">
                <p:oleObj spid="_x0000_s2130" name="Equation" r:id="rId3" imgW="1726920" imgH="431640" progId="Equation.3">
                  <p:embed/>
                </p:oleObj>
              </mc:Choice>
              <mc:Fallback>
                <p:oleObj name="Equation" r:id="rId3" imgW="1726920" imgH="431640" progId="Equation.3">
                  <p:embed/>
                  <p:pic>
                    <p:nvPicPr>
                      <p:cNvPr id="6" name="Object 5"/>
                      <p:cNvPicPr/>
                      <p:nvPr/>
                    </p:nvPicPr>
                    <p:blipFill>
                      <a:blip r:embed="rId4"/>
                      <a:stretch>
                        <a:fillRect/>
                      </a:stretch>
                    </p:blipFill>
                    <p:spPr>
                      <a:xfrm>
                        <a:off x="3115457" y="2440657"/>
                        <a:ext cx="2997200" cy="74930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3824288" y="3746500"/>
          <a:ext cx="1519237" cy="749300"/>
        </p:xfrm>
        <a:graphic>
          <a:graphicData uri="http://schemas.openxmlformats.org/presentationml/2006/ole">
            <mc:AlternateContent xmlns:mc="http://schemas.openxmlformats.org/markup-compatibility/2006">
              <mc:Choice xmlns:v="urn:schemas-microsoft-com:vml" Requires="v">
                <p:oleObj spid="_x0000_s2131" name="Equation" r:id="rId5" imgW="876240" imgH="431640" progId="Equation.3">
                  <p:embed/>
                </p:oleObj>
              </mc:Choice>
              <mc:Fallback>
                <p:oleObj name="Equation" r:id="rId5" imgW="876240" imgH="431640" progId="Equation.3">
                  <p:embed/>
                  <p:pic>
                    <p:nvPicPr>
                      <p:cNvPr id="7" name="Object 6"/>
                      <p:cNvPicPr>
                        <a:picLocks noChangeAspect="1" noChangeArrowheads="1"/>
                      </p:cNvPicPr>
                      <p:nvPr/>
                    </p:nvPicPr>
                    <p:blipFill>
                      <a:blip r:embed="rId6"/>
                      <a:srcRect/>
                      <a:stretch>
                        <a:fillRect/>
                      </a:stretch>
                    </p:blipFill>
                    <p:spPr bwMode="auto">
                      <a:xfrm>
                        <a:off x="3824288" y="3746500"/>
                        <a:ext cx="1519237"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nvGraphicFramePr>
        <p:xfrm>
          <a:off x="3043238" y="5346700"/>
          <a:ext cx="3084512" cy="749300"/>
        </p:xfrm>
        <a:graphic>
          <a:graphicData uri="http://schemas.openxmlformats.org/presentationml/2006/ole">
            <mc:AlternateContent xmlns:mc="http://schemas.openxmlformats.org/markup-compatibility/2006">
              <mc:Choice xmlns:v="urn:schemas-microsoft-com:vml" Requires="v">
                <p:oleObj spid="_x0000_s2132" name="Equation" r:id="rId7" imgW="1777680" imgH="431640" progId="Equation.3">
                  <p:embed/>
                </p:oleObj>
              </mc:Choice>
              <mc:Fallback>
                <p:oleObj name="Equation" r:id="rId7" imgW="1777680" imgH="431640" progId="Equation.3">
                  <p:embed/>
                  <p:pic>
                    <p:nvPicPr>
                      <p:cNvPr id="8" name="Object 7"/>
                      <p:cNvPicPr>
                        <a:picLocks noChangeAspect="1" noChangeArrowheads="1"/>
                      </p:cNvPicPr>
                      <p:nvPr/>
                    </p:nvPicPr>
                    <p:blipFill>
                      <a:blip r:embed="rId8"/>
                      <a:srcRect/>
                      <a:stretch>
                        <a:fillRect/>
                      </a:stretch>
                    </p:blipFill>
                    <p:spPr bwMode="auto">
                      <a:xfrm>
                        <a:off x="3043238" y="5346700"/>
                        <a:ext cx="308451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nvGraphicFramePr>
        <p:xfrm>
          <a:off x="4648200" y="5562600"/>
          <a:ext cx="161925" cy="198195"/>
        </p:xfrm>
        <a:graphic>
          <a:graphicData uri="http://schemas.openxmlformats.org/presentationml/2006/ole">
            <mc:AlternateContent xmlns:mc="http://schemas.openxmlformats.org/markup-compatibility/2006">
              <mc:Choice xmlns:v="urn:schemas-microsoft-com:vml" Requires="v">
                <p:oleObj spid="_x0000_s2133" name="Equation" r:id="rId9" imgW="114120" imgH="139680" progId="Equation.3">
                  <p:embed/>
                </p:oleObj>
              </mc:Choice>
              <mc:Fallback>
                <p:oleObj name="Equation" r:id="rId9" imgW="114120" imgH="139680" progId="Equation.3">
                  <p:embed/>
                  <p:pic>
                    <p:nvPicPr>
                      <p:cNvPr id="9" name="Object 8"/>
                      <p:cNvPicPr>
                        <a:picLocks noChangeAspect="1" noChangeArrowheads="1"/>
                      </p:cNvPicPr>
                      <p:nvPr/>
                    </p:nvPicPr>
                    <p:blipFill>
                      <a:blip r:embed="rId10"/>
                      <a:srcRect/>
                      <a:stretch>
                        <a:fillRect/>
                      </a:stretch>
                    </p:blipFill>
                    <p:spPr bwMode="auto">
                      <a:xfrm>
                        <a:off x="4648200" y="5562600"/>
                        <a:ext cx="161925" cy="19819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4709470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Measures of Location (cont.)</a:t>
            </a:r>
          </a:p>
        </p:txBody>
      </p:sp>
      <p:sp>
        <p:nvSpPr>
          <p:cNvPr id="5" name="Content Placeholder 4"/>
          <p:cNvSpPr>
            <a:spLocks noGrp="1"/>
          </p:cNvSpPr>
          <p:nvPr>
            <p:ph idx="1"/>
          </p:nvPr>
        </p:nvSpPr>
        <p:spPr>
          <a:xfrm>
            <a:off x="822959" y="1845734"/>
            <a:ext cx="7543801" cy="2345266"/>
          </a:xfrm>
        </p:spPr>
        <p:txBody>
          <a:bodyPr>
            <a:normAutofit fontScale="85000" lnSpcReduction="20000"/>
          </a:bodyPr>
          <a:lstStyle/>
          <a:p>
            <a:pPr lvl="1"/>
            <a:r>
              <a:rPr lang="en-US" b="1" dirty="0"/>
              <a:t>Weighted sample mean</a:t>
            </a:r>
            <a:r>
              <a:rPr lang="en-US" dirty="0"/>
              <a:t>:</a:t>
            </a:r>
          </a:p>
          <a:p>
            <a:pPr lvl="2"/>
            <a:r>
              <a:rPr lang="en-US" dirty="0"/>
              <a:t>At times, each value     is found to be associated with a numerical coefficient     , i.e., the weight of that value.</a:t>
            </a:r>
          </a:p>
          <a:p>
            <a:pPr lvl="1"/>
            <a:endParaRPr lang="en-US" dirty="0"/>
          </a:p>
          <a:p>
            <a:pPr lvl="1"/>
            <a:endParaRPr lang="en-US" dirty="0"/>
          </a:p>
          <a:p>
            <a:pPr lvl="2"/>
            <a:r>
              <a:rPr lang="en-US" dirty="0"/>
              <a:t>Example:</a:t>
            </a:r>
          </a:p>
          <a:p>
            <a:pPr lvl="3"/>
            <a:r>
              <a:rPr lang="en-US" dirty="0"/>
              <a:t>     is the unit sale price of the </a:t>
            </a:r>
            <a:r>
              <a:rPr lang="en-US" i="1" dirty="0" err="1"/>
              <a:t>i</a:t>
            </a:r>
            <a:r>
              <a:rPr lang="en-US" dirty="0" err="1"/>
              <a:t>th</a:t>
            </a:r>
            <a:r>
              <a:rPr lang="en-US" dirty="0"/>
              <a:t> shipping lot consisting of     product units.</a:t>
            </a:r>
          </a:p>
          <a:p>
            <a:pPr lvl="3"/>
            <a:r>
              <a:rPr lang="en-US" dirty="0"/>
              <a:t>The average sale price would be the weighted sample mean.  </a:t>
            </a:r>
          </a:p>
          <a:p>
            <a:pPr lvl="1"/>
            <a:endParaRPr lang="en-US"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170</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402059926"/>
              </p:ext>
            </p:extLst>
          </p:nvPr>
        </p:nvGraphicFramePr>
        <p:xfrm>
          <a:off x="2764639" y="2083021"/>
          <a:ext cx="263525" cy="396875"/>
        </p:xfrm>
        <a:graphic>
          <a:graphicData uri="http://schemas.openxmlformats.org/presentationml/2006/ole">
            <mc:AlternateContent xmlns:mc="http://schemas.openxmlformats.org/markup-compatibility/2006">
              <mc:Choice xmlns:v="urn:schemas-microsoft-com:vml" Requires="v">
                <p:oleObj spid="_x0000_s3174" name="Equation" r:id="rId3" imgW="152280" imgH="228600" progId="Equation.3">
                  <p:embed/>
                </p:oleObj>
              </mc:Choice>
              <mc:Fallback>
                <p:oleObj name="Equation" r:id="rId3" imgW="152280" imgH="228600" progId="Equation.3">
                  <p:embed/>
                  <p:pic>
                    <p:nvPicPr>
                      <p:cNvPr id="6" name="Object 5"/>
                      <p:cNvPicPr>
                        <a:picLocks noChangeAspect="1" noChangeArrowheads="1"/>
                      </p:cNvPicPr>
                      <p:nvPr/>
                    </p:nvPicPr>
                    <p:blipFill>
                      <a:blip r:embed="rId4"/>
                      <a:srcRect/>
                      <a:stretch>
                        <a:fillRect/>
                      </a:stretch>
                    </p:blipFill>
                    <p:spPr bwMode="auto">
                      <a:xfrm>
                        <a:off x="2764639" y="2083021"/>
                        <a:ext cx="263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1639888" y="3489325"/>
          <a:ext cx="265112" cy="396875"/>
        </p:xfrm>
        <a:graphic>
          <a:graphicData uri="http://schemas.openxmlformats.org/presentationml/2006/ole">
            <mc:AlternateContent xmlns:mc="http://schemas.openxmlformats.org/markup-compatibility/2006">
              <mc:Choice xmlns:v="urn:schemas-microsoft-com:vml" Requires="v">
                <p:oleObj spid="_x0000_s3175" name="Equation" r:id="rId5" imgW="152280" imgH="228600" progId="Equation.3">
                  <p:embed/>
                </p:oleObj>
              </mc:Choice>
              <mc:Fallback>
                <p:oleObj name="Equation" r:id="rId5" imgW="152280" imgH="228600" progId="Equation.3">
                  <p:embed/>
                  <p:pic>
                    <p:nvPicPr>
                      <p:cNvPr id="7" name="Object 6"/>
                      <p:cNvPicPr>
                        <a:picLocks noChangeAspect="1" noChangeArrowheads="1"/>
                      </p:cNvPicPr>
                      <p:nvPr/>
                    </p:nvPicPr>
                    <p:blipFill>
                      <a:blip r:embed="rId6"/>
                      <a:srcRect/>
                      <a:stretch>
                        <a:fillRect/>
                      </a:stretch>
                    </p:blipFill>
                    <p:spPr bwMode="auto">
                      <a:xfrm>
                        <a:off x="1639888" y="3489325"/>
                        <a:ext cx="265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568762748"/>
              </p:ext>
            </p:extLst>
          </p:nvPr>
        </p:nvGraphicFramePr>
        <p:xfrm>
          <a:off x="2600165" y="2519363"/>
          <a:ext cx="3989388" cy="969962"/>
        </p:xfrm>
        <a:graphic>
          <a:graphicData uri="http://schemas.openxmlformats.org/presentationml/2006/ole">
            <mc:AlternateContent xmlns:mc="http://schemas.openxmlformats.org/markup-compatibility/2006">
              <mc:Choice xmlns:v="urn:schemas-microsoft-com:vml" Requires="v">
                <p:oleObj spid="_x0000_s3176" name="Equation" r:id="rId7" imgW="2298600" imgH="558720" progId="Equation.3">
                  <p:embed/>
                </p:oleObj>
              </mc:Choice>
              <mc:Fallback>
                <p:oleObj name="Equation" r:id="rId7" imgW="2298600" imgH="558720" progId="Equation.3">
                  <p:embed/>
                  <p:pic>
                    <p:nvPicPr>
                      <p:cNvPr id="8" name="Object 7"/>
                      <p:cNvPicPr>
                        <a:picLocks noChangeAspect="1" noChangeArrowheads="1"/>
                      </p:cNvPicPr>
                      <p:nvPr/>
                    </p:nvPicPr>
                    <p:blipFill>
                      <a:blip r:embed="rId8"/>
                      <a:srcRect/>
                      <a:stretch>
                        <a:fillRect/>
                      </a:stretch>
                    </p:blipFill>
                    <p:spPr bwMode="auto">
                      <a:xfrm>
                        <a:off x="2600165" y="2519363"/>
                        <a:ext cx="3989388"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904882262"/>
              </p:ext>
            </p:extLst>
          </p:nvPr>
        </p:nvGraphicFramePr>
        <p:xfrm>
          <a:off x="6898151" y="2080155"/>
          <a:ext cx="307975" cy="396875"/>
        </p:xfrm>
        <a:graphic>
          <a:graphicData uri="http://schemas.openxmlformats.org/presentationml/2006/ole">
            <mc:AlternateContent xmlns:mc="http://schemas.openxmlformats.org/markup-compatibility/2006">
              <mc:Choice xmlns:v="urn:schemas-microsoft-com:vml" Requires="v">
                <p:oleObj spid="_x0000_s3177" name="Equation" r:id="rId9" imgW="177480" imgH="228600" progId="Equation.3">
                  <p:embed/>
                </p:oleObj>
              </mc:Choice>
              <mc:Fallback>
                <p:oleObj name="Equation" r:id="rId9" imgW="177480" imgH="228600" progId="Equation.3">
                  <p:embed/>
                  <p:pic>
                    <p:nvPicPr>
                      <p:cNvPr id="10" name="Object 9"/>
                      <p:cNvPicPr>
                        <a:picLocks noChangeAspect="1" noChangeArrowheads="1"/>
                      </p:cNvPicPr>
                      <p:nvPr/>
                    </p:nvPicPr>
                    <p:blipFill>
                      <a:blip r:embed="rId10"/>
                      <a:srcRect/>
                      <a:stretch>
                        <a:fillRect/>
                      </a:stretch>
                    </p:blipFill>
                    <p:spPr bwMode="auto">
                      <a:xfrm>
                        <a:off x="6898151" y="2080155"/>
                        <a:ext cx="307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956979963"/>
              </p:ext>
            </p:extLst>
          </p:nvPr>
        </p:nvGraphicFramePr>
        <p:xfrm>
          <a:off x="5715000" y="3528792"/>
          <a:ext cx="309562" cy="396875"/>
        </p:xfrm>
        <a:graphic>
          <a:graphicData uri="http://schemas.openxmlformats.org/presentationml/2006/ole">
            <mc:AlternateContent xmlns:mc="http://schemas.openxmlformats.org/markup-compatibility/2006">
              <mc:Choice xmlns:v="urn:schemas-microsoft-com:vml" Requires="v">
                <p:oleObj spid="_x0000_s3178" name="Equation" r:id="rId11" imgW="177480" imgH="228600" progId="Equation.3">
                  <p:embed/>
                </p:oleObj>
              </mc:Choice>
              <mc:Fallback>
                <p:oleObj name="Equation" r:id="rId11" imgW="177480" imgH="228600" progId="Equation.3">
                  <p:embed/>
                  <p:pic>
                    <p:nvPicPr>
                      <p:cNvPr id="12" name="Object 11"/>
                      <p:cNvPicPr>
                        <a:picLocks noChangeAspect="1" noChangeArrowheads="1"/>
                      </p:cNvPicPr>
                      <p:nvPr/>
                    </p:nvPicPr>
                    <p:blipFill>
                      <a:blip r:embed="rId10"/>
                      <a:srcRect/>
                      <a:stretch>
                        <a:fillRect/>
                      </a:stretch>
                    </p:blipFill>
                    <p:spPr bwMode="auto">
                      <a:xfrm>
                        <a:off x="5715000" y="3528792"/>
                        <a:ext cx="309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0987771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7330440" cy="816709"/>
          </a:xfrm>
        </p:spPr>
        <p:txBody>
          <a:bodyPr>
            <a:noAutofit/>
          </a:bodyPr>
          <a:lstStyle/>
          <a:p>
            <a:r>
              <a:rPr lang="en-US" dirty="0"/>
              <a:t>Measures of Location (cont.)</a:t>
            </a:r>
          </a:p>
        </p:txBody>
      </p:sp>
      <p:sp>
        <p:nvSpPr>
          <p:cNvPr id="5" name="Content Placeholder 4"/>
          <p:cNvSpPr>
            <a:spLocks noGrp="1"/>
          </p:cNvSpPr>
          <p:nvPr>
            <p:ph idx="1"/>
          </p:nvPr>
        </p:nvSpPr>
        <p:spPr>
          <a:xfrm>
            <a:off x="457200" y="1219200"/>
            <a:ext cx="8534400" cy="3733800"/>
          </a:xfrm>
        </p:spPr>
        <p:txBody>
          <a:bodyPr>
            <a:normAutofit fontScale="85000" lnSpcReduction="10000"/>
          </a:bodyPr>
          <a:lstStyle/>
          <a:p>
            <a:r>
              <a:rPr lang="en-US" b="1" dirty="0"/>
              <a:t>Median</a:t>
            </a:r>
            <a:r>
              <a:rPr lang="en-US" dirty="0"/>
              <a:t>:</a:t>
            </a:r>
          </a:p>
          <a:p>
            <a:pPr lvl="1"/>
            <a:r>
              <a:rPr lang="en-US" dirty="0"/>
              <a:t>Suppose                             are </a:t>
            </a:r>
            <a:r>
              <a:rPr lang="en-US" i="1" dirty="0"/>
              <a:t>m</a:t>
            </a:r>
            <a:r>
              <a:rPr lang="en-US" dirty="0"/>
              <a:t> observations arranged in a non-decreasing way.</a:t>
            </a:r>
          </a:p>
          <a:p>
            <a:pPr lvl="1"/>
            <a:r>
              <a:rPr lang="en-US" dirty="0"/>
              <a:t>If </a:t>
            </a:r>
            <a:r>
              <a:rPr lang="en-US" i="1" dirty="0"/>
              <a:t>m</a:t>
            </a:r>
            <a:r>
              <a:rPr lang="en-US" dirty="0"/>
              <a:t> is an </a:t>
            </a:r>
            <a:r>
              <a:rPr lang="en-US" u="sng" dirty="0"/>
              <a:t>odd number</a:t>
            </a:r>
            <a:r>
              <a:rPr lang="en-US" dirty="0"/>
              <a:t>, the median is the observation occupying position              , i.e.,                   .</a:t>
            </a:r>
          </a:p>
          <a:p>
            <a:pPr lvl="1"/>
            <a:r>
              <a:rPr lang="en-US" dirty="0"/>
              <a:t>If </a:t>
            </a:r>
            <a:r>
              <a:rPr lang="en-US" i="1" dirty="0"/>
              <a:t>m</a:t>
            </a:r>
            <a:r>
              <a:rPr lang="en-US" dirty="0"/>
              <a:t> is an </a:t>
            </a:r>
            <a:r>
              <a:rPr lang="en-US" u="sng" dirty="0"/>
              <a:t>even number</a:t>
            </a:r>
            <a:r>
              <a:rPr lang="en-US" dirty="0"/>
              <a:t>, the median is the middle point in the interval between the observations of position          and              .</a:t>
            </a:r>
          </a:p>
          <a:p>
            <a:pPr lvl="1"/>
            <a:r>
              <a:rPr lang="en-US" dirty="0"/>
              <a:t>Example of </a:t>
            </a:r>
            <a:r>
              <a:rPr lang="en-US" i="1" dirty="0"/>
              <a:t>m</a:t>
            </a:r>
            <a:r>
              <a:rPr lang="en-US" dirty="0"/>
              <a:t> as odd number:</a:t>
            </a:r>
          </a:p>
          <a:p>
            <a:pPr lvl="2"/>
            <a:r>
              <a:rPr lang="en-US" dirty="0"/>
              <a:t>-2, 0, 5, 7, 10</a:t>
            </a:r>
          </a:p>
          <a:p>
            <a:pPr lvl="2"/>
            <a:r>
              <a:rPr lang="en-US" dirty="0"/>
              <a:t>Median is 5.</a:t>
            </a:r>
          </a:p>
          <a:p>
            <a:pPr lvl="1"/>
            <a:r>
              <a:rPr lang="en-US" dirty="0"/>
              <a:t>Example of </a:t>
            </a:r>
            <a:r>
              <a:rPr lang="en-US" i="1" dirty="0"/>
              <a:t>m</a:t>
            </a:r>
            <a:r>
              <a:rPr lang="en-US" dirty="0"/>
              <a:t> as even number:</a:t>
            </a:r>
          </a:p>
          <a:p>
            <a:pPr lvl="2"/>
            <a:r>
              <a:rPr lang="en-US" dirty="0"/>
              <a:t>50, 85, 100, 102, 110, 200</a:t>
            </a:r>
          </a:p>
          <a:p>
            <a:pPr lvl="2"/>
            <a:r>
              <a:rPr lang="en-US" dirty="0"/>
              <a:t>Median is                               ,                      i.e., using the  3</a:t>
            </a:r>
            <a:r>
              <a:rPr lang="en-US" baseline="30000" dirty="0"/>
              <a:t>rd</a:t>
            </a:r>
            <a:r>
              <a:rPr lang="en-US" dirty="0"/>
              <a:t> and 4</a:t>
            </a:r>
            <a:r>
              <a:rPr lang="en-US" baseline="30000" dirty="0"/>
              <a:t>th</a:t>
            </a:r>
            <a:r>
              <a:rPr lang="en-US" dirty="0"/>
              <a:t> observations.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171</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73230561"/>
              </p:ext>
            </p:extLst>
          </p:nvPr>
        </p:nvGraphicFramePr>
        <p:xfrm>
          <a:off x="2343365" y="1439161"/>
          <a:ext cx="1431925" cy="396875"/>
        </p:xfrm>
        <a:graphic>
          <a:graphicData uri="http://schemas.openxmlformats.org/presentationml/2006/ole">
            <mc:AlternateContent xmlns:mc="http://schemas.openxmlformats.org/markup-compatibility/2006">
              <mc:Choice xmlns:v="urn:schemas-microsoft-com:vml" Requires="v">
                <p:oleObj spid="_x0000_s4218" name="Equation" r:id="rId3" imgW="825480" imgH="228600" progId="Equation.3">
                  <p:embed/>
                </p:oleObj>
              </mc:Choice>
              <mc:Fallback>
                <p:oleObj name="Equation" r:id="rId3" imgW="825480" imgH="228600" progId="Equation.3">
                  <p:embed/>
                  <p:pic>
                    <p:nvPicPr>
                      <p:cNvPr id="6" name="Object 5"/>
                      <p:cNvPicPr>
                        <a:picLocks noChangeAspect="1" noChangeArrowheads="1"/>
                      </p:cNvPicPr>
                      <p:nvPr/>
                    </p:nvPicPr>
                    <p:blipFill>
                      <a:blip r:embed="rId4"/>
                      <a:srcRect/>
                      <a:stretch>
                        <a:fillRect/>
                      </a:stretch>
                    </p:blipFill>
                    <p:spPr bwMode="auto">
                      <a:xfrm>
                        <a:off x="2343365" y="1439161"/>
                        <a:ext cx="1431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503702195"/>
              </p:ext>
            </p:extLst>
          </p:nvPr>
        </p:nvGraphicFramePr>
        <p:xfrm>
          <a:off x="7652369" y="1960248"/>
          <a:ext cx="1035050" cy="374650"/>
        </p:xfrm>
        <a:graphic>
          <a:graphicData uri="http://schemas.openxmlformats.org/presentationml/2006/ole">
            <mc:AlternateContent xmlns:mc="http://schemas.openxmlformats.org/markup-compatibility/2006">
              <mc:Choice xmlns:v="urn:schemas-microsoft-com:vml" Requires="v">
                <p:oleObj spid="_x0000_s4219" name="Equation" r:id="rId5" imgW="596880" imgH="215640" progId="Equation.3">
                  <p:embed/>
                </p:oleObj>
              </mc:Choice>
              <mc:Fallback>
                <p:oleObj name="Equation" r:id="rId5" imgW="596880" imgH="215640" progId="Equation.3">
                  <p:embed/>
                  <p:pic>
                    <p:nvPicPr>
                      <p:cNvPr id="7" name="Object 6"/>
                      <p:cNvPicPr>
                        <a:picLocks noChangeAspect="1" noChangeArrowheads="1"/>
                      </p:cNvPicPr>
                      <p:nvPr/>
                    </p:nvPicPr>
                    <p:blipFill>
                      <a:blip r:embed="rId6"/>
                      <a:srcRect/>
                      <a:stretch>
                        <a:fillRect/>
                      </a:stretch>
                    </p:blipFill>
                    <p:spPr bwMode="auto">
                      <a:xfrm>
                        <a:off x="7652369" y="1960248"/>
                        <a:ext cx="10350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218674847"/>
              </p:ext>
            </p:extLst>
          </p:nvPr>
        </p:nvGraphicFramePr>
        <p:xfrm>
          <a:off x="1084262" y="2070064"/>
          <a:ext cx="1454150" cy="419100"/>
        </p:xfrm>
        <a:graphic>
          <a:graphicData uri="http://schemas.openxmlformats.org/presentationml/2006/ole">
            <mc:AlternateContent xmlns:mc="http://schemas.openxmlformats.org/markup-compatibility/2006">
              <mc:Choice xmlns:v="urn:schemas-microsoft-com:vml" Requires="v">
                <p:oleObj spid="_x0000_s4220" name="Equation" r:id="rId7" imgW="838080" imgH="241200" progId="Equation.3">
                  <p:embed/>
                </p:oleObj>
              </mc:Choice>
              <mc:Fallback>
                <p:oleObj name="Equation" r:id="rId7" imgW="838080" imgH="241200" progId="Equation.3">
                  <p:embed/>
                  <p:pic>
                    <p:nvPicPr>
                      <p:cNvPr id="8" name="Object 7"/>
                      <p:cNvPicPr>
                        <a:picLocks noChangeAspect="1" noChangeArrowheads="1"/>
                      </p:cNvPicPr>
                      <p:nvPr/>
                    </p:nvPicPr>
                    <p:blipFill>
                      <a:blip r:embed="rId8"/>
                      <a:srcRect/>
                      <a:stretch>
                        <a:fillRect/>
                      </a:stretch>
                    </p:blipFill>
                    <p:spPr bwMode="auto">
                      <a:xfrm>
                        <a:off x="1084262" y="2070064"/>
                        <a:ext cx="14541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018370107"/>
              </p:ext>
            </p:extLst>
          </p:nvPr>
        </p:nvGraphicFramePr>
        <p:xfrm>
          <a:off x="3989872" y="2562781"/>
          <a:ext cx="573087" cy="307975"/>
        </p:xfrm>
        <a:graphic>
          <a:graphicData uri="http://schemas.openxmlformats.org/presentationml/2006/ole">
            <mc:AlternateContent xmlns:mc="http://schemas.openxmlformats.org/markup-compatibility/2006">
              <mc:Choice xmlns:v="urn:schemas-microsoft-com:vml" Requires="v">
                <p:oleObj spid="_x0000_s4221" name="Equation" r:id="rId9" imgW="330120" imgH="177480" progId="Equation.3">
                  <p:embed/>
                </p:oleObj>
              </mc:Choice>
              <mc:Fallback>
                <p:oleObj name="Equation" r:id="rId9" imgW="330120" imgH="177480" progId="Equation.3">
                  <p:embed/>
                  <p:pic>
                    <p:nvPicPr>
                      <p:cNvPr id="9" name="Object 8"/>
                      <p:cNvPicPr>
                        <a:picLocks noChangeAspect="1" noChangeArrowheads="1"/>
                      </p:cNvPicPr>
                      <p:nvPr/>
                    </p:nvPicPr>
                    <p:blipFill>
                      <a:blip r:embed="rId10"/>
                      <a:srcRect/>
                      <a:stretch>
                        <a:fillRect/>
                      </a:stretch>
                    </p:blipFill>
                    <p:spPr bwMode="auto">
                      <a:xfrm>
                        <a:off x="3989872" y="2562781"/>
                        <a:ext cx="5730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25170049"/>
              </p:ext>
            </p:extLst>
          </p:nvPr>
        </p:nvGraphicFramePr>
        <p:xfrm>
          <a:off x="4988685" y="2598737"/>
          <a:ext cx="1079500" cy="373063"/>
        </p:xfrm>
        <a:graphic>
          <a:graphicData uri="http://schemas.openxmlformats.org/presentationml/2006/ole">
            <mc:AlternateContent xmlns:mc="http://schemas.openxmlformats.org/markup-compatibility/2006">
              <mc:Choice xmlns:v="urn:schemas-microsoft-com:vml" Requires="v">
                <p:oleObj spid="_x0000_s4222" name="Equation" r:id="rId11" imgW="622080" imgH="215640" progId="Equation.3">
                  <p:embed/>
                </p:oleObj>
              </mc:Choice>
              <mc:Fallback>
                <p:oleObj name="Equation" r:id="rId11" imgW="622080" imgH="215640" progId="Equation.3">
                  <p:embed/>
                  <p:pic>
                    <p:nvPicPr>
                      <p:cNvPr id="10" name="Object 9"/>
                      <p:cNvPicPr>
                        <a:picLocks noChangeAspect="1" noChangeArrowheads="1"/>
                      </p:cNvPicPr>
                      <p:nvPr/>
                    </p:nvPicPr>
                    <p:blipFill>
                      <a:blip r:embed="rId12"/>
                      <a:srcRect/>
                      <a:stretch>
                        <a:fillRect/>
                      </a:stretch>
                    </p:blipFill>
                    <p:spPr bwMode="auto">
                      <a:xfrm>
                        <a:off x="4988685" y="2598737"/>
                        <a:ext cx="107950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65593633"/>
              </p:ext>
            </p:extLst>
          </p:nvPr>
        </p:nvGraphicFramePr>
        <p:xfrm>
          <a:off x="1646237" y="4541617"/>
          <a:ext cx="2116138" cy="373063"/>
        </p:xfrm>
        <a:graphic>
          <a:graphicData uri="http://schemas.openxmlformats.org/presentationml/2006/ole">
            <mc:AlternateContent xmlns:mc="http://schemas.openxmlformats.org/markup-compatibility/2006">
              <mc:Choice xmlns:v="urn:schemas-microsoft-com:vml" Requires="v">
                <p:oleObj spid="_x0000_s4223" name="Equation" r:id="rId13" imgW="1218960" imgH="215640" progId="Equation.3">
                  <p:embed/>
                </p:oleObj>
              </mc:Choice>
              <mc:Fallback>
                <p:oleObj name="Equation" r:id="rId13" imgW="1218960" imgH="215640" progId="Equation.3">
                  <p:embed/>
                  <p:pic>
                    <p:nvPicPr>
                      <p:cNvPr id="11" name="Object 10"/>
                      <p:cNvPicPr>
                        <a:picLocks noChangeAspect="1" noChangeArrowheads="1"/>
                      </p:cNvPicPr>
                      <p:nvPr/>
                    </p:nvPicPr>
                    <p:blipFill>
                      <a:blip r:embed="rId14"/>
                      <a:srcRect/>
                      <a:stretch>
                        <a:fillRect/>
                      </a:stretch>
                    </p:blipFill>
                    <p:spPr bwMode="auto">
                      <a:xfrm>
                        <a:off x="1646237" y="4541617"/>
                        <a:ext cx="2116138"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469908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Measures of Location (cont.)</a:t>
            </a:r>
          </a:p>
        </p:txBody>
      </p:sp>
      <p:sp>
        <p:nvSpPr>
          <p:cNvPr id="5" name="Content Placeholder 4"/>
          <p:cNvSpPr>
            <a:spLocks noGrp="1"/>
          </p:cNvSpPr>
          <p:nvPr>
            <p:ph idx="1"/>
          </p:nvPr>
        </p:nvSpPr>
        <p:spPr>
          <a:xfrm>
            <a:off x="427893" y="1920240"/>
            <a:ext cx="5410200" cy="4937760"/>
          </a:xfrm>
        </p:spPr>
        <p:txBody>
          <a:bodyPr/>
          <a:lstStyle/>
          <a:p>
            <a:r>
              <a:rPr lang="en-US" b="1" dirty="0"/>
              <a:t>Mode</a:t>
            </a:r>
            <a:r>
              <a:rPr lang="en-US" dirty="0"/>
              <a:t>:</a:t>
            </a:r>
          </a:p>
          <a:p>
            <a:pPr lvl="1"/>
            <a:r>
              <a:rPr lang="en-US" dirty="0"/>
              <a:t>The value that corresponds to the peak of the empirical density curve for the variable </a:t>
            </a:r>
            <a:r>
              <a:rPr lang="en-US" i="1" dirty="0"/>
              <a:t>a</a:t>
            </a:r>
            <a:r>
              <a:rPr lang="en-US" dirty="0"/>
              <a:t>.</a:t>
            </a:r>
          </a:p>
          <a:p>
            <a:pPr lvl="2"/>
            <a:r>
              <a:rPr lang="en-US" dirty="0"/>
              <a:t>The value that appears most often in the dataset for variable </a:t>
            </a:r>
            <a:r>
              <a:rPr lang="en-US" i="1" dirty="0"/>
              <a:t>a</a:t>
            </a:r>
            <a:r>
              <a:rPr lang="en-US" dirty="0"/>
              <a:t>.</a:t>
            </a:r>
          </a:p>
          <a:p>
            <a:pPr lvl="1"/>
            <a:r>
              <a:rPr lang="en-US" dirty="0"/>
              <a:t>If the empirical density curve has been calculated by partitioning continuous values into intervals, each value of the interval that corresponds to the maximum empirical frequency is the mode.</a:t>
            </a:r>
          </a:p>
          <a:p>
            <a:pPr lvl="1"/>
            <a:endParaRPr lang="en-US"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172</a:t>
            </a:fld>
            <a:endParaRPr lang="en-US"/>
          </a:p>
        </p:txBody>
      </p:sp>
      <p:pic>
        <p:nvPicPr>
          <p:cNvPr id="6" name="Picture 5" descr="MeanMedianModeGraph.jpg"/>
          <p:cNvPicPr>
            <a:picLocks noChangeAspect="1"/>
          </p:cNvPicPr>
          <p:nvPr/>
        </p:nvPicPr>
        <p:blipFill rotWithShape="1">
          <a:blip r:embed="rId2" cstate="print">
            <a:clrChange>
              <a:clrFrom>
                <a:srgbClr val="FFFFFF"/>
              </a:clrFrom>
              <a:clrTo>
                <a:srgbClr val="FFFFFF">
                  <a:alpha val="0"/>
                </a:srgbClr>
              </a:clrTo>
            </a:clrChange>
          </a:blip>
          <a:srcRect r="2235"/>
          <a:stretch/>
        </p:blipFill>
        <p:spPr>
          <a:xfrm>
            <a:off x="5749204" y="2543746"/>
            <a:ext cx="3394796" cy="3171254"/>
          </a:xfrm>
          <a:prstGeom prst="rect">
            <a:avLst/>
          </a:prstGeom>
        </p:spPr>
      </p:pic>
      <p:sp>
        <p:nvSpPr>
          <p:cNvPr id="7" name="TextBox 6"/>
          <p:cNvSpPr txBox="1"/>
          <p:nvPr/>
        </p:nvSpPr>
        <p:spPr>
          <a:xfrm>
            <a:off x="6477000" y="5742801"/>
            <a:ext cx="2196700" cy="276999"/>
          </a:xfrm>
          <a:prstGeom prst="rect">
            <a:avLst/>
          </a:prstGeom>
          <a:noFill/>
        </p:spPr>
        <p:txBody>
          <a:bodyPr wrap="square" rtlCol="0">
            <a:spAutoFit/>
          </a:bodyPr>
          <a:lstStyle/>
          <a:p>
            <a:pPr algn="ctr"/>
            <a:r>
              <a:rPr lang="en-US" sz="1200" dirty="0"/>
              <a:t>(</a:t>
            </a:r>
            <a:r>
              <a:rPr lang="en-US" sz="1200" b="1" dirty="0"/>
              <a:t>Source</a:t>
            </a:r>
            <a:r>
              <a:rPr lang="en-US" sz="1200" dirty="0"/>
              <a:t>:  </a:t>
            </a:r>
            <a:r>
              <a:rPr lang="en-US" sz="1200" dirty="0">
                <a:hlinkClick r:id="rId3"/>
              </a:rPr>
              <a:t>Science Buddies</a:t>
            </a:r>
            <a:r>
              <a:rPr lang="en-US" sz="1200" dirty="0"/>
              <a:t>)</a:t>
            </a:r>
          </a:p>
        </p:txBody>
      </p:sp>
    </p:spTree>
    <p:extLst>
      <p:ext uri="{BB962C8B-B14F-4D97-AF65-F5344CB8AC3E}">
        <p14:creationId xmlns:p14="http://schemas.microsoft.com/office/powerpoint/2010/main" val="392248849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Measures of Location (cont.)</a:t>
            </a:r>
          </a:p>
        </p:txBody>
      </p:sp>
      <p:sp>
        <p:nvSpPr>
          <p:cNvPr id="5" name="Content Placeholder 4"/>
          <p:cNvSpPr>
            <a:spLocks noGrp="1"/>
          </p:cNvSpPr>
          <p:nvPr>
            <p:ph idx="1"/>
          </p:nvPr>
        </p:nvSpPr>
        <p:spPr>
          <a:xfrm>
            <a:off x="574083" y="1863725"/>
            <a:ext cx="7200900" cy="3581400"/>
          </a:xfrm>
        </p:spPr>
        <p:txBody>
          <a:bodyPr>
            <a:normAutofit fontScale="92500" lnSpcReduction="20000"/>
          </a:bodyPr>
          <a:lstStyle/>
          <a:p>
            <a:r>
              <a:rPr lang="en-US" b="1" dirty="0"/>
              <a:t>Midrange</a:t>
            </a:r>
            <a:r>
              <a:rPr lang="en-US" dirty="0"/>
              <a:t>:</a:t>
            </a:r>
          </a:p>
          <a:p>
            <a:pPr lvl="1"/>
            <a:r>
              <a:rPr lang="en-US" dirty="0"/>
              <a:t>The midpoint in the interval between the minimum value and the maximum value.</a:t>
            </a:r>
          </a:p>
          <a:p>
            <a:pPr lvl="1"/>
            <a:endParaRPr lang="en-US" dirty="0"/>
          </a:p>
          <a:p>
            <a:pPr lvl="1"/>
            <a:endParaRPr lang="en-US" dirty="0"/>
          </a:p>
          <a:p>
            <a:pPr lvl="1"/>
            <a:r>
              <a:rPr lang="en-US" dirty="0"/>
              <a:t>Not robust with respect to extreme values, i.e., presence of outliers (just like the mean).</a:t>
            </a:r>
          </a:p>
          <a:p>
            <a:pPr lvl="1"/>
            <a:r>
              <a:rPr lang="en-US" dirty="0"/>
              <a:t>Example:</a:t>
            </a:r>
          </a:p>
          <a:p>
            <a:pPr lvl="2"/>
            <a:r>
              <a:rPr lang="en-US" dirty="0"/>
              <a:t>50, 85, 100, 102, 110, 200</a:t>
            </a:r>
          </a:p>
          <a:p>
            <a:pPr lvl="2"/>
            <a:r>
              <a:rPr lang="en-US" dirty="0"/>
              <a:t> </a:t>
            </a:r>
          </a:p>
          <a:p>
            <a:pPr lvl="2"/>
            <a:endParaRPr lang="en-US" dirty="0"/>
          </a:p>
          <a:p>
            <a:pPr lvl="2"/>
            <a:r>
              <a:rPr lang="en-US" dirty="0"/>
              <a:t> </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173</a:t>
            </a:fld>
            <a:endParaRPr lang="en-US"/>
          </a:p>
        </p:txBody>
      </p:sp>
      <p:graphicFrame>
        <p:nvGraphicFramePr>
          <p:cNvPr id="6" name="Object 5"/>
          <p:cNvGraphicFramePr>
            <a:graphicFrameLocks noChangeAspect="1"/>
          </p:cNvGraphicFramePr>
          <p:nvPr/>
        </p:nvGraphicFramePr>
        <p:xfrm>
          <a:off x="1430338" y="2590800"/>
          <a:ext cx="6016625" cy="727075"/>
        </p:xfrm>
        <a:graphic>
          <a:graphicData uri="http://schemas.openxmlformats.org/presentationml/2006/ole">
            <mc:AlternateContent xmlns:mc="http://schemas.openxmlformats.org/markup-compatibility/2006">
              <mc:Choice xmlns:v="urn:schemas-microsoft-com:vml" Requires="v">
                <p:oleObj spid="_x0000_s5217" name="Equation" r:id="rId3" imgW="3466800" imgH="419040" progId="Equation.3">
                  <p:embed/>
                </p:oleObj>
              </mc:Choice>
              <mc:Fallback>
                <p:oleObj name="Equation" r:id="rId3" imgW="3466800" imgH="419040" progId="Equation.3">
                  <p:embed/>
                  <p:pic>
                    <p:nvPicPr>
                      <p:cNvPr id="6" name="Object 5"/>
                      <p:cNvPicPr>
                        <a:picLocks noChangeAspect="1" noChangeArrowheads="1"/>
                      </p:cNvPicPr>
                      <p:nvPr/>
                    </p:nvPicPr>
                    <p:blipFill>
                      <a:blip r:embed="rId4"/>
                      <a:srcRect/>
                      <a:stretch>
                        <a:fillRect/>
                      </a:stretch>
                    </p:blipFill>
                    <p:spPr bwMode="auto">
                      <a:xfrm>
                        <a:off x="1430338" y="2590800"/>
                        <a:ext cx="6016625"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5105400" y="3030538"/>
          <a:ext cx="125412" cy="234950"/>
        </p:xfrm>
        <a:graphic>
          <a:graphicData uri="http://schemas.openxmlformats.org/presentationml/2006/ole">
            <mc:AlternateContent xmlns:mc="http://schemas.openxmlformats.org/markup-compatibility/2006">
              <mc:Choice xmlns:v="urn:schemas-microsoft-com:vml" Requires="v">
                <p:oleObj spid="_x0000_s5218" name="Equation" r:id="rId5" imgW="88560" imgH="164880" progId="Equation.3">
                  <p:embed/>
                </p:oleObj>
              </mc:Choice>
              <mc:Fallback>
                <p:oleObj name="Equation" r:id="rId5" imgW="88560" imgH="164880" progId="Equation.3">
                  <p:embed/>
                  <p:pic>
                    <p:nvPicPr>
                      <p:cNvPr id="7" name="Object 6"/>
                      <p:cNvPicPr>
                        <a:picLocks noChangeAspect="1" noChangeArrowheads="1"/>
                      </p:cNvPicPr>
                      <p:nvPr/>
                    </p:nvPicPr>
                    <p:blipFill>
                      <a:blip r:embed="rId6"/>
                      <a:srcRect/>
                      <a:stretch>
                        <a:fillRect/>
                      </a:stretch>
                    </p:blipFill>
                    <p:spPr bwMode="auto">
                      <a:xfrm>
                        <a:off x="5105400" y="3030538"/>
                        <a:ext cx="1254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nvGraphicFramePr>
        <p:xfrm>
          <a:off x="6934200" y="3048000"/>
          <a:ext cx="125413" cy="234950"/>
        </p:xfrm>
        <a:graphic>
          <a:graphicData uri="http://schemas.openxmlformats.org/presentationml/2006/ole">
            <mc:AlternateContent xmlns:mc="http://schemas.openxmlformats.org/markup-compatibility/2006">
              <mc:Choice xmlns:v="urn:schemas-microsoft-com:vml" Requires="v">
                <p:oleObj spid="_x0000_s5219" name="Equation" r:id="rId7" imgW="88560" imgH="164880" progId="Equation.3">
                  <p:embed/>
                </p:oleObj>
              </mc:Choice>
              <mc:Fallback>
                <p:oleObj name="Equation" r:id="rId7" imgW="88560" imgH="164880" progId="Equation.3">
                  <p:embed/>
                  <p:pic>
                    <p:nvPicPr>
                      <p:cNvPr id="8"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0" y="3048000"/>
                        <a:ext cx="12541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113994067"/>
              </p:ext>
            </p:extLst>
          </p:nvPr>
        </p:nvGraphicFramePr>
        <p:xfrm>
          <a:off x="1855573" y="4343400"/>
          <a:ext cx="2379662" cy="682625"/>
        </p:xfrm>
        <a:graphic>
          <a:graphicData uri="http://schemas.openxmlformats.org/presentationml/2006/ole">
            <mc:AlternateContent xmlns:mc="http://schemas.openxmlformats.org/markup-compatibility/2006">
              <mc:Choice xmlns:v="urn:schemas-microsoft-com:vml" Requires="v">
                <p:oleObj spid="_x0000_s5220" name="Equation" r:id="rId9" imgW="1371600" imgH="393480" progId="Equation.3">
                  <p:embed/>
                </p:oleObj>
              </mc:Choice>
              <mc:Fallback>
                <p:oleObj name="Equation" r:id="rId9" imgW="1371600" imgH="393480" progId="Equation.3">
                  <p:embed/>
                  <p:pic>
                    <p:nvPicPr>
                      <p:cNvPr id="9" name="Object 8"/>
                      <p:cNvPicPr>
                        <a:picLocks noChangeAspect="1" noChangeArrowheads="1"/>
                      </p:cNvPicPr>
                      <p:nvPr/>
                    </p:nvPicPr>
                    <p:blipFill>
                      <a:blip r:embed="rId10"/>
                      <a:srcRect/>
                      <a:stretch>
                        <a:fillRect/>
                      </a:stretch>
                    </p:blipFill>
                    <p:spPr bwMode="auto">
                      <a:xfrm>
                        <a:off x="1855573" y="4343400"/>
                        <a:ext cx="23796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195542700"/>
              </p:ext>
            </p:extLst>
          </p:nvPr>
        </p:nvGraphicFramePr>
        <p:xfrm>
          <a:off x="1981200" y="5026025"/>
          <a:ext cx="1474787" cy="419100"/>
        </p:xfrm>
        <a:graphic>
          <a:graphicData uri="http://schemas.openxmlformats.org/presentationml/2006/ole">
            <mc:AlternateContent xmlns:mc="http://schemas.openxmlformats.org/markup-compatibility/2006">
              <mc:Choice xmlns:v="urn:schemas-microsoft-com:vml" Requires="v">
                <p:oleObj spid="_x0000_s5221" name="Equation" r:id="rId11" imgW="850680" imgH="241200" progId="Equation.3">
                  <p:embed/>
                </p:oleObj>
              </mc:Choice>
              <mc:Fallback>
                <p:oleObj name="Equation" r:id="rId11" imgW="850680" imgH="241200" progId="Equation.3">
                  <p:embed/>
                  <p:pic>
                    <p:nvPicPr>
                      <p:cNvPr id="10" name="Object 9"/>
                      <p:cNvPicPr>
                        <a:picLocks noChangeAspect="1" noChangeArrowheads="1"/>
                      </p:cNvPicPr>
                      <p:nvPr/>
                    </p:nvPicPr>
                    <p:blipFill>
                      <a:blip r:embed="rId12"/>
                      <a:srcRect/>
                      <a:stretch>
                        <a:fillRect/>
                      </a:stretch>
                    </p:blipFill>
                    <p:spPr bwMode="auto">
                      <a:xfrm>
                        <a:off x="1981200" y="5026025"/>
                        <a:ext cx="14747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8289456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775" y="-231557"/>
            <a:ext cx="7543800" cy="1450757"/>
          </a:xfrm>
        </p:spPr>
        <p:txBody>
          <a:bodyPr>
            <a:noAutofit/>
          </a:bodyPr>
          <a:lstStyle/>
          <a:p>
            <a:r>
              <a:rPr lang="en-US" dirty="0"/>
              <a:t>Measures of Location (cont.)</a:t>
            </a:r>
          </a:p>
        </p:txBody>
      </p:sp>
      <p:sp>
        <p:nvSpPr>
          <p:cNvPr id="5" name="Content Placeholder 4"/>
          <p:cNvSpPr>
            <a:spLocks noGrp="1"/>
          </p:cNvSpPr>
          <p:nvPr>
            <p:ph idx="1"/>
          </p:nvPr>
        </p:nvSpPr>
        <p:spPr>
          <a:xfrm>
            <a:off x="457200" y="1219200"/>
            <a:ext cx="8229600" cy="5181600"/>
          </a:xfrm>
        </p:spPr>
        <p:txBody>
          <a:bodyPr>
            <a:normAutofit/>
          </a:bodyPr>
          <a:lstStyle/>
          <a:p>
            <a:r>
              <a:rPr lang="en-US" b="1" dirty="0"/>
              <a:t>Geometric mean</a:t>
            </a:r>
            <a:r>
              <a:rPr lang="en-US" dirty="0"/>
              <a:t>:</a:t>
            </a:r>
          </a:p>
          <a:p>
            <a:pPr lvl="1"/>
            <a:r>
              <a:rPr lang="en-US" i="1" dirty="0" err="1"/>
              <a:t>m</a:t>
            </a:r>
            <a:r>
              <a:rPr lang="en-US" i="1" baseline="30000" dirty="0" err="1"/>
              <a:t>th</a:t>
            </a:r>
            <a:r>
              <a:rPr lang="en-US" dirty="0"/>
              <a:t> root of the product of the </a:t>
            </a:r>
            <a:r>
              <a:rPr lang="en-US" i="1" dirty="0"/>
              <a:t>m</a:t>
            </a:r>
            <a:r>
              <a:rPr lang="en-US" dirty="0"/>
              <a:t> observations of the variable </a:t>
            </a:r>
            <a:r>
              <a:rPr lang="en-US" i="1" dirty="0"/>
              <a:t>a</a:t>
            </a:r>
            <a:r>
              <a:rPr lang="en-US" dirty="0"/>
              <a:t>.</a:t>
            </a:r>
            <a:br>
              <a:rPr lang="en-US" dirty="0"/>
            </a:br>
            <a:endParaRPr lang="en-US" sz="1000" dirty="0"/>
          </a:p>
          <a:p>
            <a:pPr lvl="1"/>
            <a:endParaRPr lang="en-US" sz="1000" dirty="0"/>
          </a:p>
          <a:p>
            <a:pPr lvl="1"/>
            <a:endParaRPr lang="en-US" sz="1000" dirty="0"/>
          </a:p>
          <a:p>
            <a:pPr lvl="1"/>
            <a:endParaRPr lang="en-US" sz="1000" dirty="0"/>
          </a:p>
          <a:p>
            <a:pPr lvl="1"/>
            <a:r>
              <a:rPr lang="en-US" dirty="0"/>
              <a:t>Example </a:t>
            </a:r>
            <a:r>
              <a:rPr lang="en-US" sz="1400" dirty="0"/>
              <a:t>(</a:t>
            </a:r>
            <a:r>
              <a:rPr lang="en-US" sz="1400" b="1" dirty="0"/>
              <a:t>Source</a:t>
            </a:r>
            <a:r>
              <a:rPr lang="en-US" sz="1400" dirty="0"/>
              <a:t>: </a:t>
            </a:r>
            <a:r>
              <a:rPr lang="en-US" sz="1400" dirty="0">
                <a:hlinkClick r:id="rId3"/>
              </a:rPr>
              <a:t>University of Toronto Mathematics Network</a:t>
            </a:r>
            <a:r>
              <a:rPr lang="en-US" sz="1400" dirty="0"/>
              <a:t>)</a:t>
            </a:r>
            <a:r>
              <a:rPr lang="en-US" dirty="0"/>
              <a:t>:</a:t>
            </a:r>
          </a:p>
          <a:p>
            <a:pPr lvl="2"/>
            <a:r>
              <a:rPr lang="en-US" dirty="0"/>
              <a:t>Suppose you have an investment which earns 10% the first year, 60% the second year, and 20% the third year. What is its average rate of return?</a:t>
            </a:r>
          </a:p>
          <a:p>
            <a:pPr lvl="3"/>
            <a:r>
              <a:rPr lang="en-US" dirty="0"/>
              <a:t> After one year, $1 investment becomes $1.10.</a:t>
            </a:r>
          </a:p>
          <a:p>
            <a:pPr lvl="3"/>
            <a:r>
              <a:rPr lang="en-US" dirty="0"/>
              <a:t> After two years, this investment becomes (1.10 + 0.6×1.10) = $1.76.</a:t>
            </a:r>
          </a:p>
          <a:p>
            <a:pPr lvl="3"/>
            <a:r>
              <a:rPr lang="en-US" dirty="0"/>
              <a:t> After three years, we have (1.76 + 0.2×1.76) = $2.122.</a:t>
            </a:r>
          </a:p>
          <a:p>
            <a:pPr lvl="2"/>
            <a:r>
              <a:rPr lang="en-US" dirty="0"/>
              <a:t>By what constant factor would your investment need to be multiplied  by each year in order to achieve the same effect as multiplying by 1.10  one year, 1.60 the next, and 1.20 the third?</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174</a:t>
            </a:fld>
            <a:endParaRPr lang="en-US"/>
          </a:p>
        </p:txBody>
      </p:sp>
      <p:graphicFrame>
        <p:nvGraphicFramePr>
          <p:cNvPr id="6" name="Object 5"/>
          <p:cNvGraphicFramePr>
            <a:graphicFrameLocks noChangeAspect="1"/>
          </p:cNvGraphicFramePr>
          <p:nvPr/>
        </p:nvGraphicFramePr>
        <p:xfrm>
          <a:off x="3003550" y="2058988"/>
          <a:ext cx="3016250" cy="836612"/>
        </p:xfrm>
        <a:graphic>
          <a:graphicData uri="http://schemas.openxmlformats.org/presentationml/2006/ole">
            <mc:AlternateContent xmlns:mc="http://schemas.openxmlformats.org/markup-compatibility/2006">
              <mc:Choice xmlns:v="urn:schemas-microsoft-com:vml" Requires="v">
                <p:oleObj spid="_x0000_s6165" name="Equation" r:id="rId4" imgW="1739880" imgH="482400" progId="Equation.3">
                  <p:embed/>
                </p:oleObj>
              </mc:Choice>
              <mc:Fallback>
                <p:oleObj name="Equation" r:id="rId4" imgW="1739880" imgH="482400" progId="Equation.3">
                  <p:embed/>
                  <p:pic>
                    <p:nvPicPr>
                      <p:cNvPr id="6" name="Object 5"/>
                      <p:cNvPicPr>
                        <a:picLocks noChangeAspect="1" noChangeArrowheads="1"/>
                      </p:cNvPicPr>
                      <p:nvPr/>
                    </p:nvPicPr>
                    <p:blipFill>
                      <a:blip r:embed="rId5"/>
                      <a:srcRect/>
                      <a:stretch>
                        <a:fillRect/>
                      </a:stretch>
                    </p:blipFill>
                    <p:spPr bwMode="auto">
                      <a:xfrm>
                        <a:off x="3003550" y="2058988"/>
                        <a:ext cx="301625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261237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2400"/>
            <a:ext cx="7543800" cy="1450757"/>
          </a:xfrm>
        </p:spPr>
        <p:txBody>
          <a:bodyPr>
            <a:noAutofit/>
          </a:bodyPr>
          <a:lstStyle/>
          <a:p>
            <a:r>
              <a:rPr lang="en-US" dirty="0"/>
              <a:t>Measures of Location (cont.)</a:t>
            </a:r>
          </a:p>
        </p:txBody>
      </p:sp>
      <p:sp>
        <p:nvSpPr>
          <p:cNvPr id="5" name="Content Placeholder 4"/>
          <p:cNvSpPr>
            <a:spLocks noGrp="1"/>
          </p:cNvSpPr>
          <p:nvPr>
            <p:ph idx="1"/>
          </p:nvPr>
        </p:nvSpPr>
        <p:spPr/>
        <p:txBody>
          <a:bodyPr>
            <a:normAutofit lnSpcReduction="10000"/>
          </a:bodyPr>
          <a:lstStyle/>
          <a:p>
            <a:pPr lvl="2"/>
            <a:endParaRPr lang="en-US" dirty="0"/>
          </a:p>
          <a:p>
            <a:pPr lvl="2"/>
            <a:endParaRPr lang="en-US" dirty="0"/>
          </a:p>
          <a:p>
            <a:pPr lvl="2"/>
            <a:endParaRPr lang="en-US" dirty="0"/>
          </a:p>
          <a:p>
            <a:pPr lvl="2"/>
            <a:r>
              <a:rPr lang="en-US" dirty="0"/>
              <a:t>The average rate of return is about 28% (not 30% which is what the arithmetic mean of 10%, 60% and 20% would return).</a:t>
            </a:r>
          </a:p>
          <a:p>
            <a:endParaRPr lang="en-SG" dirty="0"/>
          </a:p>
          <a:p>
            <a:r>
              <a:rPr lang="en-SG" dirty="0"/>
              <a:t>Arithmetic mean is calculated for observations which are independent of each other.</a:t>
            </a:r>
          </a:p>
          <a:p>
            <a:r>
              <a:rPr lang="en-SG" dirty="0"/>
              <a:t>Geometric mean is used to calculate mean for observations that are dependent on each other.</a:t>
            </a:r>
            <a:endParaRPr lang="en-US"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175</a:t>
            </a:fld>
            <a:endParaRPr lang="en-US"/>
          </a:p>
        </p:txBody>
      </p:sp>
      <p:graphicFrame>
        <p:nvGraphicFramePr>
          <p:cNvPr id="6" name="Object 5"/>
          <p:cNvGraphicFramePr>
            <a:graphicFrameLocks noChangeAspect="1"/>
          </p:cNvGraphicFramePr>
          <p:nvPr/>
        </p:nvGraphicFramePr>
        <p:xfrm>
          <a:off x="3352800" y="1371600"/>
          <a:ext cx="2398713" cy="395288"/>
        </p:xfrm>
        <a:graphic>
          <a:graphicData uri="http://schemas.openxmlformats.org/presentationml/2006/ole">
            <mc:AlternateContent xmlns:mc="http://schemas.openxmlformats.org/markup-compatibility/2006">
              <mc:Choice xmlns:v="urn:schemas-microsoft-com:vml" Requires="v">
                <p:oleObj spid="_x0000_s7208" name="Equation" r:id="rId3" imgW="1384200" imgH="228600" progId="Equation.3">
                  <p:embed/>
                </p:oleObj>
              </mc:Choice>
              <mc:Fallback>
                <p:oleObj name="Equation" r:id="rId3" imgW="1384200" imgH="228600" progId="Equation.3">
                  <p:embed/>
                  <p:pic>
                    <p:nvPicPr>
                      <p:cNvPr id="6" name="Object 5"/>
                      <p:cNvPicPr>
                        <a:picLocks noChangeAspect="1" noChangeArrowheads="1"/>
                      </p:cNvPicPr>
                      <p:nvPr/>
                    </p:nvPicPr>
                    <p:blipFill>
                      <a:blip r:embed="rId4"/>
                      <a:srcRect/>
                      <a:stretch>
                        <a:fillRect/>
                      </a:stretch>
                    </p:blipFill>
                    <p:spPr bwMode="auto">
                      <a:xfrm>
                        <a:off x="3352800" y="1371600"/>
                        <a:ext cx="2398713"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3886200" y="1905000"/>
          <a:ext cx="1606550" cy="350838"/>
        </p:xfrm>
        <a:graphic>
          <a:graphicData uri="http://schemas.openxmlformats.org/presentationml/2006/ole">
            <mc:AlternateContent xmlns:mc="http://schemas.openxmlformats.org/markup-compatibility/2006">
              <mc:Choice xmlns:v="urn:schemas-microsoft-com:vml" Requires="v">
                <p:oleObj spid="_x0000_s7209" name="Equation" r:id="rId5" imgW="927000" imgH="203040" progId="Equation.3">
                  <p:embed/>
                </p:oleObj>
              </mc:Choice>
              <mc:Fallback>
                <p:oleObj name="Equation" r:id="rId5" imgW="927000" imgH="203040" progId="Equation.3">
                  <p:embed/>
                  <p:pic>
                    <p:nvPicPr>
                      <p:cNvPr id="7" name="Object 6"/>
                      <p:cNvPicPr>
                        <a:picLocks noChangeAspect="1" noChangeArrowheads="1"/>
                      </p:cNvPicPr>
                      <p:nvPr/>
                    </p:nvPicPr>
                    <p:blipFill>
                      <a:blip r:embed="rId6"/>
                      <a:srcRect/>
                      <a:stretch>
                        <a:fillRect/>
                      </a:stretch>
                    </p:blipFill>
                    <p:spPr bwMode="auto">
                      <a:xfrm>
                        <a:off x="3886200" y="1905000"/>
                        <a:ext cx="16065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5268008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Measures of Dispersion</a:t>
            </a:r>
          </a:p>
        </p:txBody>
      </p:sp>
      <p:sp>
        <p:nvSpPr>
          <p:cNvPr id="5" name="Content Placeholder 4"/>
          <p:cNvSpPr>
            <a:spLocks noGrp="1"/>
          </p:cNvSpPr>
          <p:nvPr>
            <p:ph idx="1"/>
          </p:nvPr>
        </p:nvSpPr>
        <p:spPr/>
        <p:txBody>
          <a:bodyPr/>
          <a:lstStyle/>
          <a:p>
            <a:r>
              <a:rPr lang="en-US" u="sng" dirty="0"/>
              <a:t>Location measures</a:t>
            </a:r>
            <a:r>
              <a:rPr lang="en-US" dirty="0"/>
              <a:t> provide an indication of the </a:t>
            </a:r>
            <a:r>
              <a:rPr lang="en-US" u="sng" dirty="0"/>
              <a:t>central part</a:t>
            </a:r>
            <a:r>
              <a:rPr lang="en-US" dirty="0"/>
              <a:t> of the observed values for a numerical variable.</a:t>
            </a:r>
          </a:p>
          <a:p>
            <a:r>
              <a:rPr lang="en-US" dirty="0"/>
              <a:t>Need </a:t>
            </a:r>
            <a:r>
              <a:rPr lang="en-US" u="sng" dirty="0"/>
              <a:t>measures of dispersion</a:t>
            </a:r>
            <a:r>
              <a:rPr lang="en-US" dirty="0"/>
              <a:t> to represent the </a:t>
            </a:r>
            <a:r>
              <a:rPr lang="en-US" u="sng" dirty="0"/>
              <a:t>variability</a:t>
            </a:r>
            <a:r>
              <a:rPr lang="en-US" dirty="0"/>
              <a:t> expressed by the observations w.r.t. </a:t>
            </a:r>
            <a:r>
              <a:rPr lang="en-US" u="sng" dirty="0"/>
              <a:t>the central value</a:t>
            </a:r>
            <a:r>
              <a:rPr lang="en-US" dirty="0"/>
              <a:t>.</a:t>
            </a:r>
          </a:p>
          <a:p>
            <a:r>
              <a:rPr lang="en-US" dirty="0"/>
              <a:t>The two empirical density curves below have mean, median and mode equal to 50.</a:t>
            </a:r>
          </a:p>
          <a:p>
            <a:endParaRPr lang="en-US"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176</a:t>
            </a:fld>
            <a:endParaRPr lang="en-US"/>
          </a:p>
        </p:txBody>
      </p:sp>
      <p:graphicFrame>
        <p:nvGraphicFramePr>
          <p:cNvPr id="7" name="Chart 6"/>
          <p:cNvGraphicFramePr>
            <a:graphicFrameLocks/>
          </p:cNvGraphicFramePr>
          <p:nvPr/>
        </p:nvGraphicFramePr>
        <p:xfrm>
          <a:off x="4648200" y="4038600"/>
          <a:ext cx="3505200" cy="1981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nvGraphicFramePr>
        <p:xfrm>
          <a:off x="990600" y="4038600"/>
          <a:ext cx="3352800" cy="1981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133582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Measures of Dispersion (cont.)</a:t>
            </a:r>
          </a:p>
        </p:txBody>
      </p:sp>
      <p:sp>
        <p:nvSpPr>
          <p:cNvPr id="5" name="Content Placeholder 4"/>
          <p:cNvSpPr>
            <a:spLocks noGrp="1"/>
          </p:cNvSpPr>
          <p:nvPr>
            <p:ph idx="1"/>
          </p:nvPr>
        </p:nvSpPr>
        <p:spPr/>
        <p:txBody>
          <a:bodyPr>
            <a:normAutofit/>
          </a:bodyPr>
          <a:lstStyle/>
          <a:p>
            <a:pPr lvl="1"/>
            <a:r>
              <a:rPr lang="en-US" dirty="0"/>
              <a:t>In most applications, it is desirable to have data with </a:t>
            </a:r>
            <a:r>
              <a:rPr lang="en-US" u="sng" dirty="0"/>
              <a:t>small dispersion</a:t>
            </a:r>
            <a:r>
              <a:rPr lang="en-US" dirty="0"/>
              <a:t> (left).</a:t>
            </a:r>
          </a:p>
          <a:p>
            <a:pPr lvl="2"/>
            <a:r>
              <a:rPr lang="en-US" dirty="0"/>
              <a:t>E.g., In manufacturing process, a wide variation in a critical measure might point to an undesirable level of defective items.</a:t>
            </a:r>
          </a:p>
          <a:p>
            <a:pPr lvl="1"/>
            <a:r>
              <a:rPr lang="en-US" dirty="0"/>
              <a:t>In some applications, a </a:t>
            </a:r>
            <a:r>
              <a:rPr lang="en-US" u="sng" dirty="0"/>
              <a:t>higher dispersion</a:t>
            </a:r>
            <a:r>
              <a:rPr lang="en-US" dirty="0"/>
              <a:t> may be desired, for example, for the purpose of classification/discriminating between classes.</a:t>
            </a:r>
          </a:p>
          <a:p>
            <a:pPr lvl="2"/>
            <a:r>
              <a:rPr lang="en-US" dirty="0"/>
              <a:t>E.g., In the case of test results intended to discriminate between the abilities of candidates, it is desirable to have a fairly wide spectrum of values.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177</a:t>
            </a:fld>
            <a:endParaRPr lang="en-US"/>
          </a:p>
        </p:txBody>
      </p:sp>
    </p:spTree>
    <p:extLst>
      <p:ext uri="{BB962C8B-B14F-4D97-AF65-F5344CB8AC3E}">
        <p14:creationId xmlns:p14="http://schemas.microsoft.com/office/powerpoint/2010/main" val="334002800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Measures of Dispersion (cont.)</a:t>
            </a:r>
          </a:p>
        </p:txBody>
      </p:sp>
      <p:sp>
        <p:nvSpPr>
          <p:cNvPr id="5" name="Content Placeholder 4"/>
          <p:cNvSpPr>
            <a:spLocks noGrp="1"/>
          </p:cNvSpPr>
          <p:nvPr>
            <p:ph idx="1"/>
          </p:nvPr>
        </p:nvSpPr>
        <p:spPr>
          <a:xfrm>
            <a:off x="1028700" y="2285999"/>
            <a:ext cx="7200900" cy="3630941"/>
          </a:xfrm>
        </p:spPr>
        <p:txBody>
          <a:bodyPr>
            <a:normAutofit/>
          </a:bodyPr>
          <a:lstStyle/>
          <a:p>
            <a:r>
              <a:rPr lang="en-US" b="1" dirty="0"/>
              <a:t>Range</a:t>
            </a:r>
            <a:r>
              <a:rPr lang="en-US" dirty="0"/>
              <a:t>:</a:t>
            </a:r>
          </a:p>
          <a:p>
            <a:pPr lvl="1"/>
            <a:r>
              <a:rPr lang="en-US" dirty="0"/>
              <a:t>The simplest measure of dispersion.</a:t>
            </a:r>
          </a:p>
          <a:p>
            <a:pPr lvl="1"/>
            <a:r>
              <a:rPr lang="en-US" dirty="0"/>
              <a:t>Useful to identify the interval in which the values of a variable fall.</a:t>
            </a:r>
          </a:p>
          <a:p>
            <a:pPr lvl="1"/>
            <a:r>
              <a:rPr lang="en-US" dirty="0"/>
              <a:t>Unable to catch the actual dispersion of the values.</a:t>
            </a:r>
          </a:p>
          <a:p>
            <a:pPr lvl="2"/>
            <a:r>
              <a:rPr lang="en-US" dirty="0"/>
              <a:t>The densities below have the same range but the dispersion for the density on the right is greater than that on the left.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178</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061909225"/>
              </p:ext>
            </p:extLst>
          </p:nvPr>
        </p:nvGraphicFramePr>
        <p:xfrm>
          <a:off x="2338222" y="2238715"/>
          <a:ext cx="6016625" cy="417512"/>
        </p:xfrm>
        <a:graphic>
          <a:graphicData uri="http://schemas.openxmlformats.org/presentationml/2006/ole">
            <mc:AlternateContent xmlns:mc="http://schemas.openxmlformats.org/markup-compatibility/2006">
              <mc:Choice xmlns:v="urn:schemas-microsoft-com:vml" Requires="v">
                <p:oleObj spid="_x0000_s8251" name="Equation" r:id="rId3" imgW="3466800" imgH="241200" progId="Equation.3">
                  <p:embed/>
                </p:oleObj>
              </mc:Choice>
              <mc:Fallback>
                <p:oleObj name="Equation" r:id="rId3" imgW="3466800" imgH="241200" progId="Equation.3">
                  <p:embed/>
                  <p:pic>
                    <p:nvPicPr>
                      <p:cNvPr id="6" name="Object 5"/>
                      <p:cNvPicPr>
                        <a:picLocks noChangeAspect="1" noChangeArrowheads="1"/>
                      </p:cNvPicPr>
                      <p:nvPr/>
                    </p:nvPicPr>
                    <p:blipFill>
                      <a:blip r:embed="rId4"/>
                      <a:srcRect/>
                      <a:stretch>
                        <a:fillRect/>
                      </a:stretch>
                    </p:blipFill>
                    <p:spPr bwMode="auto">
                      <a:xfrm>
                        <a:off x="2338222" y="2238715"/>
                        <a:ext cx="60166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5257800" y="2438400"/>
          <a:ext cx="125413" cy="234950"/>
        </p:xfrm>
        <a:graphic>
          <a:graphicData uri="http://schemas.openxmlformats.org/presentationml/2006/ole">
            <mc:AlternateContent xmlns:mc="http://schemas.openxmlformats.org/markup-compatibility/2006">
              <mc:Choice xmlns:v="urn:schemas-microsoft-com:vml" Requires="v">
                <p:oleObj spid="_x0000_s8252" name="Equation" r:id="rId5" imgW="88560" imgH="164880" progId="Equation.3">
                  <p:embed/>
                </p:oleObj>
              </mc:Choice>
              <mc:Fallback>
                <p:oleObj name="Equation" r:id="rId5" imgW="88560" imgH="164880" progId="Equation.3">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2438400"/>
                        <a:ext cx="12541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nvGraphicFramePr>
        <p:xfrm>
          <a:off x="7086600" y="2444750"/>
          <a:ext cx="125413" cy="234950"/>
        </p:xfrm>
        <a:graphic>
          <a:graphicData uri="http://schemas.openxmlformats.org/presentationml/2006/ole">
            <mc:AlternateContent xmlns:mc="http://schemas.openxmlformats.org/markup-compatibility/2006">
              <mc:Choice xmlns:v="urn:schemas-microsoft-com:vml" Requires="v">
                <p:oleObj spid="_x0000_s8253" name="Equation" r:id="rId7" imgW="88707" imgH="164742" progId="Equation.3">
                  <p:embed/>
                </p:oleObj>
              </mc:Choice>
              <mc:Fallback>
                <p:oleObj name="Equation" r:id="rId7" imgW="88707" imgH="164742" progId="Equation.3">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00" y="2444750"/>
                        <a:ext cx="12541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9" name="Group 8"/>
          <p:cNvGrpSpPr/>
          <p:nvPr/>
        </p:nvGrpSpPr>
        <p:grpSpPr>
          <a:xfrm>
            <a:off x="4953000" y="5943600"/>
            <a:ext cx="668421" cy="160444"/>
            <a:chOff x="838200" y="4267200"/>
            <a:chExt cx="762000" cy="152400"/>
          </a:xfrm>
        </p:grpSpPr>
        <p:cxnSp>
          <p:nvCxnSpPr>
            <p:cNvPr id="10" name="Straight Arrow Connector 9"/>
            <p:cNvCxnSpPr/>
            <p:nvPr/>
          </p:nvCxnSpPr>
          <p:spPr>
            <a:xfrm>
              <a:off x="838200" y="4343400"/>
              <a:ext cx="762000"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1524000" y="4343400"/>
              <a:ext cx="152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602705" y="5931751"/>
            <a:ext cx="668421" cy="160444"/>
            <a:chOff x="838200" y="4267200"/>
            <a:chExt cx="762000" cy="152400"/>
          </a:xfrm>
        </p:grpSpPr>
        <p:cxnSp>
          <p:nvCxnSpPr>
            <p:cNvPr id="13" name="Straight Arrow Connector 12"/>
            <p:cNvCxnSpPr/>
            <p:nvPr/>
          </p:nvCxnSpPr>
          <p:spPr>
            <a:xfrm>
              <a:off x="838200" y="4343400"/>
              <a:ext cx="762000"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1524000" y="4343400"/>
              <a:ext cx="152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6271126" y="5931751"/>
            <a:ext cx="668421" cy="160444"/>
            <a:chOff x="838200" y="4267200"/>
            <a:chExt cx="762000" cy="152400"/>
          </a:xfrm>
        </p:grpSpPr>
        <p:cxnSp>
          <p:nvCxnSpPr>
            <p:cNvPr id="16" name="Straight Arrow Connector 15"/>
            <p:cNvCxnSpPr/>
            <p:nvPr/>
          </p:nvCxnSpPr>
          <p:spPr>
            <a:xfrm>
              <a:off x="838200" y="4343400"/>
              <a:ext cx="762000"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1524000" y="4343400"/>
              <a:ext cx="152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939547" y="5931751"/>
            <a:ext cx="668421" cy="160444"/>
            <a:chOff x="838200" y="4267200"/>
            <a:chExt cx="762000" cy="152400"/>
          </a:xfrm>
        </p:grpSpPr>
        <p:cxnSp>
          <p:nvCxnSpPr>
            <p:cNvPr id="19" name="Straight Arrow Connector 18"/>
            <p:cNvCxnSpPr/>
            <p:nvPr/>
          </p:nvCxnSpPr>
          <p:spPr>
            <a:xfrm>
              <a:off x="838200" y="4343400"/>
              <a:ext cx="762000"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1524000" y="4343400"/>
              <a:ext cx="152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7607968" y="5931751"/>
            <a:ext cx="668421" cy="160444"/>
            <a:chOff x="838200" y="4267200"/>
            <a:chExt cx="762000" cy="152400"/>
          </a:xfrm>
        </p:grpSpPr>
        <p:cxnSp>
          <p:nvCxnSpPr>
            <p:cNvPr id="22" name="Straight Arrow Connector 21"/>
            <p:cNvCxnSpPr/>
            <p:nvPr/>
          </p:nvCxnSpPr>
          <p:spPr>
            <a:xfrm>
              <a:off x="838200" y="4343400"/>
              <a:ext cx="762000"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524000" y="4343400"/>
              <a:ext cx="1524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Oval 23"/>
          <p:cNvSpPr/>
          <p:nvPr/>
        </p:nvSpPr>
        <p:spPr>
          <a:xfrm>
            <a:off x="4898136" y="5638800"/>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535863" y="5610864"/>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204284" y="5610864"/>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872705" y="5610864"/>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541126" y="5610864"/>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180832" y="5610864"/>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535863" y="5289976"/>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898136" y="5257800"/>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541126" y="5289976"/>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8180832" y="5257800"/>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898136" y="4953000"/>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180832" y="4953000"/>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180832" y="4648200"/>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898136" y="4648200"/>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19"/>
          <p:cNvGrpSpPr/>
          <p:nvPr/>
        </p:nvGrpSpPr>
        <p:grpSpPr>
          <a:xfrm>
            <a:off x="743284" y="5931751"/>
            <a:ext cx="668421" cy="160444"/>
            <a:chOff x="838200" y="4267200"/>
            <a:chExt cx="762000" cy="152400"/>
          </a:xfrm>
        </p:grpSpPr>
        <p:cxnSp>
          <p:nvCxnSpPr>
            <p:cNvPr id="39" name="Straight Arrow Connector 38"/>
            <p:cNvCxnSpPr/>
            <p:nvPr/>
          </p:nvCxnSpPr>
          <p:spPr>
            <a:xfrm>
              <a:off x="838200" y="4343400"/>
              <a:ext cx="762000"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1524000" y="4343400"/>
              <a:ext cx="152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20"/>
          <p:cNvGrpSpPr/>
          <p:nvPr/>
        </p:nvGrpSpPr>
        <p:grpSpPr>
          <a:xfrm>
            <a:off x="1411705" y="5931751"/>
            <a:ext cx="668421" cy="160444"/>
            <a:chOff x="838200" y="4267200"/>
            <a:chExt cx="762000" cy="152400"/>
          </a:xfrm>
        </p:grpSpPr>
        <p:cxnSp>
          <p:nvCxnSpPr>
            <p:cNvPr id="42" name="Straight Arrow Connector 41"/>
            <p:cNvCxnSpPr/>
            <p:nvPr/>
          </p:nvCxnSpPr>
          <p:spPr>
            <a:xfrm>
              <a:off x="838200" y="4343400"/>
              <a:ext cx="762000"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1524000" y="4343400"/>
              <a:ext cx="152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4" name="Group 23"/>
          <p:cNvGrpSpPr/>
          <p:nvPr/>
        </p:nvGrpSpPr>
        <p:grpSpPr>
          <a:xfrm>
            <a:off x="2080126" y="5931751"/>
            <a:ext cx="668421" cy="160444"/>
            <a:chOff x="838200" y="4267200"/>
            <a:chExt cx="762000" cy="152400"/>
          </a:xfrm>
        </p:grpSpPr>
        <p:cxnSp>
          <p:nvCxnSpPr>
            <p:cNvPr id="45" name="Straight Arrow Connector 44"/>
            <p:cNvCxnSpPr/>
            <p:nvPr/>
          </p:nvCxnSpPr>
          <p:spPr>
            <a:xfrm>
              <a:off x="838200" y="4343400"/>
              <a:ext cx="762000"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5400000">
              <a:off x="1524000" y="4343400"/>
              <a:ext cx="152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7" name="Group 26"/>
          <p:cNvGrpSpPr/>
          <p:nvPr/>
        </p:nvGrpSpPr>
        <p:grpSpPr>
          <a:xfrm>
            <a:off x="2748547" y="5931751"/>
            <a:ext cx="668421" cy="160444"/>
            <a:chOff x="838200" y="4267200"/>
            <a:chExt cx="762000" cy="152400"/>
          </a:xfrm>
        </p:grpSpPr>
        <p:cxnSp>
          <p:nvCxnSpPr>
            <p:cNvPr id="48" name="Straight Arrow Connector 47"/>
            <p:cNvCxnSpPr/>
            <p:nvPr/>
          </p:nvCxnSpPr>
          <p:spPr>
            <a:xfrm>
              <a:off x="838200" y="4343400"/>
              <a:ext cx="762000"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1524000" y="4343400"/>
              <a:ext cx="152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Group 29"/>
          <p:cNvGrpSpPr/>
          <p:nvPr/>
        </p:nvGrpSpPr>
        <p:grpSpPr>
          <a:xfrm>
            <a:off x="3416968" y="5931751"/>
            <a:ext cx="668421" cy="160444"/>
            <a:chOff x="838200" y="4267200"/>
            <a:chExt cx="762000" cy="152400"/>
          </a:xfrm>
        </p:grpSpPr>
        <p:cxnSp>
          <p:nvCxnSpPr>
            <p:cNvPr id="51" name="Straight Arrow Connector 50"/>
            <p:cNvCxnSpPr/>
            <p:nvPr/>
          </p:nvCxnSpPr>
          <p:spPr>
            <a:xfrm>
              <a:off x="838200" y="4343400"/>
              <a:ext cx="762000"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1524000" y="4343400"/>
              <a:ext cx="1524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609600" y="6019800"/>
            <a:ext cx="3743158" cy="338554"/>
          </a:xfrm>
          <a:prstGeom prst="rect">
            <a:avLst/>
          </a:prstGeom>
          <a:noFill/>
        </p:spPr>
        <p:txBody>
          <a:bodyPr wrap="square" rtlCol="0">
            <a:spAutoFit/>
          </a:bodyPr>
          <a:lstStyle/>
          <a:p>
            <a:r>
              <a:rPr lang="en-US" sz="1600" dirty="0">
                <a:solidFill>
                  <a:schemeClr val="accent1"/>
                </a:solidFill>
              </a:rPr>
              <a:t>5          6         7          8          9        10</a:t>
            </a:r>
          </a:p>
        </p:txBody>
      </p:sp>
      <p:sp>
        <p:nvSpPr>
          <p:cNvPr id="54" name="Oval 53"/>
          <p:cNvSpPr/>
          <p:nvPr/>
        </p:nvSpPr>
        <p:spPr>
          <a:xfrm>
            <a:off x="691896" y="5636535"/>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344863" y="5610864"/>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2013284" y="5610864"/>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2681705" y="5610864"/>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350126" y="5610864"/>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992880" y="5610864"/>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344863" y="5289976"/>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013284" y="5289976"/>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350126" y="5289976"/>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681705" y="5289976"/>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2013284" y="4969088"/>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681705" y="4969088"/>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681705" y="4648200"/>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013284" y="4648200"/>
            <a:ext cx="133684" cy="160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4815840" y="6019800"/>
            <a:ext cx="3743158" cy="338554"/>
          </a:xfrm>
          <a:prstGeom prst="rect">
            <a:avLst/>
          </a:prstGeom>
          <a:noFill/>
        </p:spPr>
        <p:txBody>
          <a:bodyPr wrap="square" rtlCol="0">
            <a:spAutoFit/>
          </a:bodyPr>
          <a:lstStyle/>
          <a:p>
            <a:r>
              <a:rPr lang="en-US" sz="1600" dirty="0">
                <a:solidFill>
                  <a:schemeClr val="accent1"/>
                </a:solidFill>
              </a:rPr>
              <a:t>5          6         7          8          9        10</a:t>
            </a:r>
          </a:p>
        </p:txBody>
      </p:sp>
    </p:spTree>
    <p:extLst>
      <p:ext uri="{BB962C8B-B14F-4D97-AF65-F5344CB8AC3E}">
        <p14:creationId xmlns:p14="http://schemas.microsoft.com/office/powerpoint/2010/main" val="1132655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5148"/>
            <a:ext cx="7965440" cy="505908"/>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Type</a:t>
            </a:r>
            <a:r>
              <a:rPr sz="3200" spc="-70" dirty="0">
                <a:solidFill>
                  <a:srgbClr val="464652"/>
                </a:solidFill>
              </a:rPr>
              <a:t> </a:t>
            </a:r>
            <a:r>
              <a:rPr lang="en-US" sz="3200" spc="-5" dirty="0">
                <a:solidFill>
                  <a:srgbClr val="464652"/>
                </a:solidFill>
              </a:rPr>
              <a:t>C</a:t>
            </a:r>
            <a:r>
              <a:rPr sz="3200" spc="-5" dirty="0">
                <a:solidFill>
                  <a:srgbClr val="464652"/>
                </a:solidFill>
              </a:rPr>
              <a:t>onversion</a:t>
            </a:r>
            <a:endParaRPr sz="3200" dirty="0"/>
          </a:p>
        </p:txBody>
      </p:sp>
      <p:sp>
        <p:nvSpPr>
          <p:cNvPr id="9" name="Slide Number Placeholder 8"/>
          <p:cNvSpPr>
            <a:spLocks noGrp="1"/>
          </p:cNvSpPr>
          <p:nvPr>
            <p:ph type="sldNum" sz="quarter" idx="12"/>
          </p:nvPr>
        </p:nvSpPr>
        <p:spPr>
          <a:xfrm>
            <a:off x="6520180" y="6420563"/>
            <a:ext cx="1981200" cy="365760"/>
          </a:xfrm>
        </p:spPr>
        <p:txBody>
          <a:bodyPr/>
          <a:lstStyle/>
          <a:p>
            <a:fld id="{2F424A89-909B-4BA1-940E-23EAC9404E56}" type="slidenum">
              <a:rPr lang="en-US" smtClean="0"/>
              <a:pPr/>
              <a:t>17</a:t>
            </a:fld>
            <a:endParaRPr lang="en-US" dirty="0"/>
          </a:p>
        </p:txBody>
      </p:sp>
      <p:sp>
        <p:nvSpPr>
          <p:cNvPr id="3" name="object 3"/>
          <p:cNvSpPr txBox="1"/>
          <p:nvPr/>
        </p:nvSpPr>
        <p:spPr>
          <a:xfrm>
            <a:off x="535940" y="1707837"/>
            <a:ext cx="8150860" cy="4565015"/>
          </a:xfrm>
          <a:prstGeom prst="rect">
            <a:avLst/>
          </a:prstGeom>
        </p:spPr>
        <p:txBody>
          <a:bodyPr vert="horz" wrap="square" lIns="0" tIns="80645" rIns="0" bIns="0" rtlCol="0">
            <a:spAutoFit/>
          </a:bodyPr>
          <a:lstStyle/>
          <a:p>
            <a:pPr marL="12700">
              <a:lnSpc>
                <a:spcPct val="100000"/>
              </a:lnSpc>
              <a:spcBef>
                <a:spcPts val="63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10" dirty="0">
                <a:latin typeface="Gill Sans MT"/>
                <a:cs typeface="Gill Sans MT"/>
              </a:rPr>
              <a:t>Performs </a:t>
            </a:r>
            <a:r>
              <a:rPr sz="2600" dirty="0">
                <a:latin typeface="Gill Sans MT"/>
                <a:cs typeface="Gill Sans MT"/>
              </a:rPr>
              <a:t>explicit data </a:t>
            </a:r>
            <a:r>
              <a:rPr sz="2600" spc="-5" dirty="0">
                <a:latin typeface="Gill Sans MT"/>
                <a:cs typeface="Gill Sans MT"/>
              </a:rPr>
              <a:t>type </a:t>
            </a:r>
            <a:r>
              <a:rPr sz="2600" spc="-10" dirty="0">
                <a:latin typeface="Gill Sans MT"/>
                <a:cs typeface="Gill Sans MT"/>
              </a:rPr>
              <a:t>conversion </a:t>
            </a:r>
            <a:r>
              <a:rPr sz="2600" spc="-5" dirty="0">
                <a:latin typeface="Gill Sans MT"/>
                <a:cs typeface="Gill Sans MT"/>
              </a:rPr>
              <a:t>with </a:t>
            </a:r>
            <a:r>
              <a:rPr sz="2600" dirty="0">
                <a:latin typeface="Gill Sans MT"/>
                <a:cs typeface="Gill Sans MT"/>
              </a:rPr>
              <a:t>the</a:t>
            </a:r>
            <a:r>
              <a:rPr sz="2600" spc="15" dirty="0">
                <a:latin typeface="Gill Sans MT"/>
                <a:cs typeface="Gill Sans MT"/>
              </a:rPr>
              <a:t> </a:t>
            </a:r>
            <a:r>
              <a:rPr sz="2600" spc="-5" dirty="0">
                <a:latin typeface="Gill Sans MT"/>
                <a:cs typeface="Gill Sans MT"/>
              </a:rPr>
              <a:t>following</a:t>
            </a:r>
            <a:endParaRPr sz="2600" dirty="0">
              <a:latin typeface="Gill Sans MT"/>
              <a:cs typeface="Gill Sans MT"/>
            </a:endParaRPr>
          </a:p>
          <a:p>
            <a:pPr marL="286385">
              <a:lnSpc>
                <a:spcPct val="100000"/>
              </a:lnSpc>
              <a:spcBef>
                <a:spcPts val="48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0000FF"/>
                </a:solidFill>
                <a:latin typeface="Consolas"/>
                <a:cs typeface="Consolas"/>
              </a:rPr>
              <a:t>int</a:t>
            </a:r>
            <a:r>
              <a:rPr sz="2300" spc="-650" dirty="0">
                <a:solidFill>
                  <a:srgbClr val="0000FF"/>
                </a:solidFill>
                <a:latin typeface="Consolas"/>
                <a:cs typeface="Consolas"/>
              </a:rPr>
              <a:t> </a:t>
            </a:r>
            <a:r>
              <a:rPr sz="2300" spc="-10" dirty="0">
                <a:solidFill>
                  <a:srgbClr val="464652"/>
                </a:solidFill>
                <a:latin typeface="Gill Sans MT"/>
                <a:cs typeface="Gill Sans MT"/>
              </a:rPr>
              <a:t>converts</a:t>
            </a:r>
            <a:r>
              <a:rPr sz="2300" dirty="0">
                <a:solidFill>
                  <a:srgbClr val="464652"/>
                </a:solidFill>
                <a:latin typeface="Gill Sans MT"/>
                <a:cs typeface="Gill Sans MT"/>
              </a:rPr>
              <a:t> to</a:t>
            </a:r>
            <a:r>
              <a:rPr sz="2300" spc="-10" dirty="0">
                <a:solidFill>
                  <a:srgbClr val="464652"/>
                </a:solidFill>
                <a:latin typeface="Gill Sans MT"/>
                <a:cs typeface="Gill Sans MT"/>
              </a:rPr>
              <a:t> </a:t>
            </a:r>
            <a:r>
              <a:rPr sz="2300" spc="-35" dirty="0">
                <a:solidFill>
                  <a:srgbClr val="464652"/>
                </a:solidFill>
                <a:latin typeface="Gill Sans MT"/>
                <a:cs typeface="Gill Sans MT"/>
              </a:rPr>
              <a:t>integer,</a:t>
            </a:r>
            <a:r>
              <a:rPr sz="2300" spc="-260" dirty="0">
                <a:solidFill>
                  <a:srgbClr val="464652"/>
                </a:solidFill>
                <a:latin typeface="Gill Sans MT"/>
                <a:cs typeface="Gill Sans MT"/>
              </a:rPr>
              <a:t> </a:t>
            </a:r>
            <a:r>
              <a:rPr sz="2300" spc="0" dirty="0">
                <a:solidFill>
                  <a:srgbClr val="464652"/>
                </a:solidFill>
                <a:latin typeface="Gill Sans MT"/>
                <a:cs typeface="Gill Sans MT"/>
              </a:rPr>
              <a:t>e.g.,</a:t>
            </a:r>
            <a:r>
              <a:rPr sz="2300" spc="-235" dirty="0">
                <a:solidFill>
                  <a:srgbClr val="464652"/>
                </a:solidFill>
                <a:latin typeface="Gill Sans MT"/>
                <a:cs typeface="Gill Sans MT"/>
              </a:rPr>
              <a:t> </a:t>
            </a:r>
            <a:r>
              <a:rPr sz="2300" dirty="0">
                <a:solidFill>
                  <a:srgbClr val="0000FF"/>
                </a:solidFill>
                <a:latin typeface="Consolas"/>
                <a:cs typeface="Consolas"/>
              </a:rPr>
              <a:t>int(9.87)</a:t>
            </a:r>
            <a:r>
              <a:rPr sz="2300" spc="-670" dirty="0">
                <a:solidFill>
                  <a:srgbClr val="0000FF"/>
                </a:solidFill>
                <a:latin typeface="Consolas"/>
                <a:cs typeface="Consolas"/>
              </a:rPr>
              <a:t> </a:t>
            </a:r>
            <a:r>
              <a:rPr sz="2300" spc="-5" dirty="0">
                <a:solidFill>
                  <a:srgbClr val="464652"/>
                </a:solidFill>
                <a:latin typeface="Gill Sans MT"/>
                <a:cs typeface="Gill Sans MT"/>
              </a:rPr>
              <a:t>evaluates</a:t>
            </a:r>
            <a:r>
              <a:rPr sz="2300" spc="-15" dirty="0">
                <a:solidFill>
                  <a:srgbClr val="464652"/>
                </a:solidFill>
                <a:latin typeface="Gill Sans MT"/>
                <a:cs typeface="Gill Sans MT"/>
              </a:rPr>
              <a:t> </a:t>
            </a:r>
            <a:r>
              <a:rPr sz="2300" dirty="0">
                <a:solidFill>
                  <a:srgbClr val="464652"/>
                </a:solidFill>
                <a:latin typeface="Gill Sans MT"/>
                <a:cs typeface="Gill Sans MT"/>
              </a:rPr>
              <a:t>to 9</a:t>
            </a:r>
            <a:endParaRPr sz="2300" dirty="0">
              <a:latin typeface="Gill Sans MT"/>
              <a:cs typeface="Gill Sans MT"/>
            </a:endParaRPr>
          </a:p>
          <a:p>
            <a:pPr marL="286385">
              <a:lnSpc>
                <a:spcPct val="100000"/>
              </a:lnSpc>
              <a:spcBef>
                <a:spcPts val="509"/>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0000FF"/>
                </a:solidFill>
                <a:latin typeface="Consolas"/>
                <a:cs typeface="Consolas"/>
              </a:rPr>
              <a:t>float</a:t>
            </a:r>
            <a:r>
              <a:rPr sz="2300" spc="-670" dirty="0">
                <a:solidFill>
                  <a:srgbClr val="0000FF"/>
                </a:solidFill>
                <a:latin typeface="Consolas"/>
                <a:cs typeface="Consolas"/>
              </a:rPr>
              <a:t> </a:t>
            </a:r>
            <a:r>
              <a:rPr sz="2300" spc="-10" dirty="0">
                <a:solidFill>
                  <a:srgbClr val="464652"/>
                </a:solidFill>
                <a:latin typeface="Gill Sans MT"/>
                <a:cs typeface="Gill Sans MT"/>
              </a:rPr>
              <a:t>converts</a:t>
            </a:r>
            <a:r>
              <a:rPr sz="2300" spc="0" dirty="0">
                <a:solidFill>
                  <a:srgbClr val="464652"/>
                </a:solidFill>
                <a:latin typeface="Gill Sans MT"/>
                <a:cs typeface="Gill Sans MT"/>
              </a:rPr>
              <a:t> </a:t>
            </a:r>
            <a:r>
              <a:rPr sz="2300" spc="-5" dirty="0">
                <a:solidFill>
                  <a:srgbClr val="464652"/>
                </a:solidFill>
                <a:latin typeface="Gill Sans MT"/>
                <a:cs typeface="Gill Sans MT"/>
              </a:rPr>
              <a:t>to</a:t>
            </a:r>
            <a:r>
              <a:rPr sz="2300" spc="0" dirty="0">
                <a:solidFill>
                  <a:srgbClr val="464652"/>
                </a:solidFill>
                <a:latin typeface="Gill Sans MT"/>
                <a:cs typeface="Gill Sans MT"/>
              </a:rPr>
              <a:t> </a:t>
            </a:r>
            <a:r>
              <a:rPr sz="2300" dirty="0">
                <a:solidFill>
                  <a:srgbClr val="464652"/>
                </a:solidFill>
                <a:latin typeface="Gill Sans MT"/>
                <a:cs typeface="Gill Sans MT"/>
              </a:rPr>
              <a:t>floating-point</a:t>
            </a:r>
            <a:r>
              <a:rPr sz="2300" spc="-10" dirty="0">
                <a:solidFill>
                  <a:srgbClr val="464652"/>
                </a:solidFill>
                <a:latin typeface="Gill Sans MT"/>
                <a:cs typeface="Gill Sans MT"/>
              </a:rPr>
              <a:t> </a:t>
            </a:r>
            <a:r>
              <a:rPr sz="2300" dirty="0">
                <a:solidFill>
                  <a:srgbClr val="464652"/>
                </a:solidFill>
                <a:latin typeface="Gill Sans MT"/>
                <a:cs typeface="Gill Sans MT"/>
              </a:rPr>
              <a:t>value</a:t>
            </a:r>
            <a:r>
              <a:rPr sz="2300" spc="-15" dirty="0">
                <a:solidFill>
                  <a:srgbClr val="464652"/>
                </a:solidFill>
                <a:latin typeface="Gill Sans MT"/>
                <a:cs typeface="Gill Sans MT"/>
              </a:rPr>
              <a:t> </a:t>
            </a:r>
            <a:r>
              <a:rPr sz="2300" dirty="0">
                <a:solidFill>
                  <a:srgbClr val="464652"/>
                </a:solidFill>
                <a:latin typeface="Gill Sans MT"/>
                <a:cs typeface="Gill Sans MT"/>
              </a:rPr>
              <a:t>,</a:t>
            </a:r>
            <a:r>
              <a:rPr sz="2300" spc="-229" dirty="0">
                <a:solidFill>
                  <a:srgbClr val="464652"/>
                </a:solidFill>
                <a:latin typeface="Gill Sans MT"/>
                <a:cs typeface="Gill Sans MT"/>
              </a:rPr>
              <a:t> </a:t>
            </a:r>
            <a:r>
              <a:rPr sz="2300" spc="0" dirty="0">
                <a:solidFill>
                  <a:srgbClr val="464652"/>
                </a:solidFill>
                <a:latin typeface="Gill Sans MT"/>
                <a:cs typeface="Gill Sans MT"/>
              </a:rPr>
              <a:t>e.g.,</a:t>
            </a:r>
            <a:r>
              <a:rPr sz="2300" spc="-240" dirty="0">
                <a:solidFill>
                  <a:srgbClr val="464652"/>
                </a:solidFill>
                <a:latin typeface="Gill Sans MT"/>
                <a:cs typeface="Gill Sans MT"/>
              </a:rPr>
              <a:t> </a:t>
            </a:r>
            <a:r>
              <a:rPr sz="2300" dirty="0">
                <a:solidFill>
                  <a:srgbClr val="0000FF"/>
                </a:solidFill>
                <a:latin typeface="Consolas"/>
                <a:cs typeface="Consolas"/>
              </a:rPr>
              <a:t>float(9)</a:t>
            </a:r>
            <a:endParaRPr sz="2300" dirty="0">
              <a:latin typeface="Consolas"/>
              <a:cs typeface="Consolas"/>
            </a:endParaRPr>
          </a:p>
          <a:p>
            <a:pPr marL="561340">
              <a:lnSpc>
                <a:spcPct val="100000"/>
              </a:lnSpc>
              <a:spcBef>
                <a:spcPts val="35"/>
              </a:spcBef>
            </a:pPr>
            <a:r>
              <a:rPr sz="2300" spc="-5" dirty="0">
                <a:solidFill>
                  <a:srgbClr val="464652"/>
                </a:solidFill>
                <a:latin typeface="Gill Sans MT"/>
                <a:cs typeface="Gill Sans MT"/>
              </a:rPr>
              <a:t>evaluates to</a:t>
            </a:r>
            <a:r>
              <a:rPr sz="2300" spc="-15" dirty="0">
                <a:solidFill>
                  <a:srgbClr val="464652"/>
                </a:solidFill>
                <a:latin typeface="Gill Sans MT"/>
                <a:cs typeface="Gill Sans MT"/>
              </a:rPr>
              <a:t> </a:t>
            </a:r>
            <a:r>
              <a:rPr sz="2300" dirty="0">
                <a:solidFill>
                  <a:srgbClr val="464652"/>
                </a:solidFill>
                <a:latin typeface="Gill Sans MT"/>
                <a:cs typeface="Gill Sans MT"/>
              </a:rPr>
              <a:t>9.0</a:t>
            </a:r>
            <a:endParaRPr sz="2300" dirty="0">
              <a:latin typeface="Gill Sans MT"/>
              <a:cs typeface="Gill Sans MT"/>
            </a:endParaRPr>
          </a:p>
          <a:p>
            <a:pPr marL="286385">
              <a:lnSpc>
                <a:spcPct val="100000"/>
              </a:lnSpc>
              <a:spcBef>
                <a:spcPts val="45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0000FF"/>
                </a:solidFill>
                <a:latin typeface="Consolas"/>
                <a:cs typeface="Consolas"/>
              </a:rPr>
              <a:t>str</a:t>
            </a:r>
            <a:r>
              <a:rPr sz="2300" spc="-645" dirty="0">
                <a:solidFill>
                  <a:srgbClr val="0000FF"/>
                </a:solidFill>
                <a:latin typeface="Consolas"/>
                <a:cs typeface="Consolas"/>
              </a:rPr>
              <a:t> </a:t>
            </a:r>
            <a:r>
              <a:rPr sz="2300" spc="-10" dirty="0">
                <a:solidFill>
                  <a:srgbClr val="464652"/>
                </a:solidFill>
                <a:latin typeface="Gill Sans MT"/>
                <a:cs typeface="Gill Sans MT"/>
              </a:rPr>
              <a:t>converts</a:t>
            </a:r>
            <a:r>
              <a:rPr sz="2300" spc="0" dirty="0">
                <a:solidFill>
                  <a:srgbClr val="464652"/>
                </a:solidFill>
                <a:latin typeface="Gill Sans MT"/>
                <a:cs typeface="Gill Sans MT"/>
              </a:rPr>
              <a:t> </a:t>
            </a:r>
            <a:r>
              <a:rPr sz="2300" spc="-5" dirty="0">
                <a:solidFill>
                  <a:srgbClr val="464652"/>
                </a:solidFill>
                <a:latin typeface="Gill Sans MT"/>
                <a:cs typeface="Gill Sans MT"/>
              </a:rPr>
              <a:t>to</a:t>
            </a:r>
            <a:r>
              <a:rPr sz="2300" spc="0" dirty="0">
                <a:solidFill>
                  <a:srgbClr val="464652"/>
                </a:solidFill>
                <a:latin typeface="Gill Sans MT"/>
                <a:cs typeface="Gill Sans MT"/>
              </a:rPr>
              <a:t> </a:t>
            </a:r>
            <a:r>
              <a:rPr sz="2300" dirty="0">
                <a:solidFill>
                  <a:srgbClr val="464652"/>
                </a:solidFill>
                <a:latin typeface="Gill Sans MT"/>
                <a:cs typeface="Gill Sans MT"/>
              </a:rPr>
              <a:t>string,</a:t>
            </a:r>
            <a:r>
              <a:rPr sz="2300" spc="-250" dirty="0">
                <a:solidFill>
                  <a:srgbClr val="464652"/>
                </a:solidFill>
                <a:latin typeface="Gill Sans MT"/>
                <a:cs typeface="Gill Sans MT"/>
              </a:rPr>
              <a:t> </a:t>
            </a:r>
            <a:r>
              <a:rPr sz="2300" spc="0" dirty="0">
                <a:solidFill>
                  <a:srgbClr val="464652"/>
                </a:solidFill>
                <a:latin typeface="Gill Sans MT"/>
                <a:cs typeface="Gill Sans MT"/>
              </a:rPr>
              <a:t>e.g.,</a:t>
            </a:r>
            <a:r>
              <a:rPr sz="2300" spc="-240" dirty="0">
                <a:solidFill>
                  <a:srgbClr val="464652"/>
                </a:solidFill>
                <a:latin typeface="Gill Sans MT"/>
                <a:cs typeface="Gill Sans MT"/>
              </a:rPr>
              <a:t> </a:t>
            </a:r>
            <a:r>
              <a:rPr sz="2300" spc="-5" dirty="0">
                <a:solidFill>
                  <a:srgbClr val="0000FF"/>
                </a:solidFill>
                <a:latin typeface="Consolas"/>
                <a:cs typeface="Consolas"/>
              </a:rPr>
              <a:t>str(9.87)</a:t>
            </a:r>
            <a:r>
              <a:rPr sz="2300" spc="-30" dirty="0">
                <a:solidFill>
                  <a:srgbClr val="0000FF"/>
                </a:solidFill>
                <a:latin typeface="Consolas"/>
                <a:cs typeface="Consolas"/>
              </a:rPr>
              <a:t> </a:t>
            </a:r>
            <a:r>
              <a:rPr sz="2300" spc="-5" dirty="0">
                <a:solidFill>
                  <a:srgbClr val="464652"/>
                </a:solidFill>
                <a:latin typeface="Gill Sans MT"/>
                <a:cs typeface="Gill Sans MT"/>
              </a:rPr>
              <a:t>evaluates</a:t>
            </a:r>
            <a:r>
              <a:rPr sz="2300" spc="-10" dirty="0">
                <a:solidFill>
                  <a:srgbClr val="464652"/>
                </a:solidFill>
                <a:latin typeface="Gill Sans MT"/>
                <a:cs typeface="Gill Sans MT"/>
              </a:rPr>
              <a:t> </a:t>
            </a:r>
            <a:r>
              <a:rPr sz="2300" spc="-5" dirty="0">
                <a:solidFill>
                  <a:srgbClr val="464652"/>
                </a:solidFill>
                <a:latin typeface="Gill Sans MT"/>
                <a:cs typeface="Gill Sans MT"/>
              </a:rPr>
              <a:t>to</a:t>
            </a:r>
            <a:r>
              <a:rPr sz="2300" spc="0" dirty="0">
                <a:solidFill>
                  <a:srgbClr val="464652"/>
                </a:solidFill>
                <a:latin typeface="Gill Sans MT"/>
                <a:cs typeface="Gill Sans MT"/>
              </a:rPr>
              <a:t> </a:t>
            </a:r>
            <a:r>
              <a:rPr lang="en-US" sz="2300" dirty="0">
                <a:solidFill>
                  <a:srgbClr val="0000FF"/>
                </a:solidFill>
                <a:latin typeface="Consolas" panose="020B0609020204030204" pitchFamily="49" charset="0"/>
                <a:cs typeface="Gill Sans MT"/>
              </a:rPr>
              <a:t>'</a:t>
            </a:r>
            <a:r>
              <a:rPr sz="2300" dirty="0">
                <a:solidFill>
                  <a:srgbClr val="0000FF"/>
                </a:solidFill>
                <a:latin typeface="Consolas" panose="020B0609020204030204" pitchFamily="49" charset="0"/>
                <a:cs typeface="Gill Sans MT"/>
              </a:rPr>
              <a:t>9.87</a:t>
            </a:r>
            <a:r>
              <a:rPr lang="en-US" sz="2300" dirty="0">
                <a:solidFill>
                  <a:srgbClr val="0000FF"/>
                </a:solidFill>
                <a:latin typeface="Consolas" panose="020B0609020204030204" pitchFamily="49" charset="0"/>
                <a:cs typeface="Gill Sans MT"/>
              </a:rPr>
              <a:t>'</a:t>
            </a:r>
            <a:endParaRPr sz="2300" dirty="0">
              <a:solidFill>
                <a:srgbClr val="0000FF"/>
              </a:solidFill>
              <a:latin typeface="Consolas" panose="020B0609020204030204" pitchFamily="49" charset="0"/>
              <a:cs typeface="Gill Sans MT"/>
            </a:endParaRPr>
          </a:p>
          <a:p>
            <a:pPr marL="286385">
              <a:lnSpc>
                <a:spcPct val="100000"/>
              </a:lnSpc>
              <a:spcBef>
                <a:spcPts val="50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0000FF"/>
                </a:solidFill>
                <a:latin typeface="Consolas"/>
                <a:cs typeface="Consolas"/>
              </a:rPr>
              <a:t>bool</a:t>
            </a:r>
            <a:r>
              <a:rPr sz="2300" spc="-665" dirty="0">
                <a:solidFill>
                  <a:srgbClr val="0000FF"/>
                </a:solidFill>
                <a:latin typeface="Consolas"/>
                <a:cs typeface="Consolas"/>
              </a:rPr>
              <a:t> </a:t>
            </a:r>
            <a:r>
              <a:rPr sz="2300" spc="-10" dirty="0">
                <a:solidFill>
                  <a:srgbClr val="464652"/>
                </a:solidFill>
                <a:latin typeface="Gill Sans MT"/>
                <a:cs typeface="Gill Sans MT"/>
              </a:rPr>
              <a:t>converts</a:t>
            </a:r>
            <a:r>
              <a:rPr sz="2300" dirty="0">
                <a:solidFill>
                  <a:srgbClr val="464652"/>
                </a:solidFill>
                <a:latin typeface="Gill Sans MT"/>
                <a:cs typeface="Gill Sans MT"/>
              </a:rPr>
              <a:t> to</a:t>
            </a:r>
            <a:r>
              <a:rPr sz="2300" spc="-10" dirty="0">
                <a:solidFill>
                  <a:srgbClr val="464652"/>
                </a:solidFill>
                <a:latin typeface="Gill Sans MT"/>
                <a:cs typeface="Gill Sans MT"/>
              </a:rPr>
              <a:t> </a:t>
            </a:r>
            <a:r>
              <a:rPr sz="2300" dirty="0">
                <a:solidFill>
                  <a:srgbClr val="464652"/>
                </a:solidFill>
                <a:latin typeface="Gill Sans MT"/>
                <a:cs typeface="Gill Sans MT"/>
              </a:rPr>
              <a:t>boolean</a:t>
            </a:r>
            <a:r>
              <a:rPr sz="2300" spc="-5" dirty="0">
                <a:solidFill>
                  <a:srgbClr val="464652"/>
                </a:solidFill>
                <a:latin typeface="Gill Sans MT"/>
                <a:cs typeface="Gill Sans MT"/>
              </a:rPr>
              <a:t> </a:t>
            </a:r>
            <a:r>
              <a:rPr sz="2300" spc="0" dirty="0">
                <a:solidFill>
                  <a:srgbClr val="464652"/>
                </a:solidFill>
                <a:latin typeface="Gill Sans MT"/>
                <a:cs typeface="Gill Sans MT"/>
              </a:rPr>
              <a:t>value,</a:t>
            </a:r>
            <a:r>
              <a:rPr sz="2300" spc="-245" dirty="0">
                <a:solidFill>
                  <a:srgbClr val="464652"/>
                </a:solidFill>
                <a:latin typeface="Gill Sans MT"/>
                <a:cs typeface="Gill Sans MT"/>
              </a:rPr>
              <a:t> </a:t>
            </a:r>
            <a:r>
              <a:rPr sz="2300" spc="0" dirty="0">
                <a:solidFill>
                  <a:srgbClr val="464652"/>
                </a:solidFill>
                <a:latin typeface="Gill Sans MT"/>
                <a:cs typeface="Gill Sans MT"/>
              </a:rPr>
              <a:t>e.g.,</a:t>
            </a:r>
            <a:r>
              <a:rPr sz="2300" spc="-235" dirty="0">
                <a:solidFill>
                  <a:srgbClr val="464652"/>
                </a:solidFill>
                <a:latin typeface="Gill Sans MT"/>
                <a:cs typeface="Gill Sans MT"/>
              </a:rPr>
              <a:t> </a:t>
            </a:r>
            <a:r>
              <a:rPr sz="2300" dirty="0">
                <a:solidFill>
                  <a:srgbClr val="0000FF"/>
                </a:solidFill>
                <a:latin typeface="Consolas"/>
                <a:cs typeface="Consolas"/>
              </a:rPr>
              <a:t>bool(9.87)</a:t>
            </a:r>
            <a:r>
              <a:rPr sz="2300" spc="-45" dirty="0">
                <a:solidFill>
                  <a:srgbClr val="0000FF"/>
                </a:solidFill>
                <a:latin typeface="Consolas"/>
                <a:cs typeface="Consolas"/>
              </a:rPr>
              <a:t> </a:t>
            </a:r>
            <a:r>
              <a:rPr sz="2300" spc="-5" dirty="0">
                <a:solidFill>
                  <a:srgbClr val="464652"/>
                </a:solidFill>
                <a:latin typeface="Gill Sans MT"/>
                <a:cs typeface="Gill Sans MT"/>
              </a:rPr>
              <a:t>evaluates</a:t>
            </a:r>
            <a:endParaRPr sz="2300" dirty="0">
              <a:latin typeface="Gill Sans MT"/>
              <a:cs typeface="Gill Sans MT"/>
            </a:endParaRPr>
          </a:p>
          <a:p>
            <a:pPr marL="561340">
              <a:lnSpc>
                <a:spcPct val="100000"/>
              </a:lnSpc>
            </a:pPr>
            <a:r>
              <a:rPr sz="2300" dirty="0">
                <a:solidFill>
                  <a:srgbClr val="464652"/>
                </a:solidFill>
                <a:latin typeface="Gill Sans MT"/>
                <a:cs typeface="Gill Sans MT"/>
              </a:rPr>
              <a:t>to</a:t>
            </a:r>
            <a:r>
              <a:rPr sz="2300" spc="-10" dirty="0">
                <a:solidFill>
                  <a:srgbClr val="464652"/>
                </a:solidFill>
                <a:latin typeface="Gill Sans MT"/>
                <a:cs typeface="Gill Sans MT"/>
              </a:rPr>
              <a:t> </a:t>
            </a:r>
            <a:r>
              <a:rPr sz="2300" dirty="0">
                <a:solidFill>
                  <a:srgbClr val="0000FF"/>
                </a:solidFill>
                <a:latin typeface="Consolas" panose="020B0609020204030204" pitchFamily="49" charset="0"/>
                <a:cs typeface="Consolas"/>
              </a:rPr>
              <a:t>True</a:t>
            </a:r>
          </a:p>
          <a:p>
            <a:pPr marL="12700">
              <a:lnSpc>
                <a:spcPct val="100000"/>
              </a:lnSpc>
              <a:spcBef>
                <a:spcPts val="62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15" dirty="0">
                <a:latin typeface="Gill Sans MT"/>
                <a:cs typeface="Gill Sans MT"/>
              </a:rPr>
              <a:t>Exercise </a:t>
            </a:r>
            <a:r>
              <a:rPr sz="2600" dirty="0">
                <a:latin typeface="Gill Sans MT"/>
                <a:cs typeface="Gill Sans MT"/>
              </a:rPr>
              <a:t>caution </a:t>
            </a:r>
            <a:r>
              <a:rPr sz="2600" spc="-5" dirty="0">
                <a:latin typeface="Gill Sans MT"/>
                <a:cs typeface="Gill Sans MT"/>
              </a:rPr>
              <a:t>when </a:t>
            </a:r>
            <a:r>
              <a:rPr sz="2600" dirty="0">
                <a:latin typeface="Gill Sans MT"/>
                <a:cs typeface="Gill Sans MT"/>
              </a:rPr>
              <a:t>using </a:t>
            </a:r>
            <a:r>
              <a:rPr sz="2600" spc="-5" dirty="0">
                <a:latin typeface="Gill Sans MT"/>
                <a:cs typeface="Gill Sans MT"/>
              </a:rPr>
              <a:t>type</a:t>
            </a:r>
            <a:r>
              <a:rPr sz="2600" spc="-20" dirty="0">
                <a:latin typeface="Gill Sans MT"/>
                <a:cs typeface="Gill Sans MT"/>
              </a:rPr>
              <a:t> </a:t>
            </a:r>
            <a:r>
              <a:rPr sz="2600" spc="-10" dirty="0">
                <a:latin typeface="Gill Sans MT"/>
                <a:cs typeface="Gill Sans MT"/>
              </a:rPr>
              <a:t>conversion:</a:t>
            </a:r>
            <a:endParaRPr sz="2600" dirty="0">
              <a:latin typeface="Gill Sans MT"/>
              <a:cs typeface="Gill Sans MT"/>
            </a:endParaRPr>
          </a:p>
          <a:p>
            <a:pPr marL="286385">
              <a:lnSpc>
                <a:spcPct val="100000"/>
              </a:lnSpc>
              <a:spcBef>
                <a:spcPts val="480"/>
              </a:spcBef>
              <a:tabLst>
                <a:tab pos="561340" algn="l"/>
                <a:tab pos="3391535"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464652"/>
                </a:solidFill>
                <a:latin typeface="Gill Sans MT"/>
                <a:cs typeface="Gill Sans MT"/>
              </a:rPr>
              <a:t>Invalid</a:t>
            </a:r>
            <a:r>
              <a:rPr sz="2300" spc="5" dirty="0">
                <a:solidFill>
                  <a:srgbClr val="464652"/>
                </a:solidFill>
                <a:latin typeface="Gill Sans MT"/>
                <a:cs typeface="Gill Sans MT"/>
              </a:rPr>
              <a:t> </a:t>
            </a:r>
            <a:r>
              <a:rPr sz="2300" spc="-10" dirty="0">
                <a:solidFill>
                  <a:srgbClr val="464652"/>
                </a:solidFill>
                <a:latin typeface="Gill Sans MT"/>
                <a:cs typeface="Gill Sans MT"/>
              </a:rPr>
              <a:t>conversion,</a:t>
            </a:r>
            <a:r>
              <a:rPr sz="2300" spc="-225" dirty="0">
                <a:solidFill>
                  <a:srgbClr val="464652"/>
                </a:solidFill>
                <a:latin typeface="Gill Sans MT"/>
                <a:cs typeface="Gill Sans MT"/>
              </a:rPr>
              <a:t> </a:t>
            </a:r>
            <a:r>
              <a:rPr sz="2300" spc="0" dirty="0">
                <a:solidFill>
                  <a:srgbClr val="464652"/>
                </a:solidFill>
                <a:latin typeface="Gill Sans MT"/>
                <a:cs typeface="Gill Sans MT"/>
              </a:rPr>
              <a:t>e.g.,	</a:t>
            </a:r>
            <a:r>
              <a:rPr sz="2300" spc="-5" dirty="0">
                <a:solidFill>
                  <a:srgbClr val="0000FF"/>
                </a:solidFill>
                <a:latin typeface="Consolas"/>
                <a:cs typeface="Consolas"/>
              </a:rPr>
              <a:t>int('a')</a:t>
            </a:r>
            <a:endParaRPr sz="2300" dirty="0">
              <a:latin typeface="Consolas"/>
              <a:cs typeface="Consolas"/>
            </a:endParaRPr>
          </a:p>
          <a:p>
            <a:pPr marL="286385">
              <a:lnSpc>
                <a:spcPct val="100000"/>
              </a:lnSpc>
              <a:spcBef>
                <a:spcPts val="53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30" dirty="0">
                <a:solidFill>
                  <a:srgbClr val="464652"/>
                </a:solidFill>
                <a:latin typeface="Gill Sans MT"/>
                <a:cs typeface="Gill Sans MT"/>
              </a:rPr>
              <a:t>Truncation </a:t>
            </a:r>
            <a:r>
              <a:rPr sz="2300" dirty="0">
                <a:solidFill>
                  <a:srgbClr val="464652"/>
                </a:solidFill>
                <a:latin typeface="Gill Sans MT"/>
                <a:cs typeface="Gill Sans MT"/>
              </a:rPr>
              <a:t>of fractional value </a:t>
            </a:r>
            <a:r>
              <a:rPr sz="2300" spc="-15" dirty="0">
                <a:solidFill>
                  <a:srgbClr val="464652"/>
                </a:solidFill>
                <a:latin typeface="Gill Sans MT"/>
                <a:cs typeface="Gill Sans MT"/>
              </a:rPr>
              <a:t>from </a:t>
            </a:r>
            <a:r>
              <a:rPr sz="2300" dirty="0">
                <a:solidFill>
                  <a:srgbClr val="464652"/>
                </a:solidFill>
                <a:latin typeface="Gill Sans MT"/>
                <a:cs typeface="Gill Sans MT"/>
              </a:rPr>
              <a:t>float to</a:t>
            </a:r>
            <a:r>
              <a:rPr sz="2300" spc="-15" dirty="0">
                <a:solidFill>
                  <a:srgbClr val="464652"/>
                </a:solidFill>
                <a:latin typeface="Gill Sans MT"/>
                <a:cs typeface="Gill Sans MT"/>
              </a:rPr>
              <a:t> </a:t>
            </a:r>
            <a:r>
              <a:rPr sz="2300" spc="-5" dirty="0">
                <a:solidFill>
                  <a:srgbClr val="464652"/>
                </a:solidFill>
                <a:latin typeface="Gill Sans MT"/>
                <a:cs typeface="Gill Sans MT"/>
              </a:rPr>
              <a:t>int.</a:t>
            </a:r>
            <a:endParaRPr sz="2300" dirty="0">
              <a:latin typeface="Gill Sans MT"/>
              <a:cs typeface="Gill Sans MT"/>
            </a:endParaRPr>
          </a:p>
          <a:p>
            <a:pPr marL="286385">
              <a:lnSpc>
                <a:spcPct val="100000"/>
              </a:lnSpc>
              <a:spcBef>
                <a:spcPts val="50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464652"/>
                </a:solidFill>
                <a:latin typeface="Gill Sans MT"/>
                <a:cs typeface="Gill Sans MT"/>
              </a:rPr>
              <a:t>Loss </a:t>
            </a:r>
            <a:r>
              <a:rPr sz="2300" dirty="0">
                <a:solidFill>
                  <a:srgbClr val="464652"/>
                </a:solidFill>
                <a:latin typeface="Gill Sans MT"/>
                <a:cs typeface="Gill Sans MT"/>
              </a:rPr>
              <a:t>of</a:t>
            </a:r>
            <a:r>
              <a:rPr sz="2300" spc="-5" dirty="0">
                <a:solidFill>
                  <a:srgbClr val="464652"/>
                </a:solidFill>
                <a:latin typeface="Gill Sans MT"/>
                <a:cs typeface="Gill Sans MT"/>
              </a:rPr>
              <a:t> precision.</a:t>
            </a:r>
            <a:endParaRPr sz="2300" dirty="0">
              <a:latin typeface="Gill Sans MT"/>
              <a:cs typeface="Gill Sans MT"/>
            </a:endParaRPr>
          </a:p>
        </p:txBody>
      </p:sp>
    </p:spTree>
    <p:extLst>
      <p:ext uri="{BB962C8B-B14F-4D97-AF65-F5344CB8AC3E}">
        <p14:creationId xmlns:p14="http://schemas.microsoft.com/office/powerpoint/2010/main" val="184137153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734300" cy="1485900"/>
          </a:xfrm>
        </p:spPr>
        <p:txBody>
          <a:bodyPr>
            <a:noAutofit/>
          </a:bodyPr>
          <a:lstStyle/>
          <a:p>
            <a:r>
              <a:rPr lang="en-US" dirty="0"/>
              <a:t>Measures of Dispersion (cont.)</a:t>
            </a:r>
          </a:p>
        </p:txBody>
      </p:sp>
      <p:sp>
        <p:nvSpPr>
          <p:cNvPr id="5" name="Content Placeholder 4"/>
          <p:cNvSpPr>
            <a:spLocks noGrp="1"/>
          </p:cNvSpPr>
          <p:nvPr>
            <p:ph idx="1"/>
          </p:nvPr>
        </p:nvSpPr>
        <p:spPr>
          <a:xfrm>
            <a:off x="1219200" y="1752600"/>
            <a:ext cx="7200900" cy="3581400"/>
          </a:xfrm>
        </p:spPr>
        <p:txBody>
          <a:bodyPr>
            <a:normAutofit fontScale="92500" lnSpcReduction="10000"/>
          </a:bodyPr>
          <a:lstStyle/>
          <a:p>
            <a:r>
              <a:rPr lang="en-US" b="1" dirty="0"/>
              <a:t>Mean absolute deviation (MAD)</a:t>
            </a:r>
            <a:r>
              <a:rPr lang="en-US" dirty="0"/>
              <a:t>:</a:t>
            </a:r>
          </a:p>
          <a:p>
            <a:pPr lvl="1"/>
            <a:r>
              <a:rPr lang="en-US" dirty="0"/>
              <a:t>The </a:t>
            </a:r>
            <a:r>
              <a:rPr lang="en-US" b="1" dirty="0"/>
              <a:t>deviation</a:t>
            </a:r>
            <a:r>
              <a:rPr lang="en-US" dirty="0"/>
              <a:t>, or </a:t>
            </a:r>
            <a:r>
              <a:rPr lang="en-US" b="1" dirty="0"/>
              <a:t>spread</a:t>
            </a:r>
            <a:r>
              <a:rPr lang="en-US" dirty="0"/>
              <a:t>, of a value is defined as the </a:t>
            </a:r>
            <a:r>
              <a:rPr lang="en-US" u="sng" dirty="0"/>
              <a:t>signed difference</a:t>
            </a:r>
            <a:r>
              <a:rPr lang="en-US" dirty="0"/>
              <a:t> from the </a:t>
            </a:r>
            <a:r>
              <a:rPr lang="en-US" u="sng" dirty="0"/>
              <a:t>sample arithmetic mean</a:t>
            </a:r>
            <a:r>
              <a:rPr lang="en-US" dirty="0"/>
              <a:t>:</a:t>
            </a:r>
            <a:br>
              <a:rPr lang="en-US" dirty="0"/>
            </a:br>
            <a:endParaRPr lang="en-US" sz="600" dirty="0"/>
          </a:p>
          <a:p>
            <a:pPr marL="274320" lvl="1" indent="0">
              <a:buNone/>
            </a:pPr>
            <a:r>
              <a:rPr lang="en-US" dirty="0"/>
              <a:t>                                             and</a:t>
            </a:r>
          </a:p>
          <a:p>
            <a:pPr lvl="1"/>
            <a:endParaRPr lang="en-US" sz="1400" dirty="0"/>
          </a:p>
          <a:p>
            <a:pPr lvl="1"/>
            <a:r>
              <a:rPr lang="en-US" dirty="0"/>
              <a:t>MAD is a measure of dispersion of observations around their sample mean through the </a:t>
            </a:r>
            <a:r>
              <a:rPr lang="en-US" u="sng" dirty="0"/>
              <a:t>sum of the absolute values</a:t>
            </a:r>
            <a:r>
              <a:rPr lang="en-US" dirty="0"/>
              <a:t> of the spreads:</a:t>
            </a:r>
          </a:p>
          <a:p>
            <a:pPr lvl="1"/>
            <a:endParaRPr lang="en-US" dirty="0"/>
          </a:p>
          <a:p>
            <a:pPr lvl="1"/>
            <a:endParaRPr lang="en-US" sz="1600" dirty="0"/>
          </a:p>
          <a:p>
            <a:pPr lvl="1"/>
            <a:r>
              <a:rPr lang="en-US" dirty="0"/>
              <a:t>The </a:t>
            </a:r>
            <a:r>
              <a:rPr lang="en-US" u="sng" dirty="0"/>
              <a:t>lower</a:t>
            </a:r>
            <a:r>
              <a:rPr lang="en-US" dirty="0"/>
              <a:t> the MAD, the </a:t>
            </a:r>
            <a:r>
              <a:rPr lang="en-US" u="sng" dirty="0"/>
              <a:t>more</a:t>
            </a:r>
            <a:r>
              <a:rPr lang="en-US" dirty="0"/>
              <a:t> the values fall in proximity of their sample mean and the </a:t>
            </a:r>
            <a:r>
              <a:rPr lang="en-US" u="sng" dirty="0"/>
              <a:t>lower</a:t>
            </a:r>
            <a:r>
              <a:rPr lang="en-US" dirty="0"/>
              <a:t> the dispersion is.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179</a:t>
            </a:fld>
            <a:endParaRPr lang="en-US"/>
          </a:p>
        </p:txBody>
      </p:sp>
      <p:graphicFrame>
        <p:nvGraphicFramePr>
          <p:cNvPr id="6" name="Object 5"/>
          <p:cNvGraphicFramePr>
            <a:graphicFrameLocks noChangeAspect="1"/>
          </p:cNvGraphicFramePr>
          <p:nvPr/>
        </p:nvGraphicFramePr>
        <p:xfrm>
          <a:off x="2438400" y="2608263"/>
          <a:ext cx="1851025" cy="439737"/>
        </p:xfrm>
        <a:graphic>
          <a:graphicData uri="http://schemas.openxmlformats.org/presentationml/2006/ole">
            <mc:AlternateContent xmlns:mc="http://schemas.openxmlformats.org/markup-compatibility/2006">
              <mc:Choice xmlns:v="urn:schemas-microsoft-com:vml" Requires="v">
                <p:oleObj spid="_x0000_s9275" name="Equation" r:id="rId3" imgW="1066680" imgH="253800" progId="Equation.3">
                  <p:embed/>
                </p:oleObj>
              </mc:Choice>
              <mc:Fallback>
                <p:oleObj name="Equation" r:id="rId3" imgW="1066680" imgH="253800" progId="Equation.3">
                  <p:embed/>
                  <p:pic>
                    <p:nvPicPr>
                      <p:cNvPr id="6" name="Object 5"/>
                      <p:cNvPicPr>
                        <a:picLocks noChangeAspect="1" noChangeArrowheads="1"/>
                      </p:cNvPicPr>
                      <p:nvPr/>
                    </p:nvPicPr>
                    <p:blipFill>
                      <a:blip r:embed="rId4"/>
                      <a:srcRect/>
                      <a:stretch>
                        <a:fillRect/>
                      </a:stretch>
                    </p:blipFill>
                    <p:spPr bwMode="auto">
                      <a:xfrm>
                        <a:off x="2438400" y="2608263"/>
                        <a:ext cx="1851025"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5029200" y="2438400"/>
          <a:ext cx="969962" cy="747712"/>
        </p:xfrm>
        <a:graphic>
          <a:graphicData uri="http://schemas.openxmlformats.org/presentationml/2006/ole">
            <mc:AlternateContent xmlns:mc="http://schemas.openxmlformats.org/markup-compatibility/2006">
              <mc:Choice xmlns:v="urn:schemas-microsoft-com:vml" Requires="v">
                <p:oleObj spid="_x0000_s9276" name="Equation" r:id="rId5" imgW="558720" imgH="431640" progId="Equation.3">
                  <p:embed/>
                </p:oleObj>
              </mc:Choice>
              <mc:Fallback>
                <p:oleObj name="Equation" r:id="rId5" imgW="558720" imgH="431640" progId="Equation.3">
                  <p:embed/>
                  <p:pic>
                    <p:nvPicPr>
                      <p:cNvPr id="7" name="Object 6"/>
                      <p:cNvPicPr>
                        <a:picLocks noChangeAspect="1" noChangeArrowheads="1"/>
                      </p:cNvPicPr>
                      <p:nvPr/>
                    </p:nvPicPr>
                    <p:blipFill>
                      <a:blip r:embed="rId6"/>
                      <a:srcRect/>
                      <a:stretch>
                        <a:fillRect/>
                      </a:stretch>
                    </p:blipFill>
                    <p:spPr bwMode="auto">
                      <a:xfrm>
                        <a:off x="5029200" y="2438400"/>
                        <a:ext cx="969962"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305355294"/>
              </p:ext>
            </p:extLst>
          </p:nvPr>
        </p:nvGraphicFramePr>
        <p:xfrm>
          <a:off x="2636043" y="3948641"/>
          <a:ext cx="3306763" cy="747713"/>
        </p:xfrm>
        <a:graphic>
          <a:graphicData uri="http://schemas.openxmlformats.org/presentationml/2006/ole">
            <mc:AlternateContent xmlns:mc="http://schemas.openxmlformats.org/markup-compatibility/2006">
              <mc:Choice xmlns:v="urn:schemas-microsoft-com:vml" Requires="v">
                <p:oleObj spid="_x0000_s9277" name="Equation" r:id="rId7" imgW="1904760" imgH="431640" progId="Equation.3">
                  <p:embed/>
                </p:oleObj>
              </mc:Choice>
              <mc:Fallback>
                <p:oleObj name="Equation" r:id="rId7" imgW="1904760" imgH="431640" progId="Equation.3">
                  <p:embed/>
                  <p:pic>
                    <p:nvPicPr>
                      <p:cNvPr id="8" name="Object 7"/>
                      <p:cNvPicPr>
                        <a:picLocks noChangeAspect="1" noChangeArrowheads="1"/>
                      </p:cNvPicPr>
                      <p:nvPr/>
                    </p:nvPicPr>
                    <p:blipFill>
                      <a:blip r:embed="rId8"/>
                      <a:srcRect/>
                      <a:stretch>
                        <a:fillRect/>
                      </a:stretch>
                    </p:blipFill>
                    <p:spPr bwMode="auto">
                      <a:xfrm>
                        <a:off x="2636043" y="3948641"/>
                        <a:ext cx="3306763"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307745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7543800" cy="756383"/>
          </a:xfrm>
        </p:spPr>
        <p:txBody>
          <a:bodyPr>
            <a:noAutofit/>
          </a:bodyPr>
          <a:lstStyle/>
          <a:p>
            <a:r>
              <a:rPr lang="en-US" dirty="0"/>
              <a:t>Measures of Dispersion (cont.)</a:t>
            </a:r>
          </a:p>
        </p:txBody>
      </p:sp>
      <p:sp>
        <p:nvSpPr>
          <p:cNvPr id="5" name="Content Placeholder 4"/>
          <p:cNvSpPr>
            <a:spLocks noGrp="1"/>
          </p:cNvSpPr>
          <p:nvPr>
            <p:ph idx="1"/>
          </p:nvPr>
        </p:nvSpPr>
        <p:spPr>
          <a:xfrm>
            <a:off x="457200" y="1219200"/>
            <a:ext cx="8229600" cy="5181600"/>
          </a:xfrm>
        </p:spPr>
        <p:txBody>
          <a:bodyPr/>
          <a:lstStyle/>
          <a:p>
            <a:r>
              <a:rPr lang="en-US" b="1" dirty="0"/>
              <a:t>Variance</a:t>
            </a:r>
            <a:r>
              <a:rPr lang="en-US" dirty="0"/>
              <a:t>:</a:t>
            </a:r>
          </a:p>
          <a:p>
            <a:pPr lvl="1"/>
            <a:r>
              <a:rPr lang="en-US" dirty="0"/>
              <a:t>More widely used than MAD.</a:t>
            </a:r>
          </a:p>
          <a:p>
            <a:pPr lvl="1"/>
            <a:r>
              <a:rPr lang="en-US" dirty="0"/>
              <a:t>Sample variance is defined as:</a:t>
            </a:r>
          </a:p>
          <a:p>
            <a:pPr lvl="1"/>
            <a:endParaRPr lang="en-US" dirty="0"/>
          </a:p>
          <a:p>
            <a:pPr lvl="1"/>
            <a:endParaRPr lang="en-US" dirty="0"/>
          </a:p>
          <a:p>
            <a:pPr lvl="1"/>
            <a:r>
              <a:rPr lang="en-US" dirty="0"/>
              <a:t>A lower sample variance implies a lower dispersion of the values around the sample mean.</a:t>
            </a:r>
          </a:p>
          <a:p>
            <a:pPr lvl="1"/>
            <a:r>
              <a:rPr lang="en-US" dirty="0"/>
              <a:t>As size of the sample increases:</a:t>
            </a:r>
          </a:p>
          <a:p>
            <a:pPr lvl="2"/>
            <a:r>
              <a:rPr lang="en-US" dirty="0"/>
              <a:t>Sample mean     approximates the population mean     .</a:t>
            </a:r>
          </a:p>
          <a:p>
            <a:pPr lvl="2"/>
            <a:r>
              <a:rPr lang="en-US" dirty="0"/>
              <a:t>Sample variance      approximates the population variance      .</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180</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169295144"/>
              </p:ext>
            </p:extLst>
          </p:nvPr>
        </p:nvGraphicFramePr>
        <p:xfrm>
          <a:off x="3850200" y="1894680"/>
          <a:ext cx="3813175" cy="747713"/>
        </p:xfrm>
        <a:graphic>
          <a:graphicData uri="http://schemas.openxmlformats.org/presentationml/2006/ole">
            <mc:AlternateContent xmlns:mc="http://schemas.openxmlformats.org/markup-compatibility/2006">
              <mc:Choice xmlns:v="urn:schemas-microsoft-com:vml" Requires="v">
                <p:oleObj spid="_x0000_s10337" name="Equation" r:id="rId3" imgW="2197080" imgH="431640" progId="Equation.3">
                  <p:embed/>
                </p:oleObj>
              </mc:Choice>
              <mc:Fallback>
                <p:oleObj name="Equation" r:id="rId3" imgW="2197080" imgH="431640" progId="Equation.3">
                  <p:embed/>
                  <p:pic>
                    <p:nvPicPr>
                      <p:cNvPr id="6" name="Object 5"/>
                      <p:cNvPicPr>
                        <a:picLocks noChangeAspect="1" noChangeArrowheads="1"/>
                      </p:cNvPicPr>
                      <p:nvPr/>
                    </p:nvPicPr>
                    <p:blipFill>
                      <a:blip r:embed="rId4"/>
                      <a:srcRect/>
                      <a:stretch>
                        <a:fillRect/>
                      </a:stretch>
                    </p:blipFill>
                    <p:spPr bwMode="auto">
                      <a:xfrm>
                        <a:off x="3850200" y="1894680"/>
                        <a:ext cx="381317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147606020"/>
              </p:ext>
            </p:extLst>
          </p:nvPr>
        </p:nvGraphicFramePr>
        <p:xfrm>
          <a:off x="1981200" y="3600450"/>
          <a:ext cx="265112" cy="419100"/>
        </p:xfrm>
        <a:graphic>
          <a:graphicData uri="http://schemas.openxmlformats.org/presentationml/2006/ole">
            <mc:AlternateContent xmlns:mc="http://schemas.openxmlformats.org/markup-compatibility/2006">
              <mc:Choice xmlns:v="urn:schemas-microsoft-com:vml" Requires="v">
                <p:oleObj spid="_x0000_s10338" name="Equation" r:id="rId5" imgW="152280" imgH="241200" progId="Equation.3">
                  <p:embed/>
                </p:oleObj>
              </mc:Choice>
              <mc:Fallback>
                <p:oleObj name="Equation" r:id="rId5" imgW="152280" imgH="241200" progId="Equation.3">
                  <p:embed/>
                  <p:pic>
                    <p:nvPicPr>
                      <p:cNvPr id="7" name="Object 6"/>
                      <p:cNvPicPr>
                        <a:picLocks noChangeAspect="1" noChangeArrowheads="1"/>
                      </p:cNvPicPr>
                      <p:nvPr/>
                    </p:nvPicPr>
                    <p:blipFill>
                      <a:blip r:embed="rId6"/>
                      <a:srcRect/>
                      <a:stretch>
                        <a:fillRect/>
                      </a:stretch>
                    </p:blipFill>
                    <p:spPr bwMode="auto">
                      <a:xfrm>
                        <a:off x="1981200" y="3600450"/>
                        <a:ext cx="26511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742008890"/>
              </p:ext>
            </p:extLst>
          </p:nvPr>
        </p:nvGraphicFramePr>
        <p:xfrm>
          <a:off x="4800600" y="3695871"/>
          <a:ext cx="352425" cy="287337"/>
        </p:xfrm>
        <a:graphic>
          <a:graphicData uri="http://schemas.openxmlformats.org/presentationml/2006/ole">
            <mc:AlternateContent xmlns:mc="http://schemas.openxmlformats.org/markup-compatibility/2006">
              <mc:Choice xmlns:v="urn:schemas-microsoft-com:vml" Requires="v">
                <p:oleObj spid="_x0000_s10339" name="Equation" r:id="rId7" imgW="152280" imgH="164880" progId="Equation.3">
                  <p:embed/>
                </p:oleObj>
              </mc:Choice>
              <mc:Fallback>
                <p:oleObj name="Equation" r:id="rId7" imgW="152280" imgH="164880" progId="Equation.3">
                  <p:embed/>
                  <p:pic>
                    <p:nvPicPr>
                      <p:cNvPr id="8" name="Object 7"/>
                      <p:cNvPicPr>
                        <a:picLocks noChangeAspect="1" noChangeArrowheads="1"/>
                      </p:cNvPicPr>
                      <p:nvPr/>
                    </p:nvPicPr>
                    <p:blipFill>
                      <a:blip r:embed="rId8"/>
                      <a:srcRect/>
                      <a:stretch>
                        <a:fillRect/>
                      </a:stretch>
                    </p:blipFill>
                    <p:spPr bwMode="auto">
                      <a:xfrm>
                        <a:off x="4800600" y="3695871"/>
                        <a:ext cx="352425" cy="287337"/>
                      </a:xfrm>
                      <a:prstGeom prst="rect">
                        <a:avLst/>
                      </a:prstGeom>
                      <a:noFill/>
                      <a:ln>
                        <a:noFill/>
                      </a:ln>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264215753"/>
              </p:ext>
            </p:extLst>
          </p:nvPr>
        </p:nvGraphicFramePr>
        <p:xfrm>
          <a:off x="2246312" y="3983208"/>
          <a:ext cx="352425" cy="417513"/>
        </p:xfrm>
        <a:graphic>
          <a:graphicData uri="http://schemas.openxmlformats.org/presentationml/2006/ole">
            <mc:AlternateContent xmlns:mc="http://schemas.openxmlformats.org/markup-compatibility/2006">
              <mc:Choice xmlns:v="urn:schemas-microsoft-com:vml" Requires="v">
                <p:oleObj spid="_x0000_s10340" name="Equation" r:id="rId9" imgW="203040" imgH="241200" progId="Equation.3">
                  <p:embed/>
                </p:oleObj>
              </mc:Choice>
              <mc:Fallback>
                <p:oleObj name="Equation" r:id="rId9" imgW="203040" imgH="241200" progId="Equation.3">
                  <p:embed/>
                  <p:pic>
                    <p:nvPicPr>
                      <p:cNvPr id="9" name="Object 8"/>
                      <p:cNvPicPr>
                        <a:picLocks noChangeAspect="1" noChangeArrowheads="1"/>
                      </p:cNvPicPr>
                      <p:nvPr/>
                    </p:nvPicPr>
                    <p:blipFill>
                      <a:blip r:embed="rId10"/>
                      <a:srcRect/>
                      <a:stretch>
                        <a:fillRect/>
                      </a:stretch>
                    </p:blipFill>
                    <p:spPr bwMode="auto">
                      <a:xfrm>
                        <a:off x="2246312" y="3983208"/>
                        <a:ext cx="352425"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435854445"/>
              </p:ext>
            </p:extLst>
          </p:nvPr>
        </p:nvGraphicFramePr>
        <p:xfrm>
          <a:off x="5195020" y="3983208"/>
          <a:ext cx="352425" cy="350837"/>
        </p:xfrm>
        <a:graphic>
          <a:graphicData uri="http://schemas.openxmlformats.org/presentationml/2006/ole">
            <mc:AlternateContent xmlns:mc="http://schemas.openxmlformats.org/markup-compatibility/2006">
              <mc:Choice xmlns:v="urn:schemas-microsoft-com:vml" Requires="v">
                <p:oleObj spid="_x0000_s10341" name="Equation" r:id="rId11" imgW="203040" imgH="203040" progId="Equation.3">
                  <p:embed/>
                </p:oleObj>
              </mc:Choice>
              <mc:Fallback>
                <p:oleObj name="Equation" r:id="rId11" imgW="203040" imgH="203040" progId="Equation.3">
                  <p:embed/>
                  <p:pic>
                    <p:nvPicPr>
                      <p:cNvPr id="10" name="Object 9"/>
                      <p:cNvPicPr>
                        <a:picLocks noChangeAspect="1" noChangeArrowheads="1"/>
                      </p:cNvPicPr>
                      <p:nvPr/>
                    </p:nvPicPr>
                    <p:blipFill>
                      <a:blip r:embed="rId12"/>
                      <a:srcRect/>
                      <a:stretch>
                        <a:fillRect/>
                      </a:stretch>
                    </p:blipFill>
                    <p:spPr bwMode="auto">
                      <a:xfrm>
                        <a:off x="5195020" y="3983208"/>
                        <a:ext cx="35242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8669445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Measures of Dispersion (cont.)</a:t>
            </a:r>
          </a:p>
        </p:txBody>
      </p:sp>
      <p:sp>
        <p:nvSpPr>
          <p:cNvPr id="5" name="Content Placeholder 4"/>
          <p:cNvSpPr>
            <a:spLocks noGrp="1"/>
          </p:cNvSpPr>
          <p:nvPr>
            <p:ph idx="1"/>
          </p:nvPr>
        </p:nvSpPr>
        <p:spPr/>
        <p:txBody>
          <a:bodyPr>
            <a:normAutofit fontScale="85000" lnSpcReduction="20000"/>
          </a:bodyPr>
          <a:lstStyle/>
          <a:p>
            <a:pPr lvl="1"/>
            <a:endParaRPr lang="en-US" sz="1200" dirty="0"/>
          </a:p>
          <a:p>
            <a:pPr lvl="1"/>
            <a:endParaRPr lang="en-US" sz="1200" dirty="0"/>
          </a:p>
          <a:p>
            <a:pPr lvl="1"/>
            <a:endParaRPr lang="en-US" sz="1200" dirty="0"/>
          </a:p>
          <a:p>
            <a:pPr lvl="1"/>
            <a:endParaRPr lang="en-US" sz="1200" dirty="0"/>
          </a:p>
          <a:p>
            <a:pPr lvl="1"/>
            <a:endParaRPr lang="en-US" sz="1200" dirty="0"/>
          </a:p>
          <a:p>
            <a:pPr lvl="1"/>
            <a:endParaRPr lang="en-US" sz="1200" dirty="0"/>
          </a:p>
          <a:p>
            <a:pPr lvl="1"/>
            <a:endParaRPr lang="en-US" sz="1200" dirty="0"/>
          </a:p>
          <a:p>
            <a:pPr lvl="1"/>
            <a:endParaRPr lang="en-US" sz="1200" dirty="0"/>
          </a:p>
          <a:p>
            <a:pPr lvl="1"/>
            <a:endParaRPr lang="en-US" sz="1200" dirty="0"/>
          </a:p>
          <a:p>
            <a:pPr lvl="1"/>
            <a:endParaRPr lang="en-US" sz="1200" dirty="0"/>
          </a:p>
          <a:p>
            <a:pPr lvl="1"/>
            <a:endParaRPr lang="en-US" sz="1200" dirty="0"/>
          </a:p>
          <a:p>
            <a:pPr lvl="1"/>
            <a:endParaRPr lang="en-US" sz="1200" dirty="0"/>
          </a:p>
          <a:p>
            <a:pPr lvl="1"/>
            <a:endParaRPr lang="en-US" sz="1200" dirty="0"/>
          </a:p>
          <a:p>
            <a:r>
              <a:rPr lang="en-US" dirty="0"/>
              <a:t>To bring the measure of dispersion back to the original scale in which the observations are expressed, the </a:t>
            </a:r>
            <a:r>
              <a:rPr lang="en-US" b="1" dirty="0"/>
              <a:t>sample standard deviation</a:t>
            </a:r>
            <a:r>
              <a:rPr lang="en-US" dirty="0"/>
              <a:t> is defined as: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181</a:t>
            </a:fld>
            <a:endParaRPr lang="en-US"/>
          </a:p>
        </p:txBody>
      </p:sp>
      <p:graphicFrame>
        <p:nvGraphicFramePr>
          <p:cNvPr id="6" name="Object 5"/>
          <p:cNvGraphicFramePr>
            <a:graphicFrameLocks noChangeAspect="1"/>
          </p:cNvGraphicFramePr>
          <p:nvPr/>
        </p:nvGraphicFramePr>
        <p:xfrm>
          <a:off x="4068762" y="5743575"/>
          <a:ext cx="1036638" cy="504825"/>
        </p:xfrm>
        <a:graphic>
          <a:graphicData uri="http://schemas.openxmlformats.org/presentationml/2006/ole">
            <mc:AlternateContent xmlns:mc="http://schemas.openxmlformats.org/markup-compatibility/2006">
              <mc:Choice xmlns:v="urn:schemas-microsoft-com:vml" Requires="v">
                <p:oleObj spid="_x0000_s11285" name="Equation" r:id="rId3" imgW="596880" imgH="291960" progId="Equation.3">
                  <p:embed/>
                </p:oleObj>
              </mc:Choice>
              <mc:Fallback>
                <p:oleObj name="Equation" r:id="rId3" imgW="596880" imgH="291960" progId="Equation.3">
                  <p:embed/>
                  <p:pic>
                    <p:nvPicPr>
                      <p:cNvPr id="6" name="Object 5"/>
                      <p:cNvPicPr>
                        <a:picLocks noChangeAspect="1" noChangeArrowheads="1"/>
                      </p:cNvPicPr>
                      <p:nvPr/>
                    </p:nvPicPr>
                    <p:blipFill>
                      <a:blip r:embed="rId4"/>
                      <a:srcRect/>
                      <a:stretch>
                        <a:fillRect/>
                      </a:stretch>
                    </p:blipFill>
                    <p:spPr bwMode="auto">
                      <a:xfrm>
                        <a:off x="4068762" y="5743575"/>
                        <a:ext cx="1036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0" y="1788566"/>
            <a:ext cx="5715000" cy="3008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846725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0705"/>
            <a:ext cx="8305800" cy="926095"/>
          </a:xfrm>
        </p:spPr>
        <p:txBody>
          <a:bodyPr>
            <a:noAutofit/>
          </a:bodyPr>
          <a:lstStyle/>
          <a:p>
            <a:r>
              <a:rPr lang="en-US" dirty="0"/>
              <a:t>Measures of Dispersion (cont.)</a:t>
            </a:r>
          </a:p>
        </p:txBody>
      </p:sp>
      <p:sp>
        <p:nvSpPr>
          <p:cNvPr id="5" name="Content Placeholder 4"/>
          <p:cNvSpPr>
            <a:spLocks noGrp="1"/>
          </p:cNvSpPr>
          <p:nvPr>
            <p:ph idx="1"/>
          </p:nvPr>
        </p:nvSpPr>
        <p:spPr>
          <a:xfrm>
            <a:off x="618641" y="1335932"/>
            <a:ext cx="8296759" cy="2550268"/>
          </a:xfrm>
        </p:spPr>
        <p:txBody>
          <a:bodyPr>
            <a:normAutofit fontScale="92500"/>
          </a:bodyPr>
          <a:lstStyle/>
          <a:p>
            <a:r>
              <a:rPr lang="en-US" b="1" dirty="0"/>
              <a:t>Normal distribution</a:t>
            </a:r>
            <a:r>
              <a:rPr lang="en-US" dirty="0"/>
              <a:t>:</a:t>
            </a:r>
          </a:p>
          <a:p>
            <a:pPr lvl="1"/>
            <a:r>
              <a:rPr lang="en-US" dirty="0"/>
              <a:t>If the distribution of variable </a:t>
            </a:r>
            <a:r>
              <a:rPr lang="en-US" i="1" dirty="0"/>
              <a:t>a</a:t>
            </a:r>
            <a:r>
              <a:rPr lang="en-US" dirty="0"/>
              <a:t> is </a:t>
            </a:r>
            <a:r>
              <a:rPr lang="en-US" u="sng" dirty="0"/>
              <a:t>normal</a:t>
            </a:r>
            <a:r>
              <a:rPr lang="en-US" dirty="0"/>
              <a:t> or </a:t>
            </a:r>
            <a:r>
              <a:rPr lang="en-US" u="sng" dirty="0"/>
              <a:t>approximately normal</a:t>
            </a:r>
            <a:r>
              <a:rPr lang="en-US" dirty="0"/>
              <a:t>:</a:t>
            </a:r>
          </a:p>
          <a:p>
            <a:pPr lvl="2"/>
            <a:r>
              <a:rPr lang="en-US" dirty="0"/>
              <a:t>The interval             contains approximately 68% of the observed values.</a:t>
            </a:r>
          </a:p>
          <a:p>
            <a:pPr lvl="2"/>
            <a:r>
              <a:rPr lang="en-US" dirty="0"/>
              <a:t>The interval               contains approximately 95% of the observed values.</a:t>
            </a:r>
          </a:p>
          <a:p>
            <a:pPr lvl="2"/>
            <a:r>
              <a:rPr lang="en-US" dirty="0"/>
              <a:t>The interval               contains approximately 100% of the observed values.</a:t>
            </a:r>
          </a:p>
          <a:p>
            <a:pPr lvl="1"/>
            <a:r>
              <a:rPr lang="en-US" dirty="0"/>
              <a:t>Values that falls outside             can</a:t>
            </a:r>
          </a:p>
          <a:p>
            <a:pPr marL="274320" lvl="1" indent="0">
              <a:spcBef>
                <a:spcPts val="0"/>
              </a:spcBef>
              <a:buNone/>
            </a:pPr>
            <a:r>
              <a:rPr lang="en-US" dirty="0"/>
              <a:t>   be considered as </a:t>
            </a:r>
            <a:r>
              <a:rPr lang="en-US" u="sng" dirty="0"/>
              <a:t>suspicious outliers</a:t>
            </a:r>
            <a:r>
              <a:rPr lang="en-US" dirty="0"/>
              <a: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182</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976349966"/>
              </p:ext>
            </p:extLst>
          </p:nvPr>
        </p:nvGraphicFramePr>
        <p:xfrm>
          <a:off x="3236650" y="2074894"/>
          <a:ext cx="573350" cy="301582"/>
        </p:xfrm>
        <a:graphic>
          <a:graphicData uri="http://schemas.openxmlformats.org/presentationml/2006/ole">
            <mc:AlternateContent xmlns:mc="http://schemas.openxmlformats.org/markup-compatibility/2006">
              <mc:Choice xmlns:v="urn:schemas-microsoft-com:vml" Requires="v">
                <p:oleObj spid="_x0000_s12366" name="Equation" r:id="rId3" imgW="457200" imgH="241200" progId="Equation.3">
                  <p:embed/>
                </p:oleObj>
              </mc:Choice>
              <mc:Fallback>
                <p:oleObj name="Equation" r:id="rId3" imgW="457200" imgH="241200" progId="Equation.3">
                  <p:embed/>
                  <p:pic>
                    <p:nvPicPr>
                      <p:cNvPr id="6" name="Object 5"/>
                      <p:cNvPicPr>
                        <a:picLocks noChangeAspect="1" noChangeArrowheads="1"/>
                      </p:cNvPicPr>
                      <p:nvPr/>
                    </p:nvPicPr>
                    <p:blipFill>
                      <a:blip r:embed="rId4"/>
                      <a:srcRect/>
                      <a:stretch>
                        <a:fillRect/>
                      </a:stretch>
                    </p:blipFill>
                    <p:spPr bwMode="auto">
                      <a:xfrm>
                        <a:off x="3236650" y="2074894"/>
                        <a:ext cx="573350" cy="301582"/>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675299731"/>
              </p:ext>
            </p:extLst>
          </p:nvPr>
        </p:nvGraphicFramePr>
        <p:xfrm>
          <a:off x="3155950" y="2440628"/>
          <a:ext cx="685800" cy="301582"/>
        </p:xfrm>
        <a:graphic>
          <a:graphicData uri="http://schemas.openxmlformats.org/presentationml/2006/ole">
            <mc:AlternateContent xmlns:mc="http://schemas.openxmlformats.org/markup-compatibility/2006">
              <mc:Choice xmlns:v="urn:schemas-microsoft-com:vml" Requires="v">
                <p:oleObj spid="_x0000_s12367" name="Equation" r:id="rId5" imgW="545760" imgH="241200" progId="Equation.3">
                  <p:embed/>
                </p:oleObj>
              </mc:Choice>
              <mc:Fallback>
                <p:oleObj name="Equation" r:id="rId5" imgW="545760" imgH="241200" progId="Equation.3">
                  <p:embed/>
                  <p:pic>
                    <p:nvPicPr>
                      <p:cNvPr id="7" name="Object 6"/>
                      <p:cNvPicPr>
                        <a:picLocks noChangeAspect="1" noChangeArrowheads="1"/>
                      </p:cNvPicPr>
                      <p:nvPr/>
                    </p:nvPicPr>
                    <p:blipFill>
                      <a:blip r:embed="rId6"/>
                      <a:srcRect/>
                      <a:stretch>
                        <a:fillRect/>
                      </a:stretch>
                    </p:blipFill>
                    <p:spPr bwMode="auto">
                      <a:xfrm>
                        <a:off x="3155950" y="2440628"/>
                        <a:ext cx="685800" cy="301582"/>
                      </a:xfrm>
                      <a:prstGeom prst="rect">
                        <a:avLst/>
                      </a:prstGeom>
                      <a:noFill/>
                      <a:ln>
                        <a:noFill/>
                      </a:ln>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634596642"/>
              </p:ext>
            </p:extLst>
          </p:nvPr>
        </p:nvGraphicFramePr>
        <p:xfrm>
          <a:off x="4098926" y="3129652"/>
          <a:ext cx="663574" cy="299348"/>
        </p:xfrm>
        <a:graphic>
          <a:graphicData uri="http://schemas.openxmlformats.org/presentationml/2006/ole">
            <mc:AlternateContent xmlns:mc="http://schemas.openxmlformats.org/markup-compatibility/2006">
              <mc:Choice xmlns:v="urn:schemas-microsoft-com:vml" Requires="v">
                <p:oleObj spid="_x0000_s12368" name="Equation" r:id="rId7" imgW="533160" imgH="241200" progId="Equation.3">
                  <p:embed/>
                </p:oleObj>
              </mc:Choice>
              <mc:Fallback>
                <p:oleObj name="Equation" r:id="rId7" imgW="533160" imgH="241200" progId="Equation.3">
                  <p:embed/>
                  <p:pic>
                    <p:nvPicPr>
                      <p:cNvPr id="9" name="Object 8"/>
                      <p:cNvPicPr>
                        <a:picLocks noChangeAspect="1" noChangeArrowheads="1"/>
                      </p:cNvPicPr>
                      <p:nvPr/>
                    </p:nvPicPr>
                    <p:blipFill>
                      <a:blip r:embed="rId8"/>
                      <a:srcRect/>
                      <a:stretch>
                        <a:fillRect/>
                      </a:stretch>
                    </p:blipFill>
                    <p:spPr bwMode="auto">
                      <a:xfrm>
                        <a:off x="4098926" y="3129652"/>
                        <a:ext cx="663574" cy="299348"/>
                      </a:xfrm>
                      <a:prstGeom prst="rect">
                        <a:avLst/>
                      </a:prstGeom>
                      <a:noFill/>
                      <a:ln>
                        <a:noFill/>
                      </a:ln>
                    </p:spPr>
                  </p:pic>
                </p:oleObj>
              </mc:Fallback>
            </mc:AlternateContent>
          </a:graphicData>
        </a:graphic>
      </p:graphicFrame>
      <p:pic>
        <p:nvPicPr>
          <p:cNvPr id="65548" name="Picture 12" descr="http://clas.sa.ucsb.edu/staff/binh/index_files/image003.jpg">
            <a:hlinkClick r:id="rId9"/>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051" t="4313" r="3863" b="5768"/>
          <a:stretch/>
        </p:blipFill>
        <p:spPr bwMode="auto">
          <a:xfrm>
            <a:off x="5943600" y="4227747"/>
            <a:ext cx="2971800" cy="209685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Object 9"/>
          <p:cNvGraphicFramePr>
            <a:graphicFrameLocks noChangeAspect="1"/>
          </p:cNvGraphicFramePr>
          <p:nvPr>
            <p:extLst>
              <p:ext uri="{D42A27DB-BD31-4B8C-83A1-F6EECF244321}">
                <p14:modId xmlns:p14="http://schemas.microsoft.com/office/powerpoint/2010/main" val="3757544978"/>
              </p:ext>
            </p:extLst>
          </p:nvPr>
        </p:nvGraphicFramePr>
        <p:xfrm>
          <a:off x="3194050" y="2742210"/>
          <a:ext cx="609600" cy="274999"/>
        </p:xfrm>
        <a:graphic>
          <a:graphicData uri="http://schemas.openxmlformats.org/presentationml/2006/ole">
            <mc:AlternateContent xmlns:mc="http://schemas.openxmlformats.org/markup-compatibility/2006">
              <mc:Choice xmlns:v="urn:schemas-microsoft-com:vml" Requires="v">
                <p:oleObj spid="_x0000_s12369" name="Equation" r:id="rId11" imgW="533160" imgH="241200" progId="Equation.3">
                  <p:embed/>
                </p:oleObj>
              </mc:Choice>
              <mc:Fallback>
                <p:oleObj name="Equation" r:id="rId11" imgW="533160" imgH="241200" progId="Equation.3">
                  <p:embed/>
                  <p:pic>
                    <p:nvPicPr>
                      <p:cNvPr id="1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94050" y="2742210"/>
                        <a:ext cx="609600" cy="27499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52090447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Measures of Dispersion (cont.)</a:t>
            </a:r>
          </a:p>
        </p:txBody>
      </p:sp>
      <p:sp>
        <p:nvSpPr>
          <p:cNvPr id="5" name="Content Placeholder 4"/>
          <p:cNvSpPr>
            <a:spLocks noGrp="1"/>
          </p:cNvSpPr>
          <p:nvPr>
            <p:ph idx="1"/>
          </p:nvPr>
        </p:nvSpPr>
        <p:spPr>
          <a:xfrm>
            <a:off x="914400" y="1638300"/>
            <a:ext cx="7200900" cy="3581400"/>
          </a:xfrm>
        </p:spPr>
        <p:txBody>
          <a:bodyPr/>
          <a:lstStyle/>
          <a:p>
            <a:r>
              <a:rPr lang="en-US" b="1" dirty="0"/>
              <a:t>Coefficient of variation</a:t>
            </a:r>
            <a:r>
              <a:rPr lang="en-US" dirty="0"/>
              <a:t>:</a:t>
            </a:r>
          </a:p>
          <a:p>
            <a:pPr lvl="1"/>
            <a:r>
              <a:rPr lang="en-US" dirty="0"/>
              <a:t>Defined as the ratio between the sample standard deviation and the sample mean, expressed in percentage terms as:</a:t>
            </a:r>
          </a:p>
          <a:p>
            <a:pPr lvl="1"/>
            <a:endParaRPr lang="en-US" sz="1200" dirty="0"/>
          </a:p>
          <a:p>
            <a:pPr lvl="1"/>
            <a:endParaRPr lang="en-US" sz="1200" dirty="0"/>
          </a:p>
          <a:p>
            <a:pPr lvl="1"/>
            <a:endParaRPr lang="en-US" sz="1200" dirty="0"/>
          </a:p>
          <a:p>
            <a:pPr lvl="1"/>
            <a:r>
              <a:rPr lang="en-SG" dirty="0"/>
              <a:t>Provides a </a:t>
            </a:r>
            <a:r>
              <a:rPr lang="en-SG" u="sng" dirty="0"/>
              <a:t>relative</a:t>
            </a:r>
            <a:r>
              <a:rPr lang="en-SG" dirty="0"/>
              <a:t> measure of dispersion.</a:t>
            </a:r>
          </a:p>
          <a:p>
            <a:pPr lvl="1"/>
            <a:r>
              <a:rPr lang="en-US" dirty="0"/>
              <a:t>Used to compare two or more groups of data usually obtained from different distributions.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183</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497328312"/>
              </p:ext>
            </p:extLst>
          </p:nvPr>
        </p:nvGraphicFramePr>
        <p:xfrm>
          <a:off x="3922553" y="2638425"/>
          <a:ext cx="1344612" cy="790575"/>
        </p:xfrm>
        <a:graphic>
          <a:graphicData uri="http://schemas.openxmlformats.org/presentationml/2006/ole">
            <mc:AlternateContent xmlns:mc="http://schemas.openxmlformats.org/markup-compatibility/2006">
              <mc:Choice xmlns:v="urn:schemas-microsoft-com:vml" Requires="v">
                <p:oleObj spid="_x0000_s13333" name="Equation" r:id="rId3" imgW="774360" imgH="457200" progId="Equation.3">
                  <p:embed/>
                </p:oleObj>
              </mc:Choice>
              <mc:Fallback>
                <p:oleObj name="Equation" r:id="rId3" imgW="774360" imgH="457200" progId="Equation.3">
                  <p:embed/>
                  <p:pic>
                    <p:nvPicPr>
                      <p:cNvPr id="6" name="Object 5"/>
                      <p:cNvPicPr>
                        <a:picLocks noChangeAspect="1" noChangeArrowheads="1"/>
                      </p:cNvPicPr>
                      <p:nvPr/>
                    </p:nvPicPr>
                    <p:blipFill>
                      <a:blip r:embed="rId4"/>
                      <a:srcRect/>
                      <a:stretch>
                        <a:fillRect/>
                      </a:stretch>
                    </p:blipFill>
                    <p:spPr bwMode="auto">
                      <a:xfrm>
                        <a:off x="3922553" y="2638425"/>
                        <a:ext cx="134461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011070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7863840" cy="916721"/>
          </a:xfrm>
        </p:spPr>
        <p:txBody>
          <a:bodyPr>
            <a:normAutofit/>
          </a:bodyPr>
          <a:lstStyle/>
          <a:p>
            <a:r>
              <a:rPr lang="en-US" dirty="0"/>
              <a:t>Relative Measures of Dispersion</a:t>
            </a:r>
          </a:p>
        </p:txBody>
      </p:sp>
      <p:sp>
        <p:nvSpPr>
          <p:cNvPr id="5" name="Content Placeholder 4"/>
          <p:cNvSpPr>
            <a:spLocks noGrp="1"/>
          </p:cNvSpPr>
          <p:nvPr>
            <p:ph idx="1"/>
          </p:nvPr>
        </p:nvSpPr>
        <p:spPr>
          <a:xfrm>
            <a:off x="425548" y="1687761"/>
            <a:ext cx="8229600" cy="5137150"/>
          </a:xfrm>
        </p:spPr>
        <p:txBody>
          <a:bodyPr/>
          <a:lstStyle/>
          <a:p>
            <a:r>
              <a:rPr lang="en-US" u="sng" dirty="0"/>
              <a:t>Relative measures of dispersion</a:t>
            </a:r>
            <a:r>
              <a:rPr lang="en-US" dirty="0"/>
              <a:t> are used to examine the </a:t>
            </a:r>
            <a:r>
              <a:rPr lang="en-US" dirty="0" err="1"/>
              <a:t>localisation</a:t>
            </a:r>
            <a:r>
              <a:rPr lang="en-US" dirty="0"/>
              <a:t> of a value w.r.t. to other values in the sample.</a:t>
            </a:r>
          </a:p>
          <a:p>
            <a:r>
              <a:rPr lang="en-US" b="1" dirty="0" err="1"/>
              <a:t>Quantiles</a:t>
            </a:r>
            <a:r>
              <a:rPr lang="en-US" dirty="0"/>
              <a:t>:</a:t>
            </a:r>
          </a:p>
          <a:p>
            <a:pPr lvl="1"/>
            <a:r>
              <a:rPr lang="en-US" dirty="0"/>
              <a:t>Suppose we arranged the </a:t>
            </a:r>
            <a:r>
              <a:rPr lang="en-US" i="1" dirty="0"/>
              <a:t>m</a:t>
            </a:r>
            <a:r>
              <a:rPr lang="en-US" dirty="0"/>
              <a:t> values                          of a variable </a:t>
            </a:r>
            <a:r>
              <a:rPr lang="en-US" i="1" dirty="0"/>
              <a:t>a</a:t>
            </a:r>
            <a:r>
              <a:rPr lang="en-US" dirty="0"/>
              <a:t> in non-decreasing order.</a:t>
            </a:r>
          </a:p>
          <a:p>
            <a:pPr lvl="1"/>
            <a:r>
              <a:rPr lang="en-US" dirty="0"/>
              <a:t>Given any value </a:t>
            </a:r>
            <a:r>
              <a:rPr lang="en-US" i="1" dirty="0"/>
              <a:t>p</a:t>
            </a:r>
            <a:r>
              <a:rPr lang="en-US" dirty="0"/>
              <a:t>, with             ,      the </a:t>
            </a:r>
            <a:r>
              <a:rPr lang="en-US" i="1" dirty="0"/>
              <a:t>p-order</a:t>
            </a:r>
            <a:r>
              <a:rPr lang="en-US" dirty="0"/>
              <a:t> quantile is the value      such that </a:t>
            </a:r>
            <a:r>
              <a:rPr lang="en-US" i="1" dirty="0"/>
              <a:t>pm</a:t>
            </a:r>
            <a:r>
              <a:rPr lang="en-US" dirty="0"/>
              <a:t> observations will fall on the left of     and the remaining </a:t>
            </a:r>
            <a:r>
              <a:rPr lang="en-US" i="1" dirty="0"/>
              <a:t>(1-p)m</a:t>
            </a:r>
            <a:r>
              <a:rPr lang="en-US" dirty="0"/>
              <a:t> on its right.</a:t>
            </a:r>
          </a:p>
          <a:p>
            <a:pPr lvl="1"/>
            <a:r>
              <a:rPr lang="en-US" dirty="0"/>
              <a:t>Sometimes, </a:t>
            </a:r>
            <a:r>
              <a:rPr lang="en-US" i="1" dirty="0"/>
              <a:t>p</a:t>
            </a:r>
            <a:r>
              <a:rPr lang="en-US" dirty="0"/>
              <a:t> </a:t>
            </a:r>
            <a:r>
              <a:rPr lang="en-US" dirty="0" err="1"/>
              <a:t>quantiles</a:t>
            </a:r>
            <a:r>
              <a:rPr lang="en-US" dirty="0"/>
              <a:t> are called 100 </a:t>
            </a:r>
            <a:r>
              <a:rPr lang="en-US" i="1" dirty="0" err="1"/>
              <a:t>p</a:t>
            </a:r>
            <a:r>
              <a:rPr lang="en-US" baseline="30000" dirty="0" err="1"/>
              <a:t>th</a:t>
            </a:r>
            <a:r>
              <a:rPr lang="en-US" dirty="0"/>
              <a:t> percentiles.</a:t>
            </a:r>
          </a:p>
          <a:p>
            <a:pPr lvl="1"/>
            <a:r>
              <a:rPr lang="en-US" dirty="0"/>
              <a:t>0.5-order </a:t>
            </a:r>
            <a:r>
              <a:rPr lang="en-US" dirty="0" err="1"/>
              <a:t>quantile</a:t>
            </a:r>
            <a:r>
              <a:rPr lang="en-US" dirty="0"/>
              <a:t> coincides with the </a:t>
            </a:r>
            <a:r>
              <a:rPr lang="en-US" u="sng" dirty="0"/>
              <a:t>median</a:t>
            </a:r>
            <a:r>
              <a:rPr lang="en-US" dirty="0"/>
              <a:t>.</a:t>
            </a:r>
          </a:p>
          <a:p>
            <a:pPr lvl="1"/>
            <a:r>
              <a:rPr lang="en-US" dirty="0"/>
              <a:t>    = 0.25-order </a:t>
            </a:r>
            <a:r>
              <a:rPr lang="en-US" dirty="0" err="1"/>
              <a:t>quantile</a:t>
            </a:r>
            <a:r>
              <a:rPr lang="en-US" dirty="0"/>
              <a:t>, also called </a:t>
            </a:r>
            <a:r>
              <a:rPr lang="en-US" u="sng" dirty="0"/>
              <a:t>lower quartile</a:t>
            </a:r>
            <a:r>
              <a:rPr lang="en-US" dirty="0"/>
              <a:t>.</a:t>
            </a:r>
          </a:p>
          <a:p>
            <a:pPr lvl="1"/>
            <a:r>
              <a:rPr lang="en-US" dirty="0"/>
              <a:t>    = 0.75-order </a:t>
            </a:r>
            <a:r>
              <a:rPr lang="en-US" dirty="0" err="1"/>
              <a:t>quantile</a:t>
            </a:r>
            <a:r>
              <a:rPr lang="en-US" dirty="0"/>
              <a:t>, also called </a:t>
            </a:r>
            <a:r>
              <a:rPr lang="en-US" u="sng" dirty="0"/>
              <a:t>upper quartile</a:t>
            </a:r>
            <a:r>
              <a:rPr lang="en-US" dirty="0"/>
              <a:t>.</a:t>
            </a:r>
          </a:p>
          <a:p>
            <a:pPr lvl="1"/>
            <a:endParaRPr lang="en-US"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184</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671065672"/>
              </p:ext>
            </p:extLst>
          </p:nvPr>
        </p:nvGraphicFramePr>
        <p:xfrm>
          <a:off x="5257800" y="2852384"/>
          <a:ext cx="1106488" cy="309916"/>
        </p:xfrm>
        <a:graphic>
          <a:graphicData uri="http://schemas.openxmlformats.org/presentationml/2006/ole">
            <mc:AlternateContent xmlns:mc="http://schemas.openxmlformats.org/markup-compatibility/2006">
              <mc:Choice xmlns:v="urn:schemas-microsoft-com:vml" Requires="v">
                <p:oleObj spid="_x0000_s14452" name="Equation" r:id="rId3" imgW="812520" imgH="228600" progId="Equation.3">
                  <p:embed/>
                </p:oleObj>
              </mc:Choice>
              <mc:Fallback>
                <p:oleObj name="Equation" r:id="rId3" imgW="812520" imgH="228600" progId="Equation.3">
                  <p:embed/>
                  <p:pic>
                    <p:nvPicPr>
                      <p:cNvPr id="6" name="Object 5"/>
                      <p:cNvPicPr>
                        <a:picLocks noChangeAspect="1" noChangeArrowheads="1"/>
                      </p:cNvPicPr>
                      <p:nvPr/>
                    </p:nvPicPr>
                    <p:blipFill>
                      <a:blip r:embed="rId4"/>
                      <a:srcRect/>
                      <a:stretch>
                        <a:fillRect/>
                      </a:stretch>
                    </p:blipFill>
                    <p:spPr bwMode="auto">
                      <a:xfrm>
                        <a:off x="5257800" y="2852384"/>
                        <a:ext cx="1106488" cy="309916"/>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242607186"/>
              </p:ext>
            </p:extLst>
          </p:nvPr>
        </p:nvGraphicFramePr>
        <p:xfrm>
          <a:off x="4306376" y="3492285"/>
          <a:ext cx="826722" cy="293652"/>
        </p:xfrm>
        <a:graphic>
          <a:graphicData uri="http://schemas.openxmlformats.org/presentationml/2006/ole">
            <mc:AlternateContent xmlns:mc="http://schemas.openxmlformats.org/markup-compatibility/2006">
              <mc:Choice xmlns:v="urn:schemas-microsoft-com:vml" Requires="v">
                <p:oleObj spid="_x0000_s14453" name="Equation" r:id="rId5" imgW="571320" imgH="203040" progId="Equation.3">
                  <p:embed/>
                </p:oleObj>
              </mc:Choice>
              <mc:Fallback>
                <p:oleObj name="Equation" r:id="rId5" imgW="571320" imgH="203040" progId="Equation.3">
                  <p:embed/>
                  <p:pic>
                    <p:nvPicPr>
                      <p:cNvPr id="7" name="Object 6"/>
                      <p:cNvPicPr>
                        <a:picLocks noChangeAspect="1" noChangeArrowheads="1"/>
                      </p:cNvPicPr>
                      <p:nvPr/>
                    </p:nvPicPr>
                    <p:blipFill>
                      <a:blip r:embed="rId6"/>
                      <a:srcRect/>
                      <a:stretch>
                        <a:fillRect/>
                      </a:stretch>
                    </p:blipFill>
                    <p:spPr bwMode="auto">
                      <a:xfrm>
                        <a:off x="4306376" y="3492285"/>
                        <a:ext cx="826722" cy="293652"/>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874635452"/>
              </p:ext>
            </p:extLst>
          </p:nvPr>
        </p:nvGraphicFramePr>
        <p:xfrm>
          <a:off x="668972" y="4495800"/>
          <a:ext cx="307975" cy="376237"/>
        </p:xfrm>
        <a:graphic>
          <a:graphicData uri="http://schemas.openxmlformats.org/presentationml/2006/ole">
            <mc:AlternateContent xmlns:mc="http://schemas.openxmlformats.org/markup-compatibility/2006">
              <mc:Choice xmlns:v="urn:schemas-microsoft-com:vml" Requires="v">
                <p:oleObj spid="_x0000_s14454" name="Equation" r:id="rId7" imgW="177480" imgH="215640" progId="Equation.3">
                  <p:embed/>
                </p:oleObj>
              </mc:Choice>
              <mc:Fallback>
                <p:oleObj name="Equation" r:id="rId7" imgW="177480" imgH="215640" progId="Equation.3">
                  <p:embed/>
                  <p:pic>
                    <p:nvPicPr>
                      <p:cNvPr id="8" name="Object 7"/>
                      <p:cNvPicPr>
                        <a:picLocks noChangeAspect="1" noChangeArrowheads="1"/>
                      </p:cNvPicPr>
                      <p:nvPr/>
                    </p:nvPicPr>
                    <p:blipFill>
                      <a:blip r:embed="rId8"/>
                      <a:srcRect/>
                      <a:stretch>
                        <a:fillRect/>
                      </a:stretch>
                    </p:blipFill>
                    <p:spPr bwMode="auto">
                      <a:xfrm>
                        <a:off x="668972" y="4495800"/>
                        <a:ext cx="30797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030566168"/>
              </p:ext>
            </p:extLst>
          </p:nvPr>
        </p:nvGraphicFramePr>
        <p:xfrm>
          <a:off x="7448452" y="3785937"/>
          <a:ext cx="330200" cy="419100"/>
        </p:xfrm>
        <a:graphic>
          <a:graphicData uri="http://schemas.openxmlformats.org/presentationml/2006/ole">
            <mc:AlternateContent xmlns:mc="http://schemas.openxmlformats.org/markup-compatibility/2006">
              <mc:Choice xmlns:v="urn:schemas-microsoft-com:vml" Requires="v">
                <p:oleObj spid="_x0000_s14455" name="Equation" r:id="rId9" imgW="190440" imgH="241200" progId="Equation.3">
                  <p:embed/>
                </p:oleObj>
              </mc:Choice>
              <mc:Fallback>
                <p:oleObj name="Equation" r:id="rId9" imgW="190440" imgH="241200" progId="Equation.3">
                  <p:embed/>
                  <p:pic>
                    <p:nvPicPr>
                      <p:cNvPr id="9"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48452" y="3785937"/>
                        <a:ext cx="330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746069195"/>
              </p:ext>
            </p:extLst>
          </p:nvPr>
        </p:nvGraphicFramePr>
        <p:xfrm>
          <a:off x="3937000" y="3429000"/>
          <a:ext cx="330200" cy="419100"/>
        </p:xfrm>
        <a:graphic>
          <a:graphicData uri="http://schemas.openxmlformats.org/presentationml/2006/ole">
            <mc:AlternateContent xmlns:mc="http://schemas.openxmlformats.org/markup-compatibility/2006">
              <mc:Choice xmlns:v="urn:schemas-microsoft-com:vml" Requires="v">
                <p:oleObj spid="_x0000_s14456" name="Equation" r:id="rId11" imgW="190440" imgH="241200" progId="Equation.3">
                  <p:embed/>
                </p:oleObj>
              </mc:Choice>
              <mc:Fallback>
                <p:oleObj name="Equation" r:id="rId11" imgW="190440" imgH="241200" progId="Equation.3">
                  <p:embed/>
                  <p:pic>
                    <p:nvPicPr>
                      <p:cNvPr id="12"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7000" y="3429000"/>
                        <a:ext cx="330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425612657"/>
              </p:ext>
            </p:extLst>
          </p:nvPr>
        </p:nvGraphicFramePr>
        <p:xfrm>
          <a:off x="627990" y="4872037"/>
          <a:ext cx="330200" cy="398463"/>
        </p:xfrm>
        <a:graphic>
          <a:graphicData uri="http://schemas.openxmlformats.org/presentationml/2006/ole">
            <mc:AlternateContent xmlns:mc="http://schemas.openxmlformats.org/markup-compatibility/2006">
              <mc:Choice xmlns:v="urn:schemas-microsoft-com:vml" Requires="v">
                <p:oleObj spid="_x0000_s14457" name="Equation" r:id="rId13" imgW="190440" imgH="228600" progId="Equation.3">
                  <p:embed/>
                </p:oleObj>
              </mc:Choice>
              <mc:Fallback>
                <p:oleObj name="Equation" r:id="rId13" imgW="190440" imgH="228600" progId="Equation.3">
                  <p:embed/>
                  <p:pic>
                    <p:nvPicPr>
                      <p:cNvPr id="13" name="Object 12"/>
                      <p:cNvPicPr>
                        <a:picLocks noChangeAspect="1" noChangeArrowheads="1"/>
                      </p:cNvPicPr>
                      <p:nvPr/>
                    </p:nvPicPr>
                    <p:blipFill>
                      <a:blip r:embed="rId14"/>
                      <a:srcRect/>
                      <a:stretch>
                        <a:fillRect/>
                      </a:stretch>
                    </p:blipFill>
                    <p:spPr bwMode="auto">
                      <a:xfrm>
                        <a:off x="627990" y="4872037"/>
                        <a:ext cx="3302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0728605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Relative Measures of Dispersion (cont.)</a:t>
            </a:r>
          </a:p>
        </p:txBody>
      </p:sp>
      <p:sp>
        <p:nvSpPr>
          <p:cNvPr id="5" name="Content Placeholder 4"/>
          <p:cNvSpPr>
            <a:spLocks noGrp="1"/>
          </p:cNvSpPr>
          <p:nvPr>
            <p:ph idx="1"/>
          </p:nvPr>
        </p:nvSpPr>
        <p:spPr>
          <a:xfrm>
            <a:off x="1028700" y="2286000"/>
            <a:ext cx="3581400" cy="3581400"/>
          </a:xfrm>
        </p:spPr>
        <p:txBody>
          <a:bodyPr/>
          <a:lstStyle/>
          <a:p>
            <a:pPr lvl="1"/>
            <a:r>
              <a:rPr lang="en-US" b="1" dirty="0"/>
              <a:t>Interquartile range (IQR)</a:t>
            </a:r>
            <a:r>
              <a:rPr lang="en-US" dirty="0"/>
              <a:t> is defined as the difference between the upper and lower quartiles:</a:t>
            </a:r>
          </a:p>
          <a:p>
            <a:pPr lvl="1"/>
            <a:endParaRPr lang="en-US"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185</a:t>
            </a:fld>
            <a:endParaRPr lang="en-US"/>
          </a:p>
        </p:txBody>
      </p:sp>
      <p:graphicFrame>
        <p:nvGraphicFramePr>
          <p:cNvPr id="6" name="Object 5"/>
          <p:cNvGraphicFramePr>
            <a:graphicFrameLocks noChangeAspect="1"/>
          </p:cNvGraphicFramePr>
          <p:nvPr/>
        </p:nvGraphicFramePr>
        <p:xfrm>
          <a:off x="3255963" y="1981200"/>
          <a:ext cx="2747962" cy="420688"/>
        </p:xfrm>
        <a:graphic>
          <a:graphicData uri="http://schemas.openxmlformats.org/presentationml/2006/ole">
            <mc:AlternateContent xmlns:mc="http://schemas.openxmlformats.org/markup-compatibility/2006">
              <mc:Choice xmlns:v="urn:schemas-microsoft-com:vml" Requires="v">
                <p:oleObj spid="_x0000_s15381" name="Equation" r:id="rId3" imgW="1587240" imgH="241200" progId="Equation.3">
                  <p:embed/>
                </p:oleObj>
              </mc:Choice>
              <mc:Fallback>
                <p:oleObj name="Equation" r:id="rId3" imgW="1587240" imgH="241200" progId="Equation.3">
                  <p:embed/>
                  <p:pic>
                    <p:nvPicPr>
                      <p:cNvPr id="6" name="Object 5"/>
                      <p:cNvPicPr>
                        <a:picLocks noChangeAspect="1" noChangeArrowheads="1"/>
                      </p:cNvPicPr>
                      <p:nvPr/>
                    </p:nvPicPr>
                    <p:blipFill>
                      <a:blip r:embed="rId4"/>
                      <a:srcRect/>
                      <a:stretch>
                        <a:fillRect/>
                      </a:stretch>
                    </p:blipFill>
                    <p:spPr bwMode="auto">
                      <a:xfrm>
                        <a:off x="3255963" y="1981200"/>
                        <a:ext cx="2747962"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0665" name="Picture 9" descr="Bell-shaped curve with interquartile range in the middle, 50% of the area under the cur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2505263"/>
            <a:ext cx="3581400" cy="361456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958515" y="6044335"/>
            <a:ext cx="5280485" cy="276999"/>
          </a:xfrm>
          <a:prstGeom prst="rect">
            <a:avLst/>
          </a:prstGeom>
          <a:noFill/>
        </p:spPr>
        <p:txBody>
          <a:bodyPr wrap="none" rtlCol="0">
            <a:spAutoFit/>
          </a:bodyPr>
          <a:lstStyle/>
          <a:p>
            <a:pPr algn="ctr"/>
            <a:r>
              <a:rPr lang="en-US" sz="1200" b="1" dirty="0"/>
              <a:t>(Source:</a:t>
            </a:r>
            <a:r>
              <a:rPr lang="en-US" sz="1200" dirty="0"/>
              <a:t> </a:t>
            </a:r>
            <a:r>
              <a:rPr lang="en-US" sz="1200" dirty="0">
                <a:hlinkClick r:id="rId6"/>
              </a:rPr>
              <a:t>http://www.cdc.gov/osels/scientific_edu/ss1978/Lesson2/Section7.html</a:t>
            </a:r>
            <a:r>
              <a:rPr lang="en-US" sz="1200" dirty="0"/>
              <a:t>)</a:t>
            </a:r>
          </a:p>
        </p:txBody>
      </p:sp>
    </p:spTree>
    <p:extLst>
      <p:ext uri="{BB962C8B-B14F-4D97-AF65-F5344CB8AC3E}">
        <p14:creationId xmlns:p14="http://schemas.microsoft.com/office/powerpoint/2010/main" val="279688781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1178410"/>
          </a:xfrm>
        </p:spPr>
        <p:txBody>
          <a:bodyPr>
            <a:noAutofit/>
          </a:bodyPr>
          <a:lstStyle/>
          <a:p>
            <a:r>
              <a:rPr lang="en-US" dirty="0"/>
              <a:t>Identification of Outliers for Numerical Variables</a:t>
            </a:r>
          </a:p>
        </p:txBody>
      </p:sp>
      <p:sp>
        <p:nvSpPr>
          <p:cNvPr id="5" name="Content Placeholder 4"/>
          <p:cNvSpPr>
            <a:spLocks noGrp="1"/>
          </p:cNvSpPr>
          <p:nvPr>
            <p:ph idx="1"/>
          </p:nvPr>
        </p:nvSpPr>
        <p:spPr>
          <a:xfrm>
            <a:off x="480060" y="1752600"/>
            <a:ext cx="8229600" cy="3962400"/>
          </a:xfrm>
        </p:spPr>
        <p:txBody>
          <a:bodyPr>
            <a:normAutofit fontScale="92500" lnSpcReduction="10000"/>
          </a:bodyPr>
          <a:lstStyle/>
          <a:p>
            <a:r>
              <a:rPr lang="en-US" b="1" i="1" dirty="0"/>
              <a:t>z</a:t>
            </a:r>
            <a:r>
              <a:rPr lang="en-US" b="1" dirty="0"/>
              <a:t>-index</a:t>
            </a:r>
            <a:r>
              <a:rPr lang="en-US" dirty="0"/>
              <a:t>:</a:t>
            </a:r>
          </a:p>
          <a:p>
            <a:pPr lvl="1"/>
            <a:r>
              <a:rPr lang="en-US" dirty="0"/>
              <a:t>Calculated as </a:t>
            </a:r>
          </a:p>
          <a:p>
            <a:pPr lvl="1"/>
            <a:r>
              <a:rPr lang="en-US" dirty="0"/>
              <a:t>Identify outliers in most cases.</a:t>
            </a:r>
          </a:p>
          <a:p>
            <a:pPr lvl="1"/>
            <a:r>
              <a:rPr lang="en-US" dirty="0"/>
              <a:t>Data values which are outside 3-standard deviations from the sample mean are considered to be suspicious:</a:t>
            </a:r>
          </a:p>
          <a:p>
            <a:pPr lvl="2"/>
            <a:r>
              <a:rPr lang="en-US" dirty="0"/>
              <a:t>              –     Suspicious</a:t>
            </a:r>
          </a:p>
          <a:p>
            <a:pPr marL="594360" lvl="2" indent="0">
              <a:buNone/>
            </a:pPr>
            <a:endParaRPr lang="en-US" sz="1200" dirty="0"/>
          </a:p>
          <a:p>
            <a:pPr lvl="2"/>
            <a:r>
              <a:rPr lang="en-US" dirty="0"/>
              <a:t>               –     Highly suspicious</a:t>
            </a:r>
          </a:p>
          <a:p>
            <a:r>
              <a:rPr lang="en-US" b="1" dirty="0"/>
              <a:t>Box plots or box-and-whisker plots</a:t>
            </a:r>
            <a:r>
              <a:rPr lang="en-US" dirty="0"/>
              <a:t>:</a:t>
            </a:r>
          </a:p>
          <a:p>
            <a:pPr lvl="1"/>
            <a:r>
              <a:rPr lang="en-US" dirty="0"/>
              <a:t>Median and the lower and upper quartiles are represented on the axis where the observations are placed:</a:t>
            </a:r>
          </a:p>
          <a:p>
            <a:pPr lvl="2"/>
            <a:r>
              <a:rPr lang="en-US" dirty="0"/>
              <a:t>Length of the box represents the interquartile range (the distance between the 25</a:t>
            </a:r>
            <a:r>
              <a:rPr lang="en-US" baseline="30000" dirty="0"/>
              <a:t>th</a:t>
            </a:r>
            <a:r>
              <a:rPr lang="en-US" dirty="0"/>
              <a:t> and the 75</a:t>
            </a:r>
            <a:r>
              <a:rPr lang="en-US" baseline="30000" dirty="0"/>
              <a:t>th</a:t>
            </a:r>
            <a:r>
              <a:rPr lang="en-US" dirty="0"/>
              <a:t> percentiles).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186</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6718061"/>
              </p:ext>
            </p:extLst>
          </p:nvPr>
        </p:nvGraphicFramePr>
        <p:xfrm>
          <a:off x="900906" y="3241884"/>
          <a:ext cx="923925" cy="485775"/>
        </p:xfrm>
        <a:graphic>
          <a:graphicData uri="http://schemas.openxmlformats.org/presentationml/2006/ole">
            <mc:AlternateContent xmlns:mc="http://schemas.openxmlformats.org/markup-compatibility/2006">
              <mc:Choice xmlns:v="urn:schemas-microsoft-com:vml" Requires="v">
                <p:oleObj spid="_x0000_s16424" name="Equation" r:id="rId3" imgW="533160" imgH="279360" progId="Equation.3">
                  <p:embed/>
                </p:oleObj>
              </mc:Choice>
              <mc:Fallback>
                <p:oleObj name="Equation" r:id="rId3" imgW="533160" imgH="279360" progId="Equation.3">
                  <p:embed/>
                  <p:pic>
                    <p:nvPicPr>
                      <p:cNvPr id="6" name="Object 5"/>
                      <p:cNvPicPr>
                        <a:picLocks noChangeAspect="1" noChangeArrowheads="1"/>
                      </p:cNvPicPr>
                      <p:nvPr/>
                    </p:nvPicPr>
                    <p:blipFill>
                      <a:blip r:embed="rId4"/>
                      <a:srcRect/>
                      <a:stretch>
                        <a:fillRect/>
                      </a:stretch>
                    </p:blipFill>
                    <p:spPr bwMode="auto">
                      <a:xfrm>
                        <a:off x="900906" y="3241884"/>
                        <a:ext cx="9239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266780923"/>
              </p:ext>
            </p:extLst>
          </p:nvPr>
        </p:nvGraphicFramePr>
        <p:xfrm>
          <a:off x="900906" y="3749064"/>
          <a:ext cx="1055687" cy="485775"/>
        </p:xfrm>
        <a:graphic>
          <a:graphicData uri="http://schemas.openxmlformats.org/presentationml/2006/ole">
            <mc:AlternateContent xmlns:mc="http://schemas.openxmlformats.org/markup-compatibility/2006">
              <mc:Choice xmlns:v="urn:schemas-microsoft-com:vml" Requires="v">
                <p:oleObj spid="_x0000_s16425" name="Equation" r:id="rId5" imgW="609480" imgH="279360" progId="Equation.3">
                  <p:embed/>
                </p:oleObj>
              </mc:Choice>
              <mc:Fallback>
                <p:oleObj name="Equation" r:id="rId5" imgW="609480" imgH="279360" progId="Equation.3">
                  <p:embed/>
                  <p:pic>
                    <p:nvPicPr>
                      <p:cNvPr id="7" name="Object 6"/>
                      <p:cNvPicPr>
                        <a:picLocks noChangeAspect="1" noChangeArrowheads="1"/>
                      </p:cNvPicPr>
                      <p:nvPr/>
                    </p:nvPicPr>
                    <p:blipFill>
                      <a:blip r:embed="rId6"/>
                      <a:srcRect/>
                      <a:stretch>
                        <a:fillRect/>
                      </a:stretch>
                    </p:blipFill>
                    <p:spPr bwMode="auto">
                      <a:xfrm>
                        <a:off x="900906" y="3749064"/>
                        <a:ext cx="105568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8" name="TextBox 7"/>
              <p:cNvSpPr txBox="1"/>
              <p:nvPr/>
            </p:nvSpPr>
            <p:spPr>
              <a:xfrm>
                <a:off x="2352675" y="1933184"/>
                <a:ext cx="1148648" cy="5097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num>
                        <m:den>
                          <m:r>
                            <a:rPr lang="en-US" b="0" i="1" smtClean="0">
                              <a:latin typeface="Cambria Math" panose="02040503050406030204" pitchFamily="18" charset="0"/>
                              <a:ea typeface="Cambria Math" panose="02040503050406030204" pitchFamily="18" charset="0"/>
                            </a:rPr>
                            <m:t>𝜎</m:t>
                          </m:r>
                        </m:den>
                      </m:f>
                    </m:oMath>
                  </m:oMathPara>
                </a14:m>
                <a:endParaRPr lang="en-SG" dirty="0"/>
              </a:p>
            </p:txBody>
          </p:sp>
        </mc:Choice>
        <mc:Fallback xmlns="">
          <p:sp>
            <p:nvSpPr>
              <p:cNvPr id="8" name="TextBox 7"/>
              <p:cNvSpPr txBox="1">
                <a:spLocks noRot="1" noChangeAspect="1" noMove="1" noResize="1" noEditPoints="1" noAdjustHandles="1" noChangeArrowheads="1" noChangeShapeType="1" noTextEdit="1"/>
              </p:cNvSpPr>
              <p:nvPr/>
            </p:nvSpPr>
            <p:spPr>
              <a:xfrm>
                <a:off x="2352675" y="1933184"/>
                <a:ext cx="1148648" cy="50975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486163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Identification of Outliers for Numerical Variables (cont.)</a:t>
            </a:r>
          </a:p>
        </p:txBody>
      </p:sp>
      <p:sp>
        <p:nvSpPr>
          <p:cNvPr id="5" name="Content Placeholder 4"/>
          <p:cNvSpPr>
            <a:spLocks noGrp="1"/>
          </p:cNvSpPr>
          <p:nvPr>
            <p:ph idx="1"/>
          </p:nvPr>
        </p:nvSpPr>
        <p:spPr>
          <a:xfrm>
            <a:off x="228600" y="2030278"/>
            <a:ext cx="7200900" cy="3581400"/>
          </a:xfrm>
        </p:spPr>
        <p:txBody>
          <a:bodyPr>
            <a:normAutofit lnSpcReduction="10000"/>
          </a:bodyPr>
          <a:lstStyle/>
          <a:p>
            <a:pPr lvl="2"/>
            <a:r>
              <a:rPr lang="en-US" dirty="0"/>
              <a:t>Dot in the box interior represents the mean.</a:t>
            </a:r>
          </a:p>
          <a:p>
            <a:pPr lvl="2"/>
            <a:r>
              <a:rPr lang="en-US" dirty="0"/>
              <a:t>Horizontal line in the box interior represents the median.</a:t>
            </a:r>
          </a:p>
          <a:p>
            <a:pPr lvl="2"/>
            <a:r>
              <a:rPr lang="en-US" dirty="0"/>
              <a:t>Vertical lines issuing from the box extend to the minimum and maximum values of the analysis variable. </a:t>
            </a:r>
          </a:p>
          <a:p>
            <a:pPr lvl="2"/>
            <a:r>
              <a:rPr lang="en-US" dirty="0"/>
              <a:t>At the end of these lines are the whiskers.</a:t>
            </a:r>
          </a:p>
          <a:p>
            <a:pPr lvl="1"/>
            <a:r>
              <a:rPr lang="en-US" dirty="0"/>
              <a:t>An observation is identified as an outlier if it falls outside four thresholds:</a:t>
            </a:r>
          </a:p>
          <a:p>
            <a:pPr lvl="2"/>
            <a:r>
              <a:rPr lang="en-US" dirty="0"/>
              <a:t>External lower edge = </a:t>
            </a:r>
          </a:p>
          <a:p>
            <a:pPr lvl="2"/>
            <a:r>
              <a:rPr lang="en-US" dirty="0"/>
              <a:t>Internal lower edge = </a:t>
            </a:r>
          </a:p>
          <a:p>
            <a:pPr lvl="2"/>
            <a:r>
              <a:rPr lang="en-US" dirty="0"/>
              <a:t>Internal upper edge = </a:t>
            </a:r>
          </a:p>
          <a:p>
            <a:pPr lvl="2"/>
            <a:r>
              <a:rPr lang="en-US" dirty="0"/>
              <a:t>External upper edge = </a:t>
            </a:r>
          </a:p>
          <a:p>
            <a:pPr lvl="1"/>
            <a:endParaRPr lang="en-US"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187</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955158067"/>
              </p:ext>
            </p:extLst>
          </p:nvPr>
        </p:nvGraphicFramePr>
        <p:xfrm>
          <a:off x="3845052" y="4062773"/>
          <a:ext cx="2003425" cy="419100"/>
        </p:xfrm>
        <a:graphic>
          <a:graphicData uri="http://schemas.openxmlformats.org/presentationml/2006/ole">
            <mc:AlternateContent xmlns:mc="http://schemas.openxmlformats.org/markup-compatibility/2006">
              <mc:Choice xmlns:v="urn:schemas-microsoft-com:vml" Requires="v">
                <p:oleObj spid="_x0000_s17486" name="Equation" r:id="rId3" imgW="1155600" imgH="241200" progId="Equation.3">
                  <p:embed/>
                </p:oleObj>
              </mc:Choice>
              <mc:Fallback>
                <p:oleObj name="Equation" r:id="rId3" imgW="1155600" imgH="241200" progId="Equation.3">
                  <p:embed/>
                  <p:pic>
                    <p:nvPicPr>
                      <p:cNvPr id="6" name="Object 5"/>
                      <p:cNvPicPr>
                        <a:picLocks noChangeAspect="1" noChangeArrowheads="1"/>
                      </p:cNvPicPr>
                      <p:nvPr/>
                    </p:nvPicPr>
                    <p:blipFill>
                      <a:blip r:embed="rId4"/>
                      <a:srcRect/>
                      <a:stretch>
                        <a:fillRect/>
                      </a:stretch>
                    </p:blipFill>
                    <p:spPr bwMode="auto">
                      <a:xfrm>
                        <a:off x="3845052" y="4062773"/>
                        <a:ext cx="20034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376425332"/>
              </p:ext>
            </p:extLst>
          </p:nvPr>
        </p:nvGraphicFramePr>
        <p:xfrm>
          <a:off x="3829050" y="4411021"/>
          <a:ext cx="2179638" cy="419100"/>
        </p:xfrm>
        <a:graphic>
          <a:graphicData uri="http://schemas.openxmlformats.org/presentationml/2006/ole">
            <mc:AlternateContent xmlns:mc="http://schemas.openxmlformats.org/markup-compatibility/2006">
              <mc:Choice xmlns:v="urn:schemas-microsoft-com:vml" Requires="v">
                <p:oleObj spid="_x0000_s17487" name="Equation" r:id="rId5" imgW="1257120" imgH="241200" progId="Equation.3">
                  <p:embed/>
                </p:oleObj>
              </mc:Choice>
              <mc:Fallback>
                <p:oleObj name="Equation" r:id="rId5" imgW="1257120" imgH="241200" progId="Equation.3">
                  <p:embed/>
                  <p:pic>
                    <p:nvPicPr>
                      <p:cNvPr id="7" name="Object 6"/>
                      <p:cNvPicPr>
                        <a:picLocks noChangeAspect="1" noChangeArrowheads="1"/>
                      </p:cNvPicPr>
                      <p:nvPr/>
                    </p:nvPicPr>
                    <p:blipFill>
                      <a:blip r:embed="rId6"/>
                      <a:srcRect/>
                      <a:stretch>
                        <a:fillRect/>
                      </a:stretch>
                    </p:blipFill>
                    <p:spPr bwMode="auto">
                      <a:xfrm>
                        <a:off x="3829050" y="4411021"/>
                        <a:ext cx="217963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538419770"/>
              </p:ext>
            </p:extLst>
          </p:nvPr>
        </p:nvGraphicFramePr>
        <p:xfrm>
          <a:off x="3856832" y="5100007"/>
          <a:ext cx="1693862" cy="419100"/>
        </p:xfrm>
        <a:graphic>
          <a:graphicData uri="http://schemas.openxmlformats.org/presentationml/2006/ole">
            <mc:AlternateContent xmlns:mc="http://schemas.openxmlformats.org/markup-compatibility/2006">
              <mc:Choice xmlns:v="urn:schemas-microsoft-com:vml" Requires="v">
                <p:oleObj spid="_x0000_s17488" name="Equation" r:id="rId7" imgW="977760" imgH="241200" progId="Equation.3">
                  <p:embed/>
                </p:oleObj>
              </mc:Choice>
              <mc:Fallback>
                <p:oleObj name="Equation" r:id="rId7" imgW="977760" imgH="241200" progId="Equation.3">
                  <p:embed/>
                  <p:pic>
                    <p:nvPicPr>
                      <p:cNvPr id="9" name="Object 8"/>
                      <p:cNvPicPr>
                        <a:picLocks noChangeAspect="1" noChangeArrowheads="1"/>
                      </p:cNvPicPr>
                      <p:nvPr/>
                    </p:nvPicPr>
                    <p:blipFill>
                      <a:blip r:embed="rId8"/>
                      <a:srcRect/>
                      <a:stretch>
                        <a:fillRect/>
                      </a:stretch>
                    </p:blipFill>
                    <p:spPr bwMode="auto">
                      <a:xfrm>
                        <a:off x="3856832" y="5100007"/>
                        <a:ext cx="169386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838849025"/>
              </p:ext>
            </p:extLst>
          </p:nvPr>
        </p:nvGraphicFramePr>
        <p:xfrm>
          <a:off x="3840163" y="4751759"/>
          <a:ext cx="2157412" cy="419100"/>
        </p:xfrm>
        <a:graphic>
          <a:graphicData uri="http://schemas.openxmlformats.org/presentationml/2006/ole">
            <mc:AlternateContent xmlns:mc="http://schemas.openxmlformats.org/markup-compatibility/2006">
              <mc:Choice xmlns:v="urn:schemas-microsoft-com:vml" Requires="v">
                <p:oleObj spid="_x0000_s17489" name="Equation" r:id="rId9" imgW="1244520" imgH="241200" progId="Equation.3">
                  <p:embed/>
                </p:oleObj>
              </mc:Choice>
              <mc:Fallback>
                <p:oleObj name="Equation" r:id="rId9" imgW="1244520" imgH="241200" progId="Equation.3">
                  <p:embed/>
                  <p:pic>
                    <p:nvPicPr>
                      <p:cNvPr id="14" name="Object 13"/>
                      <p:cNvPicPr>
                        <a:picLocks noChangeAspect="1" noChangeArrowheads="1"/>
                      </p:cNvPicPr>
                      <p:nvPr/>
                    </p:nvPicPr>
                    <p:blipFill>
                      <a:blip r:embed="rId10"/>
                      <a:srcRect/>
                      <a:stretch>
                        <a:fillRect/>
                      </a:stretch>
                    </p:blipFill>
                    <p:spPr bwMode="auto">
                      <a:xfrm>
                        <a:off x="3840163" y="4751759"/>
                        <a:ext cx="215741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5943698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Shape</a:t>
            </a:r>
            <a:endParaRPr lang="en-SG" dirty="0"/>
          </a:p>
        </p:txBody>
      </p:sp>
      <p:sp>
        <p:nvSpPr>
          <p:cNvPr id="5" name="Content Placeholder 4"/>
          <p:cNvSpPr>
            <a:spLocks noGrp="1"/>
          </p:cNvSpPr>
          <p:nvPr>
            <p:ph idx="1"/>
          </p:nvPr>
        </p:nvSpPr>
        <p:spPr>
          <a:xfrm>
            <a:off x="800100" y="1442392"/>
            <a:ext cx="7200900" cy="3581400"/>
          </a:xfrm>
        </p:spPr>
        <p:txBody>
          <a:bodyPr/>
          <a:lstStyle/>
          <a:p>
            <a:r>
              <a:rPr lang="en-SG" dirty="0"/>
              <a:t>Skewness refers to the lack of symmetry in the </a:t>
            </a:r>
            <a:r>
              <a:rPr lang="en-SG" u="sng" dirty="0"/>
              <a:t>distribution</a:t>
            </a:r>
            <a:r>
              <a:rPr lang="en-SG" dirty="0"/>
              <a:t> of the data values.</a:t>
            </a:r>
          </a:p>
          <a:p>
            <a:pPr lvl="1"/>
            <a:r>
              <a:rPr lang="en-US" dirty="0"/>
              <a:t>Refers to the empirical density of </a:t>
            </a:r>
            <a:r>
              <a:rPr lang="en-SG" dirty="0"/>
              <a:t>empirical relative frequencies that is calculated by dividing the raw frequency by </a:t>
            </a:r>
            <a:r>
              <a:rPr lang="en-SG" i="1" dirty="0"/>
              <a:t>m</a:t>
            </a:r>
            <a:r>
              <a:rPr lang="en-SG" dirty="0"/>
              <a:t>, i.e., the number of records.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188</a:t>
            </a:fld>
            <a:endParaRPr lang="en-US"/>
          </a:p>
        </p:txBody>
      </p:sp>
      <p:pic>
        <p:nvPicPr>
          <p:cNvPr id="6" name="Picture 2"/>
          <p:cNvPicPr>
            <a:picLocks noChangeAspect="1" noChangeArrowheads="1"/>
          </p:cNvPicPr>
          <p:nvPr/>
        </p:nvPicPr>
        <p:blipFill>
          <a:blip r:embed="rId2"/>
          <a:srcRect/>
          <a:stretch>
            <a:fillRect/>
          </a:stretch>
        </p:blipFill>
        <p:spPr bwMode="auto">
          <a:xfrm>
            <a:off x="685800" y="4219575"/>
            <a:ext cx="7658100" cy="2028825"/>
          </a:xfrm>
          <a:prstGeom prst="rect">
            <a:avLst/>
          </a:prstGeom>
          <a:noFill/>
          <a:ln w="3175">
            <a:solidFill>
              <a:schemeClr val="tx1"/>
            </a:solidFill>
            <a:miter lim="800000"/>
            <a:headEnd/>
            <a:tailEnd/>
          </a:ln>
        </p:spPr>
      </p:pic>
      <p:sp>
        <p:nvSpPr>
          <p:cNvPr id="7" name="TextBox 6"/>
          <p:cNvSpPr txBox="1"/>
          <p:nvPr/>
        </p:nvSpPr>
        <p:spPr>
          <a:xfrm>
            <a:off x="708025" y="3260308"/>
            <a:ext cx="3358612" cy="1159292"/>
          </a:xfrm>
          <a:prstGeom prst="rect">
            <a:avLst/>
          </a:prstGeom>
          <a:noFill/>
        </p:spPr>
        <p:txBody>
          <a:bodyPr wrap="none">
            <a:spAutoFit/>
          </a:bodyPr>
          <a:lstStyle/>
          <a:p>
            <a:pPr marL="109728" fontAlgn="auto">
              <a:spcBef>
                <a:spcPts val="0"/>
              </a:spcBef>
              <a:spcAft>
                <a:spcPts val="0"/>
              </a:spcAft>
              <a:defRPr/>
            </a:pPr>
            <a:r>
              <a:rPr lang="en-US" sz="2400" u="sng" dirty="0">
                <a:latin typeface="+mn-lt"/>
                <a:ea typeface="+mn-ea"/>
                <a:cs typeface="+mn-cs"/>
              </a:rPr>
              <a:t>Negatively </a:t>
            </a:r>
            <a:r>
              <a:rPr lang="en-US" sz="2400" u="sng" dirty="0"/>
              <a:t>(left) </a:t>
            </a:r>
            <a:r>
              <a:rPr lang="en-US" sz="2400" u="sng" dirty="0">
                <a:latin typeface="+mn-lt"/>
                <a:ea typeface="+mn-ea"/>
                <a:cs typeface="+mn-cs"/>
              </a:rPr>
              <a:t>skewed</a:t>
            </a:r>
            <a:r>
              <a:rPr lang="en-US" sz="2400" dirty="0">
                <a:latin typeface="+mn-lt"/>
                <a:ea typeface="+mn-ea"/>
                <a:cs typeface="+mn-cs"/>
              </a:rPr>
              <a:t> </a:t>
            </a:r>
          </a:p>
          <a:p>
            <a:pPr marL="109728" fontAlgn="auto">
              <a:spcBef>
                <a:spcPts val="400"/>
              </a:spcBef>
              <a:spcAft>
                <a:spcPts val="0"/>
              </a:spcAft>
              <a:defRPr/>
            </a:pPr>
            <a:r>
              <a:rPr lang="en-US" sz="2400" dirty="0">
                <a:latin typeface="+mn-lt"/>
                <a:ea typeface="+mn-ea"/>
                <a:cs typeface="+mn-cs"/>
              </a:rPr>
              <a:t>Mean &lt; Median &lt; Mode</a:t>
            </a:r>
          </a:p>
          <a:p>
            <a:pPr fontAlgn="auto">
              <a:spcBef>
                <a:spcPts val="0"/>
              </a:spcBef>
              <a:spcAft>
                <a:spcPts val="0"/>
              </a:spcAft>
              <a:defRPr/>
            </a:pPr>
            <a:endParaRPr lang="en-US" dirty="0">
              <a:latin typeface="+mn-lt"/>
              <a:ea typeface="+mn-ea"/>
              <a:cs typeface="+mn-cs"/>
            </a:endParaRPr>
          </a:p>
        </p:txBody>
      </p:sp>
      <p:sp>
        <p:nvSpPr>
          <p:cNvPr id="8" name="TextBox 7"/>
          <p:cNvSpPr txBox="1"/>
          <p:nvPr/>
        </p:nvSpPr>
        <p:spPr>
          <a:xfrm>
            <a:off x="4843463" y="3260308"/>
            <a:ext cx="3395801" cy="1159292"/>
          </a:xfrm>
          <a:prstGeom prst="rect">
            <a:avLst/>
          </a:prstGeom>
          <a:noFill/>
        </p:spPr>
        <p:txBody>
          <a:bodyPr wrap="none">
            <a:spAutoFit/>
          </a:bodyPr>
          <a:lstStyle/>
          <a:p>
            <a:pPr marL="109728" fontAlgn="auto">
              <a:spcBef>
                <a:spcPts val="1200"/>
              </a:spcBef>
              <a:spcAft>
                <a:spcPts val="0"/>
              </a:spcAft>
              <a:defRPr/>
            </a:pPr>
            <a:r>
              <a:rPr lang="en-US" sz="2400" u="sng" dirty="0">
                <a:latin typeface="+mn-lt"/>
                <a:ea typeface="+mn-ea"/>
                <a:cs typeface="+mn-cs"/>
              </a:rPr>
              <a:t>Positively </a:t>
            </a:r>
            <a:r>
              <a:rPr lang="en-US" sz="2400" u="sng">
                <a:latin typeface="+mn-lt"/>
                <a:ea typeface="+mn-ea"/>
                <a:cs typeface="+mn-cs"/>
              </a:rPr>
              <a:t>(</a:t>
            </a:r>
            <a:r>
              <a:rPr lang="en-US" sz="2400" u="sng"/>
              <a:t>right</a:t>
            </a:r>
            <a:r>
              <a:rPr lang="en-US" sz="2400" u="sng">
                <a:latin typeface="+mn-lt"/>
                <a:ea typeface="+mn-ea"/>
                <a:cs typeface="+mn-cs"/>
              </a:rPr>
              <a:t>) </a:t>
            </a:r>
            <a:r>
              <a:rPr lang="en-US" sz="2400" u="sng" dirty="0">
                <a:latin typeface="+mn-lt"/>
                <a:ea typeface="+mn-ea"/>
                <a:cs typeface="+mn-cs"/>
              </a:rPr>
              <a:t>skewed</a:t>
            </a:r>
            <a:r>
              <a:rPr lang="en-US" sz="2400" dirty="0">
                <a:latin typeface="+mn-lt"/>
                <a:ea typeface="+mn-ea"/>
                <a:cs typeface="+mn-cs"/>
              </a:rPr>
              <a:t> </a:t>
            </a:r>
          </a:p>
          <a:p>
            <a:pPr marL="109728" fontAlgn="auto">
              <a:spcBef>
                <a:spcPts val="400"/>
              </a:spcBef>
              <a:spcAft>
                <a:spcPts val="0"/>
              </a:spcAft>
              <a:defRPr/>
            </a:pPr>
            <a:r>
              <a:rPr lang="en-US" sz="2400" dirty="0">
                <a:latin typeface="+mn-lt"/>
                <a:ea typeface="+mn-ea"/>
                <a:cs typeface="+mn-cs"/>
              </a:rPr>
              <a:t>Mode &lt; Median &lt; Mean</a:t>
            </a:r>
          </a:p>
          <a:p>
            <a:pPr fontAlgn="auto">
              <a:spcBef>
                <a:spcPts val="0"/>
              </a:spcBef>
              <a:spcAft>
                <a:spcPts val="0"/>
              </a:spcAft>
              <a:defRPr/>
            </a:pPr>
            <a:endParaRPr lang="en-US" dirty="0">
              <a:latin typeface="+mn-lt"/>
              <a:ea typeface="+mn-ea"/>
              <a:cs typeface="+mn-cs"/>
            </a:endParaRPr>
          </a:p>
        </p:txBody>
      </p:sp>
    </p:spTree>
    <p:extLst>
      <p:ext uri="{BB962C8B-B14F-4D97-AF65-F5344CB8AC3E}">
        <p14:creationId xmlns:p14="http://schemas.microsoft.com/office/powerpoint/2010/main" val="747632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7341"/>
            <a:ext cx="4215765" cy="513715"/>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Arithmetic</a:t>
            </a:r>
            <a:r>
              <a:rPr sz="3200" spc="-40" dirty="0">
                <a:solidFill>
                  <a:srgbClr val="464652"/>
                </a:solidFill>
              </a:rPr>
              <a:t> </a:t>
            </a:r>
            <a:r>
              <a:rPr sz="3200" dirty="0">
                <a:solidFill>
                  <a:srgbClr val="464652"/>
                </a:solidFill>
              </a:rPr>
              <a:t>Operators</a:t>
            </a:r>
            <a:endParaRPr sz="3200"/>
          </a:p>
        </p:txBody>
      </p:sp>
      <p:sp>
        <p:nvSpPr>
          <p:cNvPr id="8" name="Slide Number Placeholder 7"/>
          <p:cNvSpPr>
            <a:spLocks noGrp="1"/>
          </p:cNvSpPr>
          <p:nvPr>
            <p:ph type="sldNum" sz="quarter" idx="12"/>
          </p:nvPr>
        </p:nvSpPr>
        <p:spPr>
          <a:xfrm>
            <a:off x="6901180" y="6400800"/>
            <a:ext cx="1981200" cy="365760"/>
          </a:xfrm>
        </p:spPr>
        <p:txBody>
          <a:bodyPr/>
          <a:lstStyle/>
          <a:p>
            <a:fld id="{2F424A89-909B-4BA1-940E-23EAC9404E56}" type="slidenum">
              <a:rPr lang="en-US" smtClean="0"/>
              <a:pPr/>
              <a:t>18</a:t>
            </a:fld>
            <a:endParaRPr lang="en-US"/>
          </a:p>
        </p:txBody>
      </p:sp>
      <p:sp>
        <p:nvSpPr>
          <p:cNvPr id="3" name="object 3"/>
          <p:cNvSpPr txBox="1"/>
          <p:nvPr/>
        </p:nvSpPr>
        <p:spPr>
          <a:xfrm>
            <a:off x="535940" y="1238757"/>
            <a:ext cx="7355840" cy="422275"/>
          </a:xfrm>
          <a:prstGeom prst="rect">
            <a:avLst/>
          </a:prstGeom>
        </p:spPr>
        <p:txBody>
          <a:bodyPr vert="horz" wrap="square" lIns="0" tIns="13335" rIns="0" bIns="0" rtlCol="0">
            <a:spAutoFit/>
          </a:bodyPr>
          <a:lstStyle/>
          <a:p>
            <a:pPr marL="12700">
              <a:lnSpc>
                <a:spcPct val="100000"/>
              </a:lnSpc>
              <a:spcBef>
                <a:spcPts val="10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Python </a:t>
            </a:r>
            <a:r>
              <a:rPr sz="2600" spc="-10" dirty="0">
                <a:latin typeface="Gill Sans MT"/>
                <a:cs typeface="Gill Sans MT"/>
              </a:rPr>
              <a:t>provides </a:t>
            </a:r>
            <a:r>
              <a:rPr sz="2600" spc="-15" dirty="0">
                <a:latin typeface="Gill Sans MT"/>
                <a:cs typeface="Gill Sans MT"/>
              </a:rPr>
              <a:t>several </a:t>
            </a:r>
            <a:r>
              <a:rPr sz="2600" spc="5" dirty="0">
                <a:latin typeface="Gill Sans MT"/>
                <a:cs typeface="Gill Sans MT"/>
              </a:rPr>
              <a:t>binary </a:t>
            </a:r>
            <a:r>
              <a:rPr sz="2600" spc="-5" dirty="0">
                <a:latin typeface="Gill Sans MT"/>
                <a:cs typeface="Gill Sans MT"/>
              </a:rPr>
              <a:t>arithmetic</a:t>
            </a:r>
            <a:r>
              <a:rPr sz="2600" spc="25" dirty="0">
                <a:latin typeface="Gill Sans MT"/>
                <a:cs typeface="Gill Sans MT"/>
              </a:rPr>
              <a:t> </a:t>
            </a:r>
            <a:r>
              <a:rPr sz="2600" spc="-5" dirty="0">
                <a:latin typeface="Gill Sans MT"/>
                <a:cs typeface="Gill Sans MT"/>
              </a:rPr>
              <a:t>operators.</a:t>
            </a:r>
            <a:endParaRPr sz="2600" dirty="0">
              <a:latin typeface="Gill Sans MT"/>
              <a:cs typeface="Gill Sans MT"/>
            </a:endParaRPr>
          </a:p>
        </p:txBody>
      </p:sp>
      <p:graphicFrame>
        <p:nvGraphicFramePr>
          <p:cNvPr id="4" name="object 4"/>
          <p:cNvGraphicFramePr>
            <a:graphicFrameLocks noGrp="1"/>
          </p:cNvGraphicFramePr>
          <p:nvPr/>
        </p:nvGraphicFramePr>
        <p:xfrm>
          <a:off x="1289050" y="1898650"/>
          <a:ext cx="6096000" cy="3502025"/>
        </p:xfrm>
        <a:graphic>
          <a:graphicData uri="http://schemas.openxmlformats.org/drawingml/2006/table">
            <a:tbl>
              <a:tblPr firstRow="1" bandRow="1">
                <a:tableStyleId>{2D5ABB26-0587-4C30-8999-92F81FD0307C}</a:tableStyleId>
              </a:tblPr>
              <a:tblGrid>
                <a:gridCol w="1219200">
                  <a:extLst>
                    <a:ext uri="{9D8B030D-6E8A-4147-A177-3AD203B41FA5}">
                      <a16:colId xmlns:a16="http://schemas.microsoft.com/office/drawing/2014/main" val="20000"/>
                    </a:ext>
                  </a:extLst>
                </a:gridCol>
                <a:gridCol w="28448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205">
                <a:tc>
                  <a:txBody>
                    <a:bodyPr/>
                    <a:lstStyle/>
                    <a:p>
                      <a:pPr marL="97790">
                        <a:lnSpc>
                          <a:spcPct val="100000"/>
                        </a:lnSpc>
                        <a:spcBef>
                          <a:spcPts val="290"/>
                        </a:spcBef>
                      </a:pPr>
                      <a:r>
                        <a:rPr sz="1800" b="1" spc="-5" dirty="0">
                          <a:solidFill>
                            <a:srgbClr val="FFFFFF"/>
                          </a:solidFill>
                          <a:latin typeface="Gill Sans MT"/>
                          <a:cs typeface="Gill Sans MT"/>
                        </a:rPr>
                        <a:t>Operator</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17BA2"/>
                    </a:solidFill>
                  </a:tcPr>
                </a:tc>
                <a:tc>
                  <a:txBody>
                    <a:bodyPr/>
                    <a:lstStyle/>
                    <a:p>
                      <a:pPr marL="97790">
                        <a:lnSpc>
                          <a:spcPct val="100000"/>
                        </a:lnSpc>
                        <a:spcBef>
                          <a:spcPts val="290"/>
                        </a:spcBef>
                      </a:pPr>
                      <a:r>
                        <a:rPr sz="1800" b="1" dirty="0">
                          <a:solidFill>
                            <a:srgbClr val="FFFFFF"/>
                          </a:solidFill>
                          <a:latin typeface="Gill Sans MT"/>
                          <a:cs typeface="Gill Sans MT"/>
                        </a:rPr>
                        <a:t>Description</a:t>
                      </a:r>
                      <a:endParaRPr sz="1800" dirty="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17BA2"/>
                    </a:solidFill>
                  </a:tcPr>
                </a:tc>
                <a:tc>
                  <a:txBody>
                    <a:bodyPr/>
                    <a:lstStyle/>
                    <a:p>
                      <a:pPr marL="98425">
                        <a:lnSpc>
                          <a:spcPct val="100000"/>
                        </a:lnSpc>
                        <a:spcBef>
                          <a:spcPts val="290"/>
                        </a:spcBef>
                      </a:pPr>
                      <a:r>
                        <a:rPr sz="1800" b="1" dirty="0">
                          <a:solidFill>
                            <a:srgbClr val="FFFFFF"/>
                          </a:solidFill>
                          <a:latin typeface="Gill Sans MT"/>
                          <a:cs typeface="Gill Sans MT"/>
                        </a:rPr>
                        <a:t>Example</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17BA2"/>
                    </a:solidFill>
                  </a:tcPr>
                </a:tc>
                <a:extLst>
                  <a:ext uri="{0D108BD9-81ED-4DB2-BD59-A6C34878D82A}">
                    <a16:rowId xmlns:a16="http://schemas.microsoft.com/office/drawing/2014/main" val="10000"/>
                  </a:ext>
                </a:extLst>
              </a:tr>
              <a:tr h="370205">
                <a:tc>
                  <a:txBody>
                    <a:bodyPr/>
                    <a:lstStyle/>
                    <a:p>
                      <a:pPr marL="97790">
                        <a:lnSpc>
                          <a:spcPct val="100000"/>
                        </a:lnSpc>
                        <a:spcBef>
                          <a:spcPts val="290"/>
                        </a:spcBef>
                      </a:pPr>
                      <a:r>
                        <a:rPr sz="1800" dirty="0">
                          <a:latin typeface="Gill Sans MT"/>
                          <a:cs typeface="Gill Sans MT"/>
                        </a:rPr>
                        <a:t>+</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4D6DF"/>
                    </a:solidFill>
                  </a:tcPr>
                </a:tc>
                <a:tc>
                  <a:txBody>
                    <a:bodyPr/>
                    <a:lstStyle/>
                    <a:p>
                      <a:pPr marL="97790">
                        <a:lnSpc>
                          <a:spcPct val="100000"/>
                        </a:lnSpc>
                        <a:spcBef>
                          <a:spcPts val="290"/>
                        </a:spcBef>
                      </a:pPr>
                      <a:r>
                        <a:rPr sz="1800" spc="-10" dirty="0">
                          <a:latin typeface="Gill Sans MT"/>
                          <a:cs typeface="Gill Sans MT"/>
                        </a:rPr>
                        <a:t>Add</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4D6DF"/>
                    </a:solidFill>
                  </a:tcPr>
                </a:tc>
                <a:tc>
                  <a:txBody>
                    <a:bodyPr/>
                    <a:lstStyle/>
                    <a:p>
                      <a:pPr marL="98425">
                        <a:lnSpc>
                          <a:spcPct val="100000"/>
                        </a:lnSpc>
                        <a:spcBef>
                          <a:spcPts val="290"/>
                        </a:spcBef>
                      </a:pPr>
                      <a:r>
                        <a:rPr sz="1800" dirty="0">
                          <a:latin typeface="Gill Sans MT"/>
                          <a:cs typeface="Gill Sans MT"/>
                        </a:rPr>
                        <a:t>8 + 2 =</a:t>
                      </a:r>
                      <a:r>
                        <a:rPr sz="1800" spc="-35" dirty="0">
                          <a:latin typeface="Gill Sans MT"/>
                          <a:cs typeface="Gill Sans MT"/>
                        </a:rPr>
                        <a:t> </a:t>
                      </a:r>
                      <a:r>
                        <a:rPr sz="1800" dirty="0">
                          <a:latin typeface="Gill Sans MT"/>
                          <a:cs typeface="Gill Sans MT"/>
                        </a:rPr>
                        <a:t>10</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4D6DF"/>
                    </a:solidFill>
                  </a:tcPr>
                </a:tc>
                <a:extLst>
                  <a:ext uri="{0D108BD9-81ED-4DB2-BD59-A6C34878D82A}">
                    <a16:rowId xmlns:a16="http://schemas.microsoft.com/office/drawing/2014/main" val="10001"/>
                  </a:ext>
                </a:extLst>
              </a:tr>
              <a:tr h="370840">
                <a:tc>
                  <a:txBody>
                    <a:bodyPr/>
                    <a:lstStyle/>
                    <a:p>
                      <a:pPr marL="97790">
                        <a:lnSpc>
                          <a:spcPct val="100000"/>
                        </a:lnSpc>
                        <a:spcBef>
                          <a:spcPts val="290"/>
                        </a:spcBef>
                      </a:pPr>
                      <a:r>
                        <a:rPr sz="1800" dirty="0">
                          <a:latin typeface="Gill Sans MT"/>
                          <a:cs typeface="Gill Sans MT"/>
                        </a:rPr>
                        <a:t>-</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97790">
                        <a:lnSpc>
                          <a:spcPct val="100000"/>
                        </a:lnSpc>
                        <a:spcBef>
                          <a:spcPts val="290"/>
                        </a:spcBef>
                      </a:pPr>
                      <a:r>
                        <a:rPr sz="1800" spc="-5" dirty="0">
                          <a:latin typeface="Gill Sans MT"/>
                          <a:cs typeface="Gill Sans MT"/>
                        </a:rPr>
                        <a:t>Subtract</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98425">
                        <a:lnSpc>
                          <a:spcPct val="100000"/>
                        </a:lnSpc>
                        <a:spcBef>
                          <a:spcPts val="290"/>
                        </a:spcBef>
                      </a:pPr>
                      <a:r>
                        <a:rPr sz="1800" dirty="0">
                          <a:latin typeface="Gill Sans MT"/>
                          <a:cs typeface="Gill Sans MT"/>
                        </a:rPr>
                        <a:t>8 - 2 =</a:t>
                      </a:r>
                      <a:r>
                        <a:rPr sz="1800" spc="-20" dirty="0">
                          <a:latin typeface="Gill Sans MT"/>
                          <a:cs typeface="Gill Sans MT"/>
                        </a:rPr>
                        <a:t> </a:t>
                      </a:r>
                      <a:r>
                        <a:rPr sz="1800" dirty="0">
                          <a:latin typeface="Gill Sans MT"/>
                          <a:cs typeface="Gill Sans MT"/>
                        </a:rPr>
                        <a:t>6</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extLst>
                  <a:ext uri="{0D108BD9-81ED-4DB2-BD59-A6C34878D82A}">
                    <a16:rowId xmlns:a16="http://schemas.microsoft.com/office/drawing/2014/main" val="10002"/>
                  </a:ext>
                </a:extLst>
              </a:tr>
              <a:tr h="370205">
                <a:tc>
                  <a:txBody>
                    <a:bodyPr/>
                    <a:lstStyle/>
                    <a:p>
                      <a:pPr marL="97790">
                        <a:lnSpc>
                          <a:spcPct val="100000"/>
                        </a:lnSpc>
                        <a:spcBef>
                          <a:spcPts val="290"/>
                        </a:spcBef>
                      </a:pPr>
                      <a:r>
                        <a:rPr sz="1800" dirty="0">
                          <a:latin typeface="Gill Sans MT"/>
                          <a:cs typeface="Gill Sans MT"/>
                        </a:rPr>
                        <a:t>*</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tc>
                  <a:txBody>
                    <a:bodyPr/>
                    <a:lstStyle/>
                    <a:p>
                      <a:pPr marL="97790">
                        <a:lnSpc>
                          <a:spcPct val="100000"/>
                        </a:lnSpc>
                        <a:spcBef>
                          <a:spcPts val="290"/>
                        </a:spcBef>
                      </a:pPr>
                      <a:r>
                        <a:rPr sz="1800" spc="-5" dirty="0">
                          <a:latin typeface="Gill Sans MT"/>
                          <a:cs typeface="Gill Sans MT"/>
                        </a:rPr>
                        <a:t>Multiply</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tc>
                  <a:txBody>
                    <a:bodyPr/>
                    <a:lstStyle/>
                    <a:p>
                      <a:pPr marL="98425">
                        <a:lnSpc>
                          <a:spcPct val="100000"/>
                        </a:lnSpc>
                        <a:spcBef>
                          <a:spcPts val="290"/>
                        </a:spcBef>
                      </a:pPr>
                      <a:r>
                        <a:rPr sz="1800" dirty="0">
                          <a:latin typeface="Gill Sans MT"/>
                          <a:cs typeface="Gill Sans MT"/>
                        </a:rPr>
                        <a:t>8 * 2 =</a:t>
                      </a:r>
                      <a:r>
                        <a:rPr sz="1800" spc="-35" dirty="0">
                          <a:latin typeface="Gill Sans MT"/>
                          <a:cs typeface="Gill Sans MT"/>
                        </a:rPr>
                        <a:t> </a:t>
                      </a:r>
                      <a:r>
                        <a:rPr sz="1800" dirty="0">
                          <a:latin typeface="Gill Sans MT"/>
                          <a:cs typeface="Gill Sans MT"/>
                        </a:rPr>
                        <a:t>16</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extLst>
                  <a:ext uri="{0D108BD9-81ED-4DB2-BD59-A6C34878D82A}">
                    <a16:rowId xmlns:a16="http://schemas.microsoft.com/office/drawing/2014/main" val="10003"/>
                  </a:ext>
                </a:extLst>
              </a:tr>
              <a:tr h="639445">
                <a:tc>
                  <a:txBody>
                    <a:bodyPr/>
                    <a:lstStyle/>
                    <a:p>
                      <a:pPr marL="97790">
                        <a:lnSpc>
                          <a:spcPct val="100000"/>
                        </a:lnSpc>
                        <a:spcBef>
                          <a:spcPts val="295"/>
                        </a:spcBef>
                      </a:pPr>
                      <a:r>
                        <a:rPr sz="1800" dirty="0">
                          <a:latin typeface="Gill Sans MT"/>
                          <a:cs typeface="Gill Sans MT"/>
                        </a:rPr>
                        <a:t>/</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97790">
                        <a:lnSpc>
                          <a:spcPct val="100000"/>
                        </a:lnSpc>
                        <a:spcBef>
                          <a:spcPts val="295"/>
                        </a:spcBef>
                      </a:pPr>
                      <a:r>
                        <a:rPr sz="1800" spc="-5" dirty="0">
                          <a:latin typeface="Gill Sans MT"/>
                          <a:cs typeface="Gill Sans MT"/>
                        </a:rPr>
                        <a:t>Floating-point</a:t>
                      </a:r>
                      <a:r>
                        <a:rPr sz="1800" dirty="0">
                          <a:latin typeface="Gill Sans MT"/>
                          <a:cs typeface="Gill Sans MT"/>
                        </a:rPr>
                        <a:t> </a:t>
                      </a:r>
                      <a:r>
                        <a:rPr sz="1800" spc="-5" dirty="0">
                          <a:latin typeface="Gill Sans MT"/>
                          <a:cs typeface="Gill Sans MT"/>
                        </a:rPr>
                        <a:t>divide</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98425">
                        <a:lnSpc>
                          <a:spcPct val="100000"/>
                        </a:lnSpc>
                        <a:spcBef>
                          <a:spcPts val="295"/>
                        </a:spcBef>
                      </a:pPr>
                      <a:r>
                        <a:rPr sz="1800" dirty="0">
                          <a:latin typeface="Gill Sans MT"/>
                          <a:cs typeface="Gill Sans MT"/>
                        </a:rPr>
                        <a:t>8 / 2 =</a:t>
                      </a:r>
                      <a:r>
                        <a:rPr sz="1800" spc="-114" dirty="0">
                          <a:latin typeface="Gill Sans MT"/>
                          <a:cs typeface="Gill Sans MT"/>
                        </a:rPr>
                        <a:t> </a:t>
                      </a:r>
                      <a:r>
                        <a:rPr sz="1800" dirty="0">
                          <a:latin typeface="Gill Sans MT"/>
                          <a:cs typeface="Gill Sans MT"/>
                        </a:rPr>
                        <a:t>4.0</a:t>
                      </a:r>
                      <a:endParaRPr sz="1800">
                        <a:latin typeface="Gill Sans MT"/>
                        <a:cs typeface="Gill Sans MT"/>
                      </a:endParaRPr>
                    </a:p>
                    <a:p>
                      <a:pPr marL="98425">
                        <a:lnSpc>
                          <a:spcPct val="100000"/>
                        </a:lnSpc>
                      </a:pPr>
                      <a:r>
                        <a:rPr sz="1800" dirty="0">
                          <a:latin typeface="Gill Sans MT"/>
                          <a:cs typeface="Gill Sans MT"/>
                        </a:rPr>
                        <a:t>9 / 2 =</a:t>
                      </a:r>
                      <a:r>
                        <a:rPr sz="1800" spc="-114" dirty="0">
                          <a:latin typeface="Gill Sans MT"/>
                          <a:cs typeface="Gill Sans MT"/>
                        </a:rPr>
                        <a:t> </a:t>
                      </a:r>
                      <a:r>
                        <a:rPr sz="1800" dirty="0">
                          <a:latin typeface="Gill Sans MT"/>
                          <a:cs typeface="Gill Sans MT"/>
                        </a:rPr>
                        <a:t>4.5</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extLst>
                  <a:ext uri="{0D108BD9-81ED-4DB2-BD59-A6C34878D82A}">
                    <a16:rowId xmlns:a16="http://schemas.microsoft.com/office/drawing/2014/main" val="10004"/>
                  </a:ext>
                </a:extLst>
              </a:tr>
              <a:tr h="370840">
                <a:tc>
                  <a:txBody>
                    <a:bodyPr/>
                    <a:lstStyle/>
                    <a:p>
                      <a:pPr marL="97790">
                        <a:lnSpc>
                          <a:spcPct val="100000"/>
                        </a:lnSpc>
                        <a:spcBef>
                          <a:spcPts val="290"/>
                        </a:spcBef>
                      </a:pPr>
                      <a:r>
                        <a:rPr sz="1800" spc="-5" dirty="0">
                          <a:latin typeface="Gill Sans MT"/>
                          <a:cs typeface="Gill Sans MT"/>
                        </a:rPr>
                        <a:t>//</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tc>
                  <a:txBody>
                    <a:bodyPr/>
                    <a:lstStyle/>
                    <a:p>
                      <a:pPr marL="97790">
                        <a:lnSpc>
                          <a:spcPct val="100000"/>
                        </a:lnSpc>
                        <a:spcBef>
                          <a:spcPts val="290"/>
                        </a:spcBef>
                      </a:pPr>
                      <a:r>
                        <a:rPr sz="1800" dirty="0">
                          <a:latin typeface="Gill Sans MT"/>
                          <a:cs typeface="Gill Sans MT"/>
                        </a:rPr>
                        <a:t>Integer</a:t>
                      </a:r>
                      <a:r>
                        <a:rPr sz="1800" spc="-15" dirty="0">
                          <a:latin typeface="Gill Sans MT"/>
                          <a:cs typeface="Gill Sans MT"/>
                        </a:rPr>
                        <a:t> </a:t>
                      </a:r>
                      <a:r>
                        <a:rPr sz="1800" spc="-5" dirty="0">
                          <a:latin typeface="Gill Sans MT"/>
                          <a:cs typeface="Gill Sans MT"/>
                        </a:rPr>
                        <a:t>divide</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tc>
                  <a:txBody>
                    <a:bodyPr/>
                    <a:lstStyle/>
                    <a:p>
                      <a:pPr marL="98425">
                        <a:lnSpc>
                          <a:spcPct val="100000"/>
                        </a:lnSpc>
                        <a:spcBef>
                          <a:spcPts val="290"/>
                        </a:spcBef>
                      </a:pPr>
                      <a:r>
                        <a:rPr sz="1800" dirty="0">
                          <a:latin typeface="Gill Sans MT"/>
                          <a:cs typeface="Gill Sans MT"/>
                        </a:rPr>
                        <a:t>9 // 2 =</a:t>
                      </a:r>
                      <a:r>
                        <a:rPr sz="1800" spc="-50" dirty="0">
                          <a:latin typeface="Gill Sans MT"/>
                          <a:cs typeface="Gill Sans MT"/>
                        </a:rPr>
                        <a:t> </a:t>
                      </a:r>
                      <a:r>
                        <a:rPr sz="1800" dirty="0">
                          <a:latin typeface="Gill Sans MT"/>
                          <a:cs typeface="Gill Sans MT"/>
                        </a:rPr>
                        <a:t>4</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extLst>
                  <a:ext uri="{0D108BD9-81ED-4DB2-BD59-A6C34878D82A}">
                    <a16:rowId xmlns:a16="http://schemas.microsoft.com/office/drawing/2014/main" val="10005"/>
                  </a:ext>
                </a:extLst>
              </a:tr>
              <a:tr h="640080">
                <a:tc>
                  <a:txBody>
                    <a:bodyPr/>
                    <a:lstStyle/>
                    <a:p>
                      <a:pPr marL="97790">
                        <a:lnSpc>
                          <a:spcPct val="100000"/>
                        </a:lnSpc>
                        <a:spcBef>
                          <a:spcPts val="290"/>
                        </a:spcBef>
                      </a:pPr>
                      <a:r>
                        <a:rPr sz="1800" dirty="0">
                          <a:latin typeface="Gill Sans MT"/>
                          <a:cs typeface="Gill Sans MT"/>
                        </a:rPr>
                        <a:t>%</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97790" marR="143510">
                        <a:lnSpc>
                          <a:spcPct val="100000"/>
                        </a:lnSpc>
                        <a:spcBef>
                          <a:spcPts val="290"/>
                        </a:spcBef>
                      </a:pPr>
                      <a:r>
                        <a:rPr sz="1800" dirty="0">
                          <a:latin typeface="Gill Sans MT"/>
                          <a:cs typeface="Gill Sans MT"/>
                        </a:rPr>
                        <a:t>Modulus – </a:t>
                      </a:r>
                      <a:r>
                        <a:rPr sz="1800" spc="-5" dirty="0">
                          <a:latin typeface="Gill Sans MT"/>
                          <a:cs typeface="Gill Sans MT"/>
                        </a:rPr>
                        <a:t>Remainder</a:t>
                      </a:r>
                      <a:r>
                        <a:rPr sz="1800" spc="-95" dirty="0">
                          <a:latin typeface="Gill Sans MT"/>
                          <a:cs typeface="Gill Sans MT"/>
                        </a:rPr>
                        <a:t> </a:t>
                      </a:r>
                      <a:r>
                        <a:rPr sz="1800" spc="-5" dirty="0">
                          <a:latin typeface="Gill Sans MT"/>
                          <a:cs typeface="Gill Sans MT"/>
                        </a:rPr>
                        <a:t>when  num1 is divided </a:t>
                      </a:r>
                      <a:r>
                        <a:rPr sz="1800" spc="-10" dirty="0">
                          <a:latin typeface="Gill Sans MT"/>
                          <a:cs typeface="Gill Sans MT"/>
                        </a:rPr>
                        <a:t>by</a:t>
                      </a:r>
                      <a:r>
                        <a:rPr sz="1800" spc="-35" dirty="0">
                          <a:latin typeface="Gill Sans MT"/>
                          <a:cs typeface="Gill Sans MT"/>
                        </a:rPr>
                        <a:t> </a:t>
                      </a:r>
                      <a:r>
                        <a:rPr sz="1800" spc="-5" dirty="0">
                          <a:latin typeface="Gill Sans MT"/>
                          <a:cs typeface="Gill Sans MT"/>
                        </a:rPr>
                        <a:t>num2</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98425">
                        <a:lnSpc>
                          <a:spcPct val="100000"/>
                        </a:lnSpc>
                        <a:spcBef>
                          <a:spcPts val="290"/>
                        </a:spcBef>
                      </a:pPr>
                      <a:r>
                        <a:rPr sz="1800" dirty="0">
                          <a:latin typeface="Gill Sans MT"/>
                          <a:cs typeface="Gill Sans MT"/>
                        </a:rPr>
                        <a:t>8 % 2 =</a:t>
                      </a:r>
                      <a:r>
                        <a:rPr sz="1800" spc="-120" dirty="0">
                          <a:latin typeface="Gill Sans MT"/>
                          <a:cs typeface="Gill Sans MT"/>
                        </a:rPr>
                        <a:t> </a:t>
                      </a:r>
                      <a:r>
                        <a:rPr sz="1800" dirty="0">
                          <a:latin typeface="Gill Sans MT"/>
                          <a:cs typeface="Gill Sans MT"/>
                        </a:rPr>
                        <a:t>0</a:t>
                      </a:r>
                      <a:endParaRPr sz="1800">
                        <a:latin typeface="Gill Sans MT"/>
                        <a:cs typeface="Gill Sans MT"/>
                      </a:endParaRPr>
                    </a:p>
                    <a:p>
                      <a:pPr marL="98425">
                        <a:lnSpc>
                          <a:spcPct val="100000"/>
                        </a:lnSpc>
                        <a:spcBef>
                          <a:spcPts val="5"/>
                        </a:spcBef>
                      </a:pPr>
                      <a:r>
                        <a:rPr sz="1800" dirty="0">
                          <a:latin typeface="Gill Sans MT"/>
                          <a:cs typeface="Gill Sans MT"/>
                        </a:rPr>
                        <a:t>9 % 2 =</a:t>
                      </a:r>
                      <a:r>
                        <a:rPr sz="1800" spc="-114" dirty="0">
                          <a:latin typeface="Gill Sans MT"/>
                          <a:cs typeface="Gill Sans MT"/>
                        </a:rPr>
                        <a:t> </a:t>
                      </a:r>
                      <a:r>
                        <a:rPr sz="1800" dirty="0">
                          <a:latin typeface="Gill Sans MT"/>
                          <a:cs typeface="Gill Sans MT"/>
                        </a:rPr>
                        <a:t>1</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extLst>
                  <a:ext uri="{0D108BD9-81ED-4DB2-BD59-A6C34878D82A}">
                    <a16:rowId xmlns:a16="http://schemas.microsoft.com/office/drawing/2014/main" val="10006"/>
                  </a:ext>
                </a:extLst>
              </a:tr>
              <a:tr h="370205">
                <a:tc>
                  <a:txBody>
                    <a:bodyPr/>
                    <a:lstStyle/>
                    <a:p>
                      <a:pPr marL="97790">
                        <a:lnSpc>
                          <a:spcPct val="100000"/>
                        </a:lnSpc>
                        <a:spcBef>
                          <a:spcPts val="295"/>
                        </a:spcBef>
                      </a:pPr>
                      <a:r>
                        <a:rPr sz="1800" dirty="0">
                          <a:latin typeface="Gill Sans MT"/>
                          <a:cs typeface="Gill Sans MT"/>
                        </a:rPr>
                        <a:t>**</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tc>
                  <a:txBody>
                    <a:bodyPr/>
                    <a:lstStyle/>
                    <a:p>
                      <a:pPr marL="97790">
                        <a:lnSpc>
                          <a:spcPct val="100000"/>
                        </a:lnSpc>
                        <a:spcBef>
                          <a:spcPts val="295"/>
                        </a:spcBef>
                      </a:pPr>
                      <a:r>
                        <a:rPr sz="1800" dirty="0">
                          <a:latin typeface="Gill Sans MT"/>
                          <a:cs typeface="Gill Sans MT"/>
                        </a:rPr>
                        <a:t>Exponentiation</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tc>
                  <a:txBody>
                    <a:bodyPr/>
                    <a:lstStyle/>
                    <a:p>
                      <a:pPr marL="98425">
                        <a:lnSpc>
                          <a:spcPct val="100000"/>
                        </a:lnSpc>
                        <a:spcBef>
                          <a:spcPts val="295"/>
                        </a:spcBef>
                      </a:pPr>
                      <a:r>
                        <a:rPr sz="1800" dirty="0">
                          <a:latin typeface="Gill Sans MT"/>
                          <a:cs typeface="Gill Sans MT"/>
                        </a:rPr>
                        <a:t>8 ** 2 =</a:t>
                      </a:r>
                      <a:r>
                        <a:rPr sz="1800" spc="-45" dirty="0">
                          <a:latin typeface="Gill Sans MT"/>
                          <a:cs typeface="Gill Sans MT"/>
                        </a:rPr>
                        <a:t> </a:t>
                      </a:r>
                      <a:r>
                        <a:rPr sz="1800" dirty="0">
                          <a:latin typeface="Gill Sans MT"/>
                          <a:cs typeface="Gill Sans MT"/>
                        </a:rPr>
                        <a:t>64</a:t>
                      </a: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3886253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Shape (cont.)</a:t>
            </a:r>
          </a:p>
        </p:txBody>
      </p:sp>
      <p:sp>
        <p:nvSpPr>
          <p:cNvPr id="5" name="Content Placeholder 4"/>
          <p:cNvSpPr>
            <a:spLocks noGrp="1"/>
          </p:cNvSpPr>
          <p:nvPr>
            <p:ph idx="1"/>
          </p:nvPr>
        </p:nvSpPr>
        <p:spPr>
          <a:xfrm>
            <a:off x="609600" y="1669657"/>
            <a:ext cx="7200900" cy="3581400"/>
          </a:xfrm>
        </p:spPr>
        <p:txBody>
          <a:bodyPr>
            <a:normAutofit fontScale="92500" lnSpcReduction="20000"/>
          </a:bodyPr>
          <a:lstStyle/>
          <a:p>
            <a:r>
              <a:rPr lang="en-US" dirty="0"/>
              <a:t>An index of asymmetric, the sample skewness, based on the </a:t>
            </a:r>
            <a:r>
              <a:rPr lang="en-US" u="sng" dirty="0"/>
              <a:t>third sample moment</a:t>
            </a:r>
            <a:r>
              <a:rPr lang="en-US" dirty="0"/>
              <a:t> may be used measure shape:</a:t>
            </a:r>
          </a:p>
          <a:p>
            <a:pPr lvl="1"/>
            <a:r>
              <a:rPr lang="en-US" dirty="0"/>
              <a:t>The third sample moment is defined as:</a:t>
            </a:r>
          </a:p>
          <a:p>
            <a:pPr lvl="1"/>
            <a:endParaRPr lang="en-US" dirty="0"/>
          </a:p>
          <a:p>
            <a:pPr lvl="1"/>
            <a:endParaRPr lang="en-US" dirty="0"/>
          </a:p>
          <a:p>
            <a:pPr lvl="1"/>
            <a:r>
              <a:rPr lang="en-US" dirty="0"/>
              <a:t>The sample </a:t>
            </a:r>
            <a:r>
              <a:rPr lang="en-US" dirty="0" err="1"/>
              <a:t>skewness</a:t>
            </a:r>
            <a:r>
              <a:rPr lang="en-US" dirty="0"/>
              <a:t> is defined as:</a:t>
            </a:r>
          </a:p>
          <a:p>
            <a:pPr lvl="1"/>
            <a:endParaRPr lang="en-US" dirty="0"/>
          </a:p>
          <a:p>
            <a:pPr lvl="1"/>
            <a:endParaRPr lang="en-US" dirty="0"/>
          </a:p>
          <a:p>
            <a:pPr lvl="1"/>
            <a:r>
              <a:rPr lang="en-US" dirty="0"/>
              <a:t>Sample </a:t>
            </a:r>
            <a:r>
              <a:rPr lang="en-US" dirty="0" err="1"/>
              <a:t>skewness</a:t>
            </a:r>
            <a:r>
              <a:rPr lang="en-US" dirty="0"/>
              <a:t> is interpreted as follow:</a:t>
            </a:r>
          </a:p>
          <a:p>
            <a:pPr lvl="2"/>
            <a:r>
              <a:rPr lang="en-US" dirty="0"/>
              <a:t>Density curve is </a:t>
            </a:r>
            <a:r>
              <a:rPr lang="en-US" u="sng" dirty="0"/>
              <a:t>symmetric</a:t>
            </a:r>
            <a:r>
              <a:rPr lang="en-US" dirty="0"/>
              <a:t> then</a:t>
            </a:r>
          </a:p>
          <a:p>
            <a:pPr lvl="2"/>
            <a:r>
              <a:rPr lang="en-US" dirty="0"/>
              <a:t>Density curve is </a:t>
            </a:r>
            <a:r>
              <a:rPr lang="en-US" u="sng" dirty="0"/>
              <a:t>skewed to the right</a:t>
            </a:r>
            <a:r>
              <a:rPr lang="en-US" dirty="0"/>
              <a:t> then</a:t>
            </a:r>
          </a:p>
          <a:p>
            <a:pPr lvl="2"/>
            <a:r>
              <a:rPr lang="en-US" dirty="0"/>
              <a:t>Density curve is </a:t>
            </a:r>
            <a:r>
              <a:rPr lang="en-US" u="sng" dirty="0"/>
              <a:t>skewed to the left</a:t>
            </a:r>
            <a:r>
              <a:rPr lang="en-US" dirty="0"/>
              <a:t> then</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189</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30444782"/>
              </p:ext>
            </p:extLst>
          </p:nvPr>
        </p:nvGraphicFramePr>
        <p:xfrm>
          <a:off x="4990307" y="2344465"/>
          <a:ext cx="2070100" cy="749300"/>
        </p:xfrm>
        <a:graphic>
          <a:graphicData uri="http://schemas.openxmlformats.org/presentationml/2006/ole">
            <mc:AlternateContent xmlns:mc="http://schemas.openxmlformats.org/markup-compatibility/2006">
              <mc:Choice xmlns:v="urn:schemas-microsoft-com:vml" Requires="v">
                <p:oleObj spid="_x0000_s18529" name="Equation" r:id="rId3" imgW="1193760" imgH="431640" progId="Equation.3">
                  <p:embed/>
                </p:oleObj>
              </mc:Choice>
              <mc:Fallback>
                <p:oleObj name="Equation" r:id="rId3" imgW="1193760" imgH="431640" progId="Equation.3">
                  <p:embed/>
                  <p:pic>
                    <p:nvPicPr>
                      <p:cNvPr id="6" name="Object 5"/>
                      <p:cNvPicPr>
                        <a:picLocks noChangeAspect="1" noChangeArrowheads="1"/>
                      </p:cNvPicPr>
                      <p:nvPr/>
                    </p:nvPicPr>
                    <p:blipFill>
                      <a:blip r:embed="rId4"/>
                      <a:srcRect/>
                      <a:stretch>
                        <a:fillRect/>
                      </a:stretch>
                    </p:blipFill>
                    <p:spPr bwMode="auto">
                      <a:xfrm>
                        <a:off x="4990307" y="2344465"/>
                        <a:ext cx="20701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670616917"/>
              </p:ext>
            </p:extLst>
          </p:nvPr>
        </p:nvGraphicFramePr>
        <p:xfrm>
          <a:off x="4499984" y="3202138"/>
          <a:ext cx="1123950" cy="815975"/>
        </p:xfrm>
        <a:graphic>
          <a:graphicData uri="http://schemas.openxmlformats.org/presentationml/2006/ole">
            <mc:AlternateContent xmlns:mc="http://schemas.openxmlformats.org/markup-compatibility/2006">
              <mc:Choice xmlns:v="urn:schemas-microsoft-com:vml" Requires="v">
                <p:oleObj spid="_x0000_s18530" name="Equation" r:id="rId5" imgW="647640" imgH="469800" progId="Equation.3">
                  <p:embed/>
                </p:oleObj>
              </mc:Choice>
              <mc:Fallback>
                <p:oleObj name="Equation" r:id="rId5" imgW="647640" imgH="469800" progId="Equation.3">
                  <p:embed/>
                  <p:pic>
                    <p:nvPicPr>
                      <p:cNvPr id="7" name="Object 6"/>
                      <p:cNvPicPr>
                        <a:picLocks noChangeAspect="1" noChangeArrowheads="1"/>
                      </p:cNvPicPr>
                      <p:nvPr/>
                    </p:nvPicPr>
                    <p:blipFill>
                      <a:blip r:embed="rId6"/>
                      <a:srcRect/>
                      <a:stretch>
                        <a:fillRect/>
                      </a:stretch>
                    </p:blipFill>
                    <p:spPr bwMode="auto">
                      <a:xfrm>
                        <a:off x="4499984" y="3202138"/>
                        <a:ext cx="11239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102918670"/>
              </p:ext>
            </p:extLst>
          </p:nvPr>
        </p:nvGraphicFramePr>
        <p:xfrm>
          <a:off x="5510643" y="4273086"/>
          <a:ext cx="925513" cy="396875"/>
        </p:xfrm>
        <a:graphic>
          <a:graphicData uri="http://schemas.openxmlformats.org/presentationml/2006/ole">
            <mc:AlternateContent xmlns:mc="http://schemas.openxmlformats.org/markup-compatibility/2006">
              <mc:Choice xmlns:v="urn:schemas-microsoft-com:vml" Requires="v">
                <p:oleObj spid="_x0000_s18531" name="Equation" r:id="rId7" imgW="533160" imgH="228600" progId="Equation.3">
                  <p:embed/>
                </p:oleObj>
              </mc:Choice>
              <mc:Fallback>
                <p:oleObj name="Equation" r:id="rId7" imgW="533160" imgH="228600" progId="Equation.3">
                  <p:embed/>
                  <p:pic>
                    <p:nvPicPr>
                      <p:cNvPr id="8" name="Object 7"/>
                      <p:cNvPicPr>
                        <a:picLocks noChangeAspect="1" noChangeArrowheads="1"/>
                      </p:cNvPicPr>
                      <p:nvPr/>
                    </p:nvPicPr>
                    <p:blipFill>
                      <a:blip r:embed="rId8"/>
                      <a:srcRect/>
                      <a:stretch>
                        <a:fillRect/>
                      </a:stretch>
                    </p:blipFill>
                    <p:spPr bwMode="auto">
                      <a:xfrm>
                        <a:off x="5510643" y="4273086"/>
                        <a:ext cx="9255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777606564"/>
              </p:ext>
            </p:extLst>
          </p:nvPr>
        </p:nvGraphicFramePr>
        <p:xfrm>
          <a:off x="5735060" y="4563633"/>
          <a:ext cx="925512" cy="396875"/>
        </p:xfrm>
        <a:graphic>
          <a:graphicData uri="http://schemas.openxmlformats.org/presentationml/2006/ole">
            <mc:AlternateContent xmlns:mc="http://schemas.openxmlformats.org/markup-compatibility/2006">
              <mc:Choice xmlns:v="urn:schemas-microsoft-com:vml" Requires="v">
                <p:oleObj spid="_x0000_s18532" name="Equation" r:id="rId9" imgW="533160" imgH="228600" progId="Equation.3">
                  <p:embed/>
                </p:oleObj>
              </mc:Choice>
              <mc:Fallback>
                <p:oleObj name="Equation" r:id="rId9" imgW="533160" imgH="228600" progId="Equation.3">
                  <p:embed/>
                  <p:pic>
                    <p:nvPicPr>
                      <p:cNvPr id="9" name="Object 8"/>
                      <p:cNvPicPr>
                        <a:picLocks noChangeAspect="1" noChangeArrowheads="1"/>
                      </p:cNvPicPr>
                      <p:nvPr/>
                    </p:nvPicPr>
                    <p:blipFill>
                      <a:blip r:embed="rId10"/>
                      <a:srcRect/>
                      <a:stretch>
                        <a:fillRect/>
                      </a:stretch>
                    </p:blipFill>
                    <p:spPr bwMode="auto">
                      <a:xfrm>
                        <a:off x="5735060" y="4563633"/>
                        <a:ext cx="9255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009347149"/>
              </p:ext>
            </p:extLst>
          </p:nvPr>
        </p:nvGraphicFramePr>
        <p:xfrm>
          <a:off x="5723704" y="4924934"/>
          <a:ext cx="903288" cy="396875"/>
        </p:xfrm>
        <a:graphic>
          <a:graphicData uri="http://schemas.openxmlformats.org/presentationml/2006/ole">
            <mc:AlternateContent xmlns:mc="http://schemas.openxmlformats.org/markup-compatibility/2006">
              <mc:Choice xmlns:v="urn:schemas-microsoft-com:vml" Requires="v">
                <p:oleObj spid="_x0000_s18533" name="Equation" r:id="rId11" imgW="520560" imgH="228600" progId="Equation.3">
                  <p:embed/>
                </p:oleObj>
              </mc:Choice>
              <mc:Fallback>
                <p:oleObj name="Equation" r:id="rId11" imgW="520560" imgH="228600" progId="Equation.3">
                  <p:embed/>
                  <p:pic>
                    <p:nvPicPr>
                      <p:cNvPr id="10" name="Object 9"/>
                      <p:cNvPicPr>
                        <a:picLocks noChangeAspect="1" noChangeArrowheads="1"/>
                      </p:cNvPicPr>
                      <p:nvPr/>
                    </p:nvPicPr>
                    <p:blipFill>
                      <a:blip r:embed="rId12"/>
                      <a:srcRect/>
                      <a:stretch>
                        <a:fillRect/>
                      </a:stretch>
                    </p:blipFill>
                    <p:spPr bwMode="auto">
                      <a:xfrm>
                        <a:off x="5723704" y="4924934"/>
                        <a:ext cx="903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1392116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Shape (cont.)</a:t>
            </a:r>
          </a:p>
        </p:txBody>
      </p:sp>
      <p:sp>
        <p:nvSpPr>
          <p:cNvPr id="5" name="Content Placeholder 4"/>
          <p:cNvSpPr>
            <a:spLocks noGrp="1"/>
          </p:cNvSpPr>
          <p:nvPr>
            <p:ph idx="1"/>
          </p:nvPr>
        </p:nvSpPr>
        <p:spPr>
          <a:xfrm>
            <a:off x="919566" y="1428750"/>
            <a:ext cx="7200900" cy="3581400"/>
          </a:xfrm>
        </p:spPr>
        <p:txBody>
          <a:bodyPr/>
          <a:lstStyle/>
          <a:p>
            <a:r>
              <a:rPr lang="en-US" b="1" dirty="0"/>
              <a:t>Kurtosis</a:t>
            </a:r>
            <a:r>
              <a:rPr lang="en-US" dirty="0"/>
              <a:t>:</a:t>
            </a:r>
          </a:p>
          <a:p>
            <a:pPr lvl="1"/>
            <a:r>
              <a:rPr lang="en-US" dirty="0"/>
              <a:t>The </a:t>
            </a:r>
            <a:r>
              <a:rPr lang="en-US" b="1" dirty="0"/>
              <a:t>kurtosis index</a:t>
            </a:r>
            <a:r>
              <a:rPr lang="en-US" dirty="0"/>
              <a:t> expresses the level of approximation of an empirical density to the normal curve using the </a:t>
            </a:r>
            <a:r>
              <a:rPr lang="en-US" u="sng" dirty="0"/>
              <a:t>fourth sample moment</a:t>
            </a:r>
            <a:r>
              <a:rPr lang="en-US" dirty="0"/>
              <a:t> defined as:</a:t>
            </a:r>
          </a:p>
          <a:p>
            <a:pPr lvl="1"/>
            <a:endParaRPr lang="en-US" sz="1200" dirty="0"/>
          </a:p>
          <a:p>
            <a:pPr lvl="1"/>
            <a:endParaRPr lang="en-US" sz="1200" dirty="0"/>
          </a:p>
          <a:p>
            <a:pPr lvl="1"/>
            <a:endParaRPr lang="en-US" sz="1200" dirty="0"/>
          </a:p>
          <a:p>
            <a:pPr lvl="1"/>
            <a:r>
              <a:rPr lang="en-US" dirty="0"/>
              <a:t>The kurtosis is defined as: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190</a:t>
            </a:fld>
            <a:endParaRPr lang="en-US"/>
          </a:p>
        </p:txBody>
      </p:sp>
      <p:graphicFrame>
        <p:nvGraphicFramePr>
          <p:cNvPr id="6" name="Object 5"/>
          <p:cNvGraphicFramePr>
            <a:graphicFrameLocks noChangeAspect="1"/>
          </p:cNvGraphicFramePr>
          <p:nvPr/>
        </p:nvGraphicFramePr>
        <p:xfrm>
          <a:off x="3648075" y="2743200"/>
          <a:ext cx="2090738" cy="749300"/>
        </p:xfrm>
        <a:graphic>
          <a:graphicData uri="http://schemas.openxmlformats.org/presentationml/2006/ole">
            <mc:AlternateContent xmlns:mc="http://schemas.openxmlformats.org/markup-compatibility/2006">
              <mc:Choice xmlns:v="urn:schemas-microsoft-com:vml" Requires="v">
                <p:oleObj spid="_x0000_s19496" name="Equation" r:id="rId3" imgW="1206360" imgH="431640" progId="Equation.3">
                  <p:embed/>
                </p:oleObj>
              </mc:Choice>
              <mc:Fallback>
                <p:oleObj name="Equation" r:id="rId3" imgW="1206360" imgH="431640" progId="Equation.3">
                  <p:embed/>
                  <p:pic>
                    <p:nvPicPr>
                      <p:cNvPr id="6" name="Object 5"/>
                      <p:cNvPicPr>
                        <a:picLocks noChangeAspect="1" noChangeArrowheads="1"/>
                      </p:cNvPicPr>
                      <p:nvPr/>
                    </p:nvPicPr>
                    <p:blipFill>
                      <a:blip r:embed="rId4"/>
                      <a:srcRect/>
                      <a:stretch>
                        <a:fillRect/>
                      </a:stretch>
                    </p:blipFill>
                    <p:spPr bwMode="auto">
                      <a:xfrm>
                        <a:off x="3648075" y="2743200"/>
                        <a:ext cx="209073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3976688" y="3897313"/>
          <a:ext cx="1433512" cy="793750"/>
        </p:xfrm>
        <a:graphic>
          <a:graphicData uri="http://schemas.openxmlformats.org/presentationml/2006/ole">
            <mc:AlternateContent xmlns:mc="http://schemas.openxmlformats.org/markup-compatibility/2006">
              <mc:Choice xmlns:v="urn:schemas-microsoft-com:vml" Requires="v">
                <p:oleObj spid="_x0000_s19497" name="Equation" r:id="rId5" imgW="825480" imgH="457200" progId="Equation.3">
                  <p:embed/>
                </p:oleObj>
              </mc:Choice>
              <mc:Fallback>
                <p:oleObj name="Equation" r:id="rId5" imgW="825480" imgH="457200" progId="Equation.3">
                  <p:embed/>
                  <p:pic>
                    <p:nvPicPr>
                      <p:cNvPr id="7" name="Object 6"/>
                      <p:cNvPicPr>
                        <a:picLocks noChangeAspect="1" noChangeArrowheads="1"/>
                      </p:cNvPicPr>
                      <p:nvPr/>
                    </p:nvPicPr>
                    <p:blipFill>
                      <a:blip r:embed="rId6"/>
                      <a:srcRect/>
                      <a:stretch>
                        <a:fillRect/>
                      </a:stretch>
                    </p:blipFill>
                    <p:spPr bwMode="auto">
                      <a:xfrm>
                        <a:off x="3976688" y="3897313"/>
                        <a:ext cx="1433512"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657241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Analysis of the Empirical Density (cont.)</a:t>
            </a:r>
          </a:p>
        </p:txBody>
      </p:sp>
      <p:sp>
        <p:nvSpPr>
          <p:cNvPr id="5" name="Content Placeholder 4"/>
          <p:cNvSpPr>
            <a:spLocks noGrp="1"/>
          </p:cNvSpPr>
          <p:nvPr>
            <p:ph idx="1"/>
          </p:nvPr>
        </p:nvSpPr>
        <p:spPr>
          <a:xfrm>
            <a:off x="844410" y="1868236"/>
            <a:ext cx="7200900" cy="3581400"/>
          </a:xfrm>
        </p:spPr>
        <p:txBody>
          <a:bodyPr/>
          <a:lstStyle/>
          <a:p>
            <a:pPr lvl="1"/>
            <a:r>
              <a:rPr lang="en-US" dirty="0"/>
              <a:t>Kurtosis is interpreted as follow:</a:t>
            </a:r>
          </a:p>
          <a:p>
            <a:pPr lvl="2"/>
            <a:r>
              <a:rPr lang="en-US" dirty="0"/>
              <a:t>If the empirical density </a:t>
            </a:r>
            <a:r>
              <a:rPr lang="en-US" u="sng" dirty="0"/>
              <a:t>perfectly fits</a:t>
            </a:r>
            <a:r>
              <a:rPr lang="en-US" dirty="0"/>
              <a:t> a normal density then</a:t>
            </a:r>
          </a:p>
          <a:p>
            <a:pPr lvl="2"/>
            <a:r>
              <a:rPr lang="en-US" dirty="0"/>
              <a:t>Empirical density is </a:t>
            </a:r>
            <a:r>
              <a:rPr lang="en-US" u="sng" dirty="0" err="1"/>
              <a:t>hyponormal</a:t>
            </a:r>
            <a:r>
              <a:rPr lang="en-US" dirty="0"/>
              <a:t>, it shows </a:t>
            </a:r>
            <a:r>
              <a:rPr lang="en-US" u="sng" dirty="0"/>
              <a:t>greater</a:t>
            </a:r>
            <a:r>
              <a:rPr lang="en-US" dirty="0"/>
              <a:t> dispersion than the normal density, i.e., assigns </a:t>
            </a:r>
            <a:r>
              <a:rPr lang="en-US" u="sng" dirty="0"/>
              <a:t>lower</a:t>
            </a:r>
            <a:r>
              <a:rPr lang="en-US" dirty="0"/>
              <a:t> frequencies to values close to mean</a:t>
            </a:r>
          </a:p>
          <a:p>
            <a:pPr lvl="2"/>
            <a:endParaRPr lang="en-US" dirty="0"/>
          </a:p>
          <a:p>
            <a:pPr lvl="2"/>
            <a:r>
              <a:rPr lang="en-US" dirty="0"/>
              <a:t>Empirical density is </a:t>
            </a:r>
            <a:r>
              <a:rPr lang="en-US" u="sng" dirty="0" err="1"/>
              <a:t>hypernormal</a:t>
            </a:r>
            <a:r>
              <a:rPr lang="en-US" dirty="0"/>
              <a:t>, it shows </a:t>
            </a:r>
            <a:r>
              <a:rPr lang="en-US" u="sng" dirty="0"/>
              <a:t>lower</a:t>
            </a:r>
            <a:r>
              <a:rPr lang="en-US" dirty="0"/>
              <a:t> dispersion than the normal density, i.e., assigns </a:t>
            </a:r>
            <a:r>
              <a:rPr lang="en-US" u="sng" dirty="0"/>
              <a:t>higher</a:t>
            </a:r>
            <a:r>
              <a:rPr lang="en-US" dirty="0"/>
              <a:t> frequencies to values close to mean</a:t>
            </a:r>
          </a:p>
          <a:p>
            <a:pPr lvl="2"/>
            <a:endParaRPr lang="en-US"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191</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021103673"/>
              </p:ext>
            </p:extLst>
          </p:nvPr>
        </p:nvGraphicFramePr>
        <p:xfrm>
          <a:off x="7972565" y="2205037"/>
          <a:ext cx="882650" cy="396875"/>
        </p:xfrm>
        <a:graphic>
          <a:graphicData uri="http://schemas.openxmlformats.org/presentationml/2006/ole">
            <mc:AlternateContent xmlns:mc="http://schemas.openxmlformats.org/markup-compatibility/2006">
              <mc:Choice xmlns:v="urn:schemas-microsoft-com:vml" Requires="v">
                <p:oleObj spid="_x0000_s20539" name="Equation" r:id="rId3" imgW="507960" imgH="228600" progId="Equation.3">
                  <p:embed/>
                </p:oleObj>
              </mc:Choice>
              <mc:Fallback>
                <p:oleObj name="Equation" r:id="rId3" imgW="507960" imgH="228600" progId="Equation.3">
                  <p:embed/>
                  <p:pic>
                    <p:nvPicPr>
                      <p:cNvPr id="6" name="Object 5"/>
                      <p:cNvPicPr>
                        <a:picLocks noChangeAspect="1" noChangeArrowheads="1"/>
                      </p:cNvPicPr>
                      <p:nvPr/>
                    </p:nvPicPr>
                    <p:blipFill>
                      <a:blip r:embed="rId4"/>
                      <a:srcRect/>
                      <a:stretch>
                        <a:fillRect/>
                      </a:stretch>
                    </p:blipFill>
                    <p:spPr bwMode="auto">
                      <a:xfrm>
                        <a:off x="7972565" y="2205037"/>
                        <a:ext cx="882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441912175"/>
              </p:ext>
            </p:extLst>
          </p:nvPr>
        </p:nvGraphicFramePr>
        <p:xfrm>
          <a:off x="7858265" y="2864586"/>
          <a:ext cx="882650" cy="396875"/>
        </p:xfrm>
        <a:graphic>
          <a:graphicData uri="http://schemas.openxmlformats.org/presentationml/2006/ole">
            <mc:AlternateContent xmlns:mc="http://schemas.openxmlformats.org/markup-compatibility/2006">
              <mc:Choice xmlns:v="urn:schemas-microsoft-com:vml" Requires="v">
                <p:oleObj spid="_x0000_s20540" name="Equation" r:id="rId5" imgW="507960" imgH="228600" progId="Equation.3">
                  <p:embed/>
                </p:oleObj>
              </mc:Choice>
              <mc:Fallback>
                <p:oleObj name="Equation" r:id="rId5" imgW="507960" imgH="228600" progId="Equation.3">
                  <p:embed/>
                  <p:pic>
                    <p:nvPicPr>
                      <p:cNvPr id="7" name="Object 6"/>
                      <p:cNvPicPr>
                        <a:picLocks noChangeAspect="1" noChangeArrowheads="1"/>
                      </p:cNvPicPr>
                      <p:nvPr/>
                    </p:nvPicPr>
                    <p:blipFill>
                      <a:blip r:embed="rId6"/>
                      <a:srcRect/>
                      <a:stretch>
                        <a:fillRect/>
                      </a:stretch>
                    </p:blipFill>
                    <p:spPr bwMode="auto">
                      <a:xfrm>
                        <a:off x="7858265" y="2864586"/>
                        <a:ext cx="882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257304825"/>
              </p:ext>
            </p:extLst>
          </p:nvPr>
        </p:nvGraphicFramePr>
        <p:xfrm>
          <a:off x="8008938" y="4055989"/>
          <a:ext cx="882650" cy="396875"/>
        </p:xfrm>
        <a:graphic>
          <a:graphicData uri="http://schemas.openxmlformats.org/presentationml/2006/ole">
            <mc:AlternateContent xmlns:mc="http://schemas.openxmlformats.org/markup-compatibility/2006">
              <mc:Choice xmlns:v="urn:schemas-microsoft-com:vml" Requires="v">
                <p:oleObj spid="_x0000_s20541" name="Equation" r:id="rId7" imgW="507960" imgH="228600" progId="Equation.3">
                  <p:embed/>
                </p:oleObj>
              </mc:Choice>
              <mc:Fallback>
                <p:oleObj name="Equation" r:id="rId7" imgW="507960" imgH="228600" progId="Equation.3">
                  <p:embed/>
                  <p:pic>
                    <p:nvPicPr>
                      <p:cNvPr id="8" name="Object 7"/>
                      <p:cNvPicPr>
                        <a:picLocks noChangeAspect="1" noChangeArrowheads="1"/>
                      </p:cNvPicPr>
                      <p:nvPr/>
                    </p:nvPicPr>
                    <p:blipFill>
                      <a:blip r:embed="rId8"/>
                      <a:srcRect/>
                      <a:stretch>
                        <a:fillRect/>
                      </a:stretch>
                    </p:blipFill>
                    <p:spPr bwMode="auto">
                      <a:xfrm>
                        <a:off x="8008938" y="4055989"/>
                        <a:ext cx="882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2170" name="Picture 10"/>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2200" y="4049984"/>
            <a:ext cx="4648200" cy="2321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951453" y="5971401"/>
            <a:ext cx="2187715" cy="276999"/>
          </a:xfrm>
          <a:prstGeom prst="rect">
            <a:avLst/>
          </a:prstGeom>
          <a:noFill/>
        </p:spPr>
        <p:txBody>
          <a:bodyPr wrap="none" rtlCol="0">
            <a:spAutoFit/>
          </a:bodyPr>
          <a:lstStyle/>
          <a:p>
            <a:r>
              <a:rPr lang="en-US" sz="1200" dirty="0"/>
              <a:t>(</a:t>
            </a:r>
            <a:r>
              <a:rPr lang="en-US" sz="1200" b="1" dirty="0"/>
              <a:t>Source</a:t>
            </a:r>
            <a:r>
              <a:rPr lang="en-US" sz="1200" dirty="0"/>
              <a:t>: </a:t>
            </a:r>
            <a:r>
              <a:rPr lang="en-US" sz="1200" dirty="0" err="1"/>
              <a:t>Vercellis</a:t>
            </a:r>
            <a:r>
              <a:rPr lang="en-US" sz="1200" dirty="0"/>
              <a:t> 2009, pp. 133)</a:t>
            </a:r>
          </a:p>
        </p:txBody>
      </p:sp>
    </p:spTree>
    <p:extLst>
      <p:ext uri="{BB962C8B-B14F-4D97-AF65-F5344CB8AC3E}">
        <p14:creationId xmlns:p14="http://schemas.microsoft.com/office/powerpoint/2010/main" val="162110258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Statistics</a:t>
            </a:r>
            <a:endParaRPr lang="en-SG" dirty="0"/>
          </a:p>
        </p:txBody>
      </p:sp>
      <p:sp>
        <p:nvSpPr>
          <p:cNvPr id="5" name="Content Placeholder 4"/>
          <p:cNvSpPr>
            <a:spLocks noGrp="1"/>
          </p:cNvSpPr>
          <p:nvPr>
            <p:ph idx="1"/>
          </p:nvPr>
        </p:nvSpPr>
        <p:spPr/>
        <p:txBody>
          <a:bodyPr>
            <a:normAutofit lnSpcReduction="10000"/>
          </a:bodyPr>
          <a:lstStyle/>
          <a:p>
            <a:r>
              <a:rPr lang="en-US" dirty="0" err="1">
                <a:solidFill>
                  <a:srgbClr val="0000FF"/>
                </a:solidFill>
                <a:latin typeface="Consolas" panose="020B0609020204030204" pitchFamily="49" charset="0"/>
              </a:rPr>
              <a:t>DataFrame.describe</a:t>
            </a:r>
            <a:r>
              <a:rPr lang="en-US" dirty="0">
                <a:solidFill>
                  <a:srgbClr val="0000FF"/>
                </a:solidFill>
                <a:latin typeface="Consolas" panose="020B0609020204030204" pitchFamily="49" charset="0"/>
              </a:rPr>
              <a:t>()</a:t>
            </a:r>
            <a:r>
              <a:rPr lang="en-US" dirty="0"/>
              <a:t> can generate the descriptive statistics for each </a:t>
            </a:r>
            <a:r>
              <a:rPr lang="en-US" dirty="0">
                <a:solidFill>
                  <a:srgbClr val="0000FF"/>
                </a:solidFill>
                <a:latin typeface="Consolas" panose="020B0609020204030204" pitchFamily="49" charset="0"/>
              </a:rPr>
              <a:t>Series</a:t>
            </a:r>
            <a:r>
              <a:rPr lang="en-US" dirty="0"/>
              <a:t> (i.e., column) in the </a:t>
            </a:r>
            <a:r>
              <a:rPr lang="en-US" dirty="0" err="1">
                <a:solidFill>
                  <a:srgbClr val="0000FF"/>
                </a:solidFill>
                <a:latin typeface="Consolas" panose="020B0609020204030204" pitchFamily="49" charset="0"/>
              </a:rPr>
              <a:t>DataFrame</a:t>
            </a:r>
            <a:r>
              <a:rPr lang="en-US" dirty="0"/>
              <a:t>:</a:t>
            </a:r>
          </a:p>
          <a:p>
            <a:pPr lvl="1"/>
            <a:r>
              <a:rPr lang="en-US" dirty="0"/>
              <a:t>This works only for numeric columns.</a:t>
            </a:r>
          </a:p>
          <a:p>
            <a:pPr lvl="1"/>
            <a:r>
              <a:rPr lang="en-SG" dirty="0"/>
              <a:t>Summarise the central tendency, dispersion and shape of a dataset’s distribution, excluding missing values.</a:t>
            </a:r>
          </a:p>
          <a:p>
            <a:r>
              <a:rPr lang="en-US" dirty="0" err="1">
                <a:solidFill>
                  <a:srgbClr val="0000FF"/>
                </a:solidFill>
                <a:latin typeface="Consolas" panose="020B0609020204030204" pitchFamily="49" charset="0"/>
              </a:rPr>
              <a:t>DataFrame.skew</a:t>
            </a:r>
            <a:r>
              <a:rPr lang="en-US" dirty="0">
                <a:solidFill>
                  <a:srgbClr val="0000FF"/>
                </a:solidFill>
                <a:latin typeface="Consolas" panose="020B0609020204030204" pitchFamily="49" charset="0"/>
              </a:rPr>
              <a:t>()</a:t>
            </a:r>
            <a:r>
              <a:rPr lang="en-US" dirty="0"/>
              <a:t> can generate the skewness index.</a:t>
            </a:r>
          </a:p>
          <a:p>
            <a:r>
              <a:rPr lang="en-US" dirty="0" err="1">
                <a:solidFill>
                  <a:srgbClr val="0000FF"/>
                </a:solidFill>
                <a:latin typeface="Consolas" panose="020B0609020204030204" pitchFamily="49" charset="0"/>
              </a:rPr>
              <a:t>DataFrame.kurtosis</a:t>
            </a:r>
            <a:r>
              <a:rPr lang="en-US" dirty="0">
                <a:solidFill>
                  <a:srgbClr val="0000FF"/>
                </a:solidFill>
                <a:latin typeface="Consolas" panose="020B0609020204030204" pitchFamily="49" charset="0"/>
              </a:rPr>
              <a:t>()</a:t>
            </a:r>
            <a:r>
              <a:rPr lang="en-US" dirty="0"/>
              <a:t> can generate the kurtosis.</a:t>
            </a:r>
          </a:p>
          <a:p>
            <a:r>
              <a:rPr lang="en-US" dirty="0"/>
              <a:t>We have discussed histogram earlier.</a:t>
            </a:r>
          </a:p>
          <a:p>
            <a:r>
              <a:rPr lang="en-US" dirty="0"/>
              <a:t>The empirical density can be generated with </a:t>
            </a:r>
            <a:r>
              <a:rPr lang="en-US" dirty="0" err="1">
                <a:solidFill>
                  <a:srgbClr val="0000FF"/>
                </a:solidFill>
                <a:latin typeface="Consolas" panose="020B0609020204030204" pitchFamily="49" charset="0"/>
              </a:rPr>
              <a:t>DataFrame.plot.density</a:t>
            </a:r>
            <a:r>
              <a:rPr lang="en-US" dirty="0">
                <a:solidFill>
                  <a:srgbClr val="0000FF"/>
                </a:solidFill>
                <a:latin typeface="Consolas" panose="020B0609020204030204" pitchFamily="49" charset="0"/>
              </a:rPr>
              <a:t>()</a:t>
            </a:r>
            <a:r>
              <a:rPr lang="en-US" dirty="0"/>
              <a:t>.</a:t>
            </a:r>
          </a:p>
          <a:p>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192</a:t>
            </a:fld>
            <a:endParaRPr lang="en-US"/>
          </a:p>
        </p:txBody>
      </p:sp>
    </p:spTree>
    <p:extLst>
      <p:ext uri="{BB962C8B-B14F-4D97-AF65-F5344CB8AC3E}">
        <p14:creationId xmlns:p14="http://schemas.microsoft.com/office/powerpoint/2010/main" val="23499026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Statistics (cont.)</a:t>
            </a:r>
            <a:endParaRPr lang="en-SG" dirty="0"/>
          </a:p>
        </p:txBody>
      </p:sp>
      <p:pic>
        <p:nvPicPr>
          <p:cNvPr id="6" name="Content Placeholder 5"/>
          <p:cNvPicPr>
            <a:picLocks noGrp="1" noChangeAspect="1"/>
          </p:cNvPicPr>
          <p:nvPr>
            <p:ph idx="1"/>
          </p:nvPr>
        </p:nvPicPr>
        <p:blipFill rotWithShape="1">
          <a:blip r:embed="rId2"/>
          <a:srcRect l="926" t="13117" r="64815" b="39124"/>
          <a:stretch/>
        </p:blipFill>
        <p:spPr>
          <a:xfrm>
            <a:off x="76201" y="1737361"/>
            <a:ext cx="4083321" cy="3200402"/>
          </a:xfrm>
          <a:prstGeom prst="rect">
            <a:avLst/>
          </a:prstGeom>
        </p:spPr>
      </p:pic>
      <p:sp>
        <p:nvSpPr>
          <p:cNvPr id="4" name="Slide Number Placeholder 3"/>
          <p:cNvSpPr>
            <a:spLocks noGrp="1"/>
          </p:cNvSpPr>
          <p:nvPr>
            <p:ph type="sldNum" sz="quarter" idx="12"/>
          </p:nvPr>
        </p:nvSpPr>
        <p:spPr/>
        <p:txBody>
          <a:bodyPr/>
          <a:lstStyle/>
          <a:p>
            <a:fld id="{2F424A89-909B-4BA1-940E-23EAC9404E56}" type="slidenum">
              <a:rPr lang="en-US" smtClean="0"/>
              <a:pPr/>
              <a:t>193</a:t>
            </a:fld>
            <a:endParaRPr lang="en-US"/>
          </a:p>
        </p:txBody>
      </p:sp>
      <p:pic>
        <p:nvPicPr>
          <p:cNvPr id="10" name="Picture 9"/>
          <p:cNvPicPr>
            <a:picLocks noChangeAspect="1"/>
          </p:cNvPicPr>
          <p:nvPr/>
        </p:nvPicPr>
        <p:blipFill rotWithShape="1">
          <a:blip r:embed="rId3"/>
          <a:srcRect l="501" t="32289" r="64642" b="27081"/>
          <a:stretch/>
        </p:blipFill>
        <p:spPr>
          <a:xfrm>
            <a:off x="4178278" y="1672909"/>
            <a:ext cx="4832078" cy="3166721"/>
          </a:xfrm>
          <a:prstGeom prst="rect">
            <a:avLst/>
          </a:prstGeom>
        </p:spPr>
      </p:pic>
      <p:pic>
        <p:nvPicPr>
          <p:cNvPr id="11" name="Picture 10"/>
          <p:cNvPicPr>
            <a:picLocks noChangeAspect="1"/>
          </p:cNvPicPr>
          <p:nvPr/>
        </p:nvPicPr>
        <p:blipFill rotWithShape="1">
          <a:blip r:embed="rId4"/>
          <a:srcRect l="8999" t="23955" r="48829" b="22913"/>
          <a:stretch/>
        </p:blipFill>
        <p:spPr>
          <a:xfrm>
            <a:off x="5934634" y="4038600"/>
            <a:ext cx="3056965" cy="2165351"/>
          </a:xfrm>
          <a:prstGeom prst="rect">
            <a:avLst/>
          </a:prstGeom>
        </p:spPr>
      </p:pic>
      <p:sp>
        <p:nvSpPr>
          <p:cNvPr id="12" name="TextBox 11"/>
          <p:cNvSpPr txBox="1"/>
          <p:nvPr/>
        </p:nvSpPr>
        <p:spPr>
          <a:xfrm>
            <a:off x="2648156" y="5795520"/>
            <a:ext cx="3286477" cy="369332"/>
          </a:xfrm>
          <a:prstGeom prst="rect">
            <a:avLst/>
          </a:prstGeom>
          <a:noFill/>
        </p:spPr>
        <p:txBody>
          <a:bodyPr wrap="none" rtlCol="0">
            <a:spAutoFit/>
          </a:bodyPr>
          <a:lstStyle/>
          <a:p>
            <a:r>
              <a:rPr lang="en-US" dirty="0"/>
              <a:t>Empirical density curve for hours</a:t>
            </a:r>
            <a:endParaRPr lang="en-SG" dirty="0"/>
          </a:p>
        </p:txBody>
      </p:sp>
    </p:spTree>
    <p:extLst>
      <p:ext uri="{BB962C8B-B14F-4D97-AF65-F5344CB8AC3E}">
        <p14:creationId xmlns:p14="http://schemas.microsoft.com/office/powerpoint/2010/main" val="15194265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984250"/>
          </a:xfrm>
        </p:spPr>
        <p:txBody>
          <a:bodyPr>
            <a:noAutofit/>
          </a:bodyPr>
          <a:lstStyle/>
          <a:p>
            <a:r>
              <a:rPr lang="en-US" dirty="0"/>
              <a:t>Measures of Association</a:t>
            </a:r>
          </a:p>
        </p:txBody>
      </p:sp>
      <p:sp>
        <p:nvSpPr>
          <p:cNvPr id="5" name="Content Placeholder 4"/>
          <p:cNvSpPr>
            <a:spLocks noGrp="1"/>
          </p:cNvSpPr>
          <p:nvPr>
            <p:ph idx="1"/>
          </p:nvPr>
        </p:nvSpPr>
        <p:spPr>
          <a:xfrm>
            <a:off x="616939" y="1016762"/>
            <a:ext cx="8229600" cy="5105400"/>
          </a:xfrm>
        </p:spPr>
        <p:txBody>
          <a:bodyPr/>
          <a:lstStyle/>
          <a:p>
            <a:r>
              <a:rPr lang="en-US" dirty="0"/>
              <a:t>Summary indicators may be used to express the </a:t>
            </a:r>
            <a:r>
              <a:rPr lang="en-US" u="sng" dirty="0"/>
              <a:t>nature and intensity</a:t>
            </a:r>
            <a:r>
              <a:rPr lang="en-US" dirty="0"/>
              <a:t> of relationship between </a:t>
            </a:r>
            <a:r>
              <a:rPr lang="en-US" u="sng" dirty="0"/>
              <a:t>numerical variables</a:t>
            </a:r>
            <a:r>
              <a:rPr lang="en-US" dirty="0"/>
              <a:t>.</a:t>
            </a:r>
          </a:p>
          <a:p>
            <a:r>
              <a:rPr lang="en-US" b="1" dirty="0"/>
              <a:t>Covariance</a:t>
            </a:r>
            <a:r>
              <a:rPr lang="en-US" dirty="0"/>
              <a:t>:</a:t>
            </a:r>
          </a:p>
          <a:p>
            <a:pPr lvl="1"/>
            <a:r>
              <a:rPr lang="en-US" dirty="0"/>
              <a:t>Given a pair of variables      and      , let       and       be the corresponding sample means.</a:t>
            </a:r>
          </a:p>
          <a:p>
            <a:pPr lvl="1"/>
            <a:r>
              <a:rPr lang="en-US" dirty="0"/>
              <a:t>Sample covariance is defined as:</a:t>
            </a:r>
          </a:p>
          <a:p>
            <a:pPr lvl="1"/>
            <a:endParaRPr lang="en-US" sz="1200" dirty="0"/>
          </a:p>
          <a:p>
            <a:pPr lvl="1"/>
            <a:endParaRPr lang="en-US" sz="1200" dirty="0"/>
          </a:p>
          <a:p>
            <a:pPr lvl="1"/>
            <a:endParaRPr lang="en-US" sz="1200" dirty="0"/>
          </a:p>
          <a:p>
            <a:pPr lvl="1"/>
            <a:endParaRPr lang="en-US" sz="1200" dirty="0"/>
          </a:p>
          <a:p>
            <a:pPr lvl="1"/>
            <a:r>
              <a:rPr lang="en-US" b="1" dirty="0"/>
              <a:t>Concordance</a:t>
            </a:r>
            <a:r>
              <a:rPr lang="en-US" dirty="0"/>
              <a:t>:</a:t>
            </a:r>
          </a:p>
          <a:p>
            <a:pPr lvl="2"/>
            <a:r>
              <a:rPr lang="en-US" dirty="0"/>
              <a:t>Values of      </a:t>
            </a:r>
            <a:r>
              <a:rPr lang="en-US" u="sng" dirty="0"/>
              <a:t>greater(lower) than mean</a:t>
            </a:r>
            <a:r>
              <a:rPr lang="en-US" dirty="0"/>
              <a:t>       are associated with </a:t>
            </a:r>
          </a:p>
          <a:p>
            <a:pPr marL="594360" lvl="2" indent="0">
              <a:buNone/>
            </a:pPr>
            <a:r>
              <a:rPr lang="en-US" dirty="0"/>
              <a:t>   values of      also </a:t>
            </a:r>
            <a:r>
              <a:rPr lang="en-US" u="sng" dirty="0"/>
              <a:t>greater(lower) than mean</a:t>
            </a:r>
            <a:r>
              <a:rPr lang="en-US" dirty="0"/>
              <a:t>       .</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194</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30946953"/>
              </p:ext>
            </p:extLst>
          </p:nvPr>
        </p:nvGraphicFramePr>
        <p:xfrm>
          <a:off x="4190047" y="2001012"/>
          <a:ext cx="404813" cy="549275"/>
        </p:xfrm>
        <a:graphic>
          <a:graphicData uri="http://schemas.openxmlformats.org/presentationml/2006/ole">
            <mc:AlternateContent xmlns:mc="http://schemas.openxmlformats.org/markup-compatibility/2006">
              <mc:Choice xmlns:v="urn:schemas-microsoft-com:vml" Requires="v">
                <p:oleObj spid="_x0000_s21677" name="Equation" r:id="rId3" imgW="177646" imgH="241091" progId="Equation.3">
                  <p:embed/>
                </p:oleObj>
              </mc:Choice>
              <mc:Fallback>
                <p:oleObj name="Equation" r:id="rId3" imgW="177646" imgH="241091"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0047" y="2001012"/>
                        <a:ext cx="4048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134209041"/>
              </p:ext>
            </p:extLst>
          </p:nvPr>
        </p:nvGraphicFramePr>
        <p:xfrm>
          <a:off x="5016818" y="2029587"/>
          <a:ext cx="404812" cy="520700"/>
        </p:xfrm>
        <a:graphic>
          <a:graphicData uri="http://schemas.openxmlformats.org/presentationml/2006/ole">
            <mc:AlternateContent xmlns:mc="http://schemas.openxmlformats.org/markup-compatibility/2006">
              <mc:Choice xmlns:v="urn:schemas-microsoft-com:vml" Requires="v">
                <p:oleObj spid="_x0000_s21678" name="Equation" r:id="rId5" imgW="177646" imgH="228402" progId="Equation.3">
                  <p:embed/>
                </p:oleObj>
              </mc:Choice>
              <mc:Fallback>
                <p:oleObj name="Equation" r:id="rId5" imgW="177646" imgH="228402" progId="Equation.3">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6818" y="2029587"/>
                        <a:ext cx="4048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943577116"/>
              </p:ext>
            </p:extLst>
          </p:nvPr>
        </p:nvGraphicFramePr>
        <p:xfrm>
          <a:off x="5775532" y="1980069"/>
          <a:ext cx="461963" cy="608013"/>
        </p:xfrm>
        <a:graphic>
          <a:graphicData uri="http://schemas.openxmlformats.org/presentationml/2006/ole">
            <mc:AlternateContent xmlns:mc="http://schemas.openxmlformats.org/markup-compatibility/2006">
              <mc:Choice xmlns:v="urn:schemas-microsoft-com:vml" Requires="v">
                <p:oleObj spid="_x0000_s21679" name="Equation" r:id="rId7" imgW="203040" imgH="266400" progId="Equation.3">
                  <p:embed/>
                </p:oleObj>
              </mc:Choice>
              <mc:Fallback>
                <p:oleObj name="Equation" r:id="rId7" imgW="203040" imgH="266400" progId="Equation.3">
                  <p:embed/>
                  <p:pic>
                    <p:nvPicPr>
                      <p:cNvPr id="10" name="Object 9"/>
                      <p:cNvPicPr>
                        <a:picLocks noChangeAspect="1" noChangeArrowheads="1"/>
                      </p:cNvPicPr>
                      <p:nvPr/>
                    </p:nvPicPr>
                    <p:blipFill>
                      <a:blip r:embed="rId8"/>
                      <a:srcRect/>
                      <a:stretch>
                        <a:fillRect/>
                      </a:stretch>
                    </p:blipFill>
                    <p:spPr bwMode="auto">
                      <a:xfrm>
                        <a:off x="5775532" y="1980069"/>
                        <a:ext cx="461963"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22995234"/>
              </p:ext>
            </p:extLst>
          </p:nvPr>
        </p:nvGraphicFramePr>
        <p:xfrm>
          <a:off x="6602302" y="1930260"/>
          <a:ext cx="461963" cy="579437"/>
        </p:xfrm>
        <a:graphic>
          <a:graphicData uri="http://schemas.openxmlformats.org/presentationml/2006/ole">
            <mc:AlternateContent xmlns:mc="http://schemas.openxmlformats.org/markup-compatibility/2006">
              <mc:Choice xmlns:v="urn:schemas-microsoft-com:vml" Requires="v">
                <p:oleObj spid="_x0000_s21680" name="Equation" r:id="rId9" imgW="203040" imgH="253800" progId="Equation.3">
                  <p:embed/>
                </p:oleObj>
              </mc:Choice>
              <mc:Fallback>
                <p:oleObj name="Equation" r:id="rId9" imgW="203040" imgH="253800" progId="Equation.3">
                  <p:embed/>
                  <p:pic>
                    <p:nvPicPr>
                      <p:cNvPr id="11" name="Object 10"/>
                      <p:cNvPicPr>
                        <a:picLocks noChangeAspect="1" noChangeArrowheads="1"/>
                      </p:cNvPicPr>
                      <p:nvPr/>
                    </p:nvPicPr>
                    <p:blipFill>
                      <a:blip r:embed="rId10"/>
                      <a:srcRect/>
                      <a:stretch>
                        <a:fillRect/>
                      </a:stretch>
                    </p:blipFill>
                    <p:spPr bwMode="auto">
                      <a:xfrm>
                        <a:off x="6602302" y="1930260"/>
                        <a:ext cx="4619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435477115"/>
              </p:ext>
            </p:extLst>
          </p:nvPr>
        </p:nvGraphicFramePr>
        <p:xfrm>
          <a:off x="1850549" y="3107711"/>
          <a:ext cx="6332537" cy="984250"/>
        </p:xfrm>
        <a:graphic>
          <a:graphicData uri="http://schemas.openxmlformats.org/presentationml/2006/ole">
            <mc:AlternateContent xmlns:mc="http://schemas.openxmlformats.org/markup-compatibility/2006">
              <mc:Choice xmlns:v="urn:schemas-microsoft-com:vml" Requires="v">
                <p:oleObj spid="_x0000_s21681" name="Equation" r:id="rId11" imgW="2781000" imgH="431640" progId="Equation.3">
                  <p:embed/>
                </p:oleObj>
              </mc:Choice>
              <mc:Fallback>
                <p:oleObj name="Equation" r:id="rId11" imgW="2781000" imgH="431640" progId="Equation.3">
                  <p:embed/>
                  <p:pic>
                    <p:nvPicPr>
                      <p:cNvPr id="12" name="Object 11"/>
                      <p:cNvPicPr>
                        <a:picLocks noChangeAspect="1" noChangeArrowheads="1"/>
                      </p:cNvPicPr>
                      <p:nvPr/>
                    </p:nvPicPr>
                    <p:blipFill>
                      <a:blip r:embed="rId12"/>
                      <a:srcRect/>
                      <a:stretch>
                        <a:fillRect/>
                      </a:stretch>
                    </p:blipFill>
                    <p:spPr bwMode="auto">
                      <a:xfrm>
                        <a:off x="1850549" y="3107711"/>
                        <a:ext cx="6332537"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617047129"/>
              </p:ext>
            </p:extLst>
          </p:nvPr>
        </p:nvGraphicFramePr>
        <p:xfrm>
          <a:off x="3040362" y="4471219"/>
          <a:ext cx="348653" cy="473075"/>
        </p:xfrm>
        <a:graphic>
          <a:graphicData uri="http://schemas.openxmlformats.org/presentationml/2006/ole">
            <mc:AlternateContent xmlns:mc="http://schemas.openxmlformats.org/markup-compatibility/2006">
              <mc:Choice xmlns:v="urn:schemas-microsoft-com:vml" Requires="v">
                <p:oleObj spid="_x0000_s21682" name="Equation" r:id="rId13" imgW="177646" imgH="241091" progId="Equation.3">
                  <p:embed/>
                </p:oleObj>
              </mc:Choice>
              <mc:Fallback>
                <p:oleObj name="Equation" r:id="rId13" imgW="177646" imgH="241091" progId="Equation.3">
                  <p:embed/>
                  <p:pic>
                    <p:nvPicPr>
                      <p:cNvPr id="13"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362" y="4471219"/>
                        <a:ext cx="348653" cy="473075"/>
                      </a:xfrm>
                      <a:prstGeom prst="rect">
                        <a:avLst/>
                      </a:prstGeom>
                      <a:noFill/>
                      <a:ln>
                        <a:noFill/>
                      </a:ln>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633693076"/>
              </p:ext>
            </p:extLst>
          </p:nvPr>
        </p:nvGraphicFramePr>
        <p:xfrm>
          <a:off x="5713709" y="4471219"/>
          <a:ext cx="404067" cy="531813"/>
        </p:xfrm>
        <a:graphic>
          <a:graphicData uri="http://schemas.openxmlformats.org/presentationml/2006/ole">
            <mc:AlternateContent xmlns:mc="http://schemas.openxmlformats.org/markup-compatibility/2006">
              <mc:Choice xmlns:v="urn:schemas-microsoft-com:vml" Requires="v">
                <p:oleObj spid="_x0000_s21683" name="Equation" r:id="rId14" imgW="203040" imgH="266400" progId="Equation.3">
                  <p:embed/>
                </p:oleObj>
              </mc:Choice>
              <mc:Fallback>
                <p:oleObj name="Equation" r:id="rId14" imgW="203040" imgH="266400" progId="Equation.3">
                  <p:embed/>
                  <p:pic>
                    <p:nvPicPr>
                      <p:cNvPr id="14"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13709" y="4471219"/>
                        <a:ext cx="404067" cy="531813"/>
                      </a:xfrm>
                      <a:prstGeom prst="rect">
                        <a:avLst/>
                      </a:prstGeom>
                      <a:noFill/>
                      <a:ln>
                        <a:noFill/>
                      </a:ln>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4128565289"/>
              </p:ext>
            </p:extLst>
          </p:nvPr>
        </p:nvGraphicFramePr>
        <p:xfrm>
          <a:off x="2406853" y="4897817"/>
          <a:ext cx="349250" cy="447675"/>
        </p:xfrm>
        <a:graphic>
          <a:graphicData uri="http://schemas.openxmlformats.org/presentationml/2006/ole">
            <mc:AlternateContent xmlns:mc="http://schemas.openxmlformats.org/markup-compatibility/2006">
              <mc:Choice xmlns:v="urn:schemas-microsoft-com:vml" Requires="v">
                <p:oleObj spid="_x0000_s21684" name="Equation" r:id="rId16" imgW="177480" imgH="228600" progId="Equation.3">
                  <p:embed/>
                </p:oleObj>
              </mc:Choice>
              <mc:Fallback>
                <p:oleObj name="Equation" r:id="rId16" imgW="177480" imgH="228600" progId="Equation.3">
                  <p:embed/>
                  <p:pic>
                    <p:nvPicPr>
                      <p:cNvPr id="15" name="Object 14"/>
                      <p:cNvPicPr>
                        <a:picLocks noChangeAspect="1" noChangeArrowheads="1"/>
                      </p:cNvPicPr>
                      <p:nvPr/>
                    </p:nvPicPr>
                    <p:blipFill>
                      <a:blip r:embed="rId17"/>
                      <a:srcRect/>
                      <a:stretch>
                        <a:fillRect/>
                      </a:stretch>
                    </p:blipFill>
                    <p:spPr bwMode="auto">
                      <a:xfrm>
                        <a:off x="2406853" y="4897817"/>
                        <a:ext cx="3492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886929611"/>
              </p:ext>
            </p:extLst>
          </p:nvPr>
        </p:nvGraphicFramePr>
        <p:xfrm>
          <a:off x="5775532" y="4944294"/>
          <a:ext cx="404812" cy="506412"/>
        </p:xfrm>
        <a:graphic>
          <a:graphicData uri="http://schemas.openxmlformats.org/presentationml/2006/ole">
            <mc:AlternateContent xmlns:mc="http://schemas.openxmlformats.org/markup-compatibility/2006">
              <mc:Choice xmlns:v="urn:schemas-microsoft-com:vml" Requires="v">
                <p:oleObj spid="_x0000_s21685" name="Equation" r:id="rId18" imgW="203040" imgH="253800" progId="Equation.3">
                  <p:embed/>
                </p:oleObj>
              </mc:Choice>
              <mc:Fallback>
                <p:oleObj name="Equation" r:id="rId18" imgW="203040" imgH="253800" progId="Equation.3">
                  <p:embed/>
                  <p:pic>
                    <p:nvPicPr>
                      <p:cNvPr id="16" name="Object 15"/>
                      <p:cNvPicPr>
                        <a:picLocks noChangeAspect="1" noChangeArrowheads="1"/>
                      </p:cNvPicPr>
                      <p:nvPr/>
                    </p:nvPicPr>
                    <p:blipFill>
                      <a:blip r:embed="rId19"/>
                      <a:srcRect/>
                      <a:stretch>
                        <a:fillRect/>
                      </a:stretch>
                    </p:blipFill>
                    <p:spPr bwMode="auto">
                      <a:xfrm>
                        <a:off x="5775532" y="4944294"/>
                        <a:ext cx="404812"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8707830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1084996"/>
          </a:xfrm>
        </p:spPr>
        <p:txBody>
          <a:bodyPr>
            <a:noAutofit/>
          </a:bodyPr>
          <a:lstStyle/>
          <a:p>
            <a:r>
              <a:rPr lang="en-US" dirty="0"/>
              <a:t>Measures of Association (cont.)</a:t>
            </a:r>
          </a:p>
        </p:txBody>
      </p:sp>
      <p:sp>
        <p:nvSpPr>
          <p:cNvPr id="5" name="Content Placeholder 4"/>
          <p:cNvSpPr>
            <a:spLocks noGrp="1"/>
          </p:cNvSpPr>
          <p:nvPr>
            <p:ph idx="1"/>
          </p:nvPr>
        </p:nvSpPr>
        <p:spPr>
          <a:xfrm>
            <a:off x="304800" y="2054441"/>
            <a:ext cx="8229600" cy="3810000"/>
          </a:xfrm>
        </p:spPr>
        <p:txBody>
          <a:bodyPr>
            <a:normAutofit fontScale="92500" lnSpcReduction="20000"/>
          </a:bodyPr>
          <a:lstStyle/>
          <a:p>
            <a:pPr lvl="2"/>
            <a:r>
              <a:rPr lang="en-US" dirty="0"/>
              <a:t>Two elements of the product in the summation </a:t>
            </a:r>
            <a:r>
              <a:rPr lang="en-US" u="sng" dirty="0"/>
              <a:t>agree in sign</a:t>
            </a:r>
            <a:r>
              <a:rPr lang="en-US" dirty="0"/>
              <a:t> and will provide a </a:t>
            </a:r>
            <a:r>
              <a:rPr lang="en-US" u="sng" dirty="0"/>
              <a:t>positive</a:t>
            </a:r>
            <a:r>
              <a:rPr lang="en-US" dirty="0"/>
              <a:t> contribution to the sum.</a:t>
            </a:r>
          </a:p>
          <a:p>
            <a:pPr lvl="1"/>
            <a:r>
              <a:rPr lang="en-US" b="1" dirty="0"/>
              <a:t>Discordance</a:t>
            </a:r>
            <a:r>
              <a:rPr lang="en-US" dirty="0"/>
              <a:t>:</a:t>
            </a:r>
          </a:p>
          <a:p>
            <a:pPr lvl="2"/>
            <a:r>
              <a:rPr lang="en-US" dirty="0"/>
              <a:t>Values of      </a:t>
            </a:r>
            <a:r>
              <a:rPr lang="en-US" u="sng" dirty="0"/>
              <a:t>greater(lower) than mean</a:t>
            </a:r>
            <a:r>
              <a:rPr lang="en-US" dirty="0"/>
              <a:t>       are associated with </a:t>
            </a:r>
          </a:p>
          <a:p>
            <a:pPr marL="594360" lvl="2" indent="0">
              <a:buNone/>
            </a:pPr>
            <a:r>
              <a:rPr lang="en-US" dirty="0"/>
              <a:t>   values of      </a:t>
            </a:r>
            <a:r>
              <a:rPr lang="en-US" u="sng" dirty="0"/>
              <a:t>lower(greater) than mean</a:t>
            </a:r>
            <a:r>
              <a:rPr lang="en-US" dirty="0"/>
              <a:t>       .</a:t>
            </a:r>
          </a:p>
          <a:p>
            <a:pPr lvl="2"/>
            <a:r>
              <a:rPr lang="en-US" dirty="0"/>
              <a:t>Two elements of the product in the summation will </a:t>
            </a:r>
            <a:r>
              <a:rPr lang="en-US" u="sng" dirty="0"/>
              <a:t>not agree in sign</a:t>
            </a:r>
            <a:r>
              <a:rPr lang="en-US" dirty="0"/>
              <a:t> and will provide a </a:t>
            </a:r>
            <a:r>
              <a:rPr lang="en-US" u="sng" dirty="0"/>
              <a:t>negative</a:t>
            </a:r>
            <a:r>
              <a:rPr lang="en-US" dirty="0"/>
              <a:t> contribution to the sum.</a:t>
            </a:r>
          </a:p>
          <a:p>
            <a:pPr lvl="1"/>
            <a:r>
              <a:rPr lang="en-US" u="sng" dirty="0"/>
              <a:t>Positive(negative)</a:t>
            </a:r>
            <a:r>
              <a:rPr lang="en-US" dirty="0"/>
              <a:t> covariance values indicate that variables      and      are </a:t>
            </a:r>
            <a:r>
              <a:rPr lang="en-US" u="sng" dirty="0"/>
              <a:t>concordant(discordant)</a:t>
            </a:r>
            <a:r>
              <a:rPr lang="en-US" dirty="0"/>
              <a:t>.</a:t>
            </a:r>
          </a:p>
          <a:p>
            <a:r>
              <a:rPr lang="en-US" dirty="0"/>
              <a:t>Limitation of covariance:</a:t>
            </a:r>
          </a:p>
          <a:p>
            <a:pPr lvl="1"/>
            <a:r>
              <a:rPr lang="en-US" dirty="0"/>
              <a:t>Covariance is usually a number ranging on a variable scale and thus it is inadequate to assess the intensity of the relationship.</a:t>
            </a:r>
          </a:p>
          <a:p>
            <a:pPr lvl="1"/>
            <a:r>
              <a:rPr lang="en-US" dirty="0"/>
              <a:t>Correlation is more useful.</a:t>
            </a:r>
          </a:p>
          <a:p>
            <a:pPr lvl="1"/>
            <a:endParaRPr lang="en-US" dirty="0"/>
          </a:p>
          <a:p>
            <a:pPr lvl="2"/>
            <a:endParaRPr lang="en-US" dirty="0"/>
          </a:p>
          <a:p>
            <a:pPr lvl="2"/>
            <a:endParaRPr lang="en-US"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195</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771235485"/>
              </p:ext>
            </p:extLst>
          </p:nvPr>
        </p:nvGraphicFramePr>
        <p:xfrm>
          <a:off x="2590800" y="2667000"/>
          <a:ext cx="349250" cy="473075"/>
        </p:xfrm>
        <a:graphic>
          <a:graphicData uri="http://schemas.openxmlformats.org/presentationml/2006/ole">
            <mc:AlternateContent xmlns:mc="http://schemas.openxmlformats.org/markup-compatibility/2006">
              <mc:Choice xmlns:v="urn:schemas-microsoft-com:vml" Requires="v">
                <p:oleObj spid="_x0000_s22644" name="Equation" r:id="rId3" imgW="177646" imgH="241091" progId="Equation.3">
                  <p:embed/>
                </p:oleObj>
              </mc:Choice>
              <mc:Fallback>
                <p:oleObj name="Equation" r:id="rId3" imgW="177646" imgH="241091"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667000"/>
                        <a:ext cx="349250" cy="473075"/>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399219402"/>
              </p:ext>
            </p:extLst>
          </p:nvPr>
        </p:nvGraphicFramePr>
        <p:xfrm>
          <a:off x="5258881" y="2667000"/>
          <a:ext cx="404813" cy="531813"/>
        </p:xfrm>
        <a:graphic>
          <a:graphicData uri="http://schemas.openxmlformats.org/presentationml/2006/ole">
            <mc:AlternateContent xmlns:mc="http://schemas.openxmlformats.org/markup-compatibility/2006">
              <mc:Choice xmlns:v="urn:schemas-microsoft-com:vml" Requires="v">
                <p:oleObj spid="_x0000_s22645" name="Equation" r:id="rId5" imgW="203024" imgH="266469" progId="Equation.3">
                  <p:embed/>
                </p:oleObj>
              </mc:Choice>
              <mc:Fallback>
                <p:oleObj name="Equation" r:id="rId5" imgW="203024" imgH="266469" progId="Equation.3">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8881" y="2667000"/>
                        <a:ext cx="404813" cy="531813"/>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793756688"/>
              </p:ext>
            </p:extLst>
          </p:nvPr>
        </p:nvGraphicFramePr>
        <p:xfrm>
          <a:off x="2002762" y="3027949"/>
          <a:ext cx="349250" cy="447675"/>
        </p:xfrm>
        <a:graphic>
          <a:graphicData uri="http://schemas.openxmlformats.org/presentationml/2006/ole">
            <mc:AlternateContent xmlns:mc="http://schemas.openxmlformats.org/markup-compatibility/2006">
              <mc:Choice xmlns:v="urn:schemas-microsoft-com:vml" Requires="v">
                <p:oleObj spid="_x0000_s22646" name="Equation" r:id="rId7" imgW="177480" imgH="228600" progId="Equation.3">
                  <p:embed/>
                </p:oleObj>
              </mc:Choice>
              <mc:Fallback>
                <p:oleObj name="Equation" r:id="rId7" imgW="177480" imgH="228600" progId="Equation.3">
                  <p:embed/>
                  <p:pic>
                    <p:nvPicPr>
                      <p:cNvPr id="8"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2762" y="3027949"/>
                        <a:ext cx="349250" cy="447675"/>
                      </a:xfrm>
                      <a:prstGeom prst="rect">
                        <a:avLst/>
                      </a:prstGeom>
                      <a:noFill/>
                      <a:ln>
                        <a:noFill/>
                      </a:ln>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298182113"/>
              </p:ext>
            </p:extLst>
          </p:nvPr>
        </p:nvGraphicFramePr>
        <p:xfrm>
          <a:off x="4670843" y="3027949"/>
          <a:ext cx="404812" cy="506412"/>
        </p:xfrm>
        <a:graphic>
          <a:graphicData uri="http://schemas.openxmlformats.org/presentationml/2006/ole">
            <mc:AlternateContent xmlns:mc="http://schemas.openxmlformats.org/markup-compatibility/2006">
              <mc:Choice xmlns:v="urn:schemas-microsoft-com:vml" Requires="v">
                <p:oleObj spid="_x0000_s22647" name="Equation" r:id="rId9" imgW="203040" imgH="253800" progId="Equation.3">
                  <p:embed/>
                </p:oleObj>
              </mc:Choice>
              <mc:Fallback>
                <p:oleObj name="Equation" r:id="rId9" imgW="203040" imgH="253800" progId="Equation.3">
                  <p:embed/>
                  <p:pic>
                    <p:nvPicPr>
                      <p:cNvPr id="9"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0843" y="3027949"/>
                        <a:ext cx="404812" cy="506412"/>
                      </a:xfrm>
                      <a:prstGeom prst="rect">
                        <a:avLst/>
                      </a:prstGeom>
                      <a:noFill/>
                      <a:ln>
                        <a:noFill/>
                      </a:ln>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57846610"/>
              </p:ext>
            </p:extLst>
          </p:nvPr>
        </p:nvGraphicFramePr>
        <p:xfrm>
          <a:off x="7298349" y="3684803"/>
          <a:ext cx="404812" cy="549275"/>
        </p:xfrm>
        <a:graphic>
          <a:graphicData uri="http://schemas.openxmlformats.org/presentationml/2006/ole">
            <mc:AlternateContent xmlns:mc="http://schemas.openxmlformats.org/markup-compatibility/2006">
              <mc:Choice xmlns:v="urn:schemas-microsoft-com:vml" Requires="v">
                <p:oleObj spid="_x0000_s22648" name="Equation" r:id="rId11" imgW="177646" imgH="241091" progId="Equation.3">
                  <p:embed/>
                </p:oleObj>
              </mc:Choice>
              <mc:Fallback>
                <p:oleObj name="Equation" r:id="rId11" imgW="177646" imgH="241091" progId="Equation.3">
                  <p:embed/>
                  <p:pic>
                    <p:nvPicPr>
                      <p:cNvPr id="1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8349" y="3684803"/>
                        <a:ext cx="4048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45217260"/>
              </p:ext>
            </p:extLst>
          </p:nvPr>
        </p:nvGraphicFramePr>
        <p:xfrm>
          <a:off x="8114090" y="3724464"/>
          <a:ext cx="404812" cy="520700"/>
        </p:xfrm>
        <a:graphic>
          <a:graphicData uri="http://schemas.openxmlformats.org/presentationml/2006/ole">
            <mc:AlternateContent xmlns:mc="http://schemas.openxmlformats.org/markup-compatibility/2006">
              <mc:Choice xmlns:v="urn:schemas-microsoft-com:vml" Requires="v">
                <p:oleObj spid="_x0000_s22649" name="Equation" r:id="rId12" imgW="177646" imgH="228402" progId="Equation.3">
                  <p:embed/>
                </p:oleObj>
              </mc:Choice>
              <mc:Fallback>
                <p:oleObj name="Equation" r:id="rId12" imgW="177646" imgH="228402" progId="Equation.3">
                  <p:embed/>
                  <p:pic>
                    <p:nvPicPr>
                      <p:cNvPr id="11"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14090" y="3724464"/>
                        <a:ext cx="404812" cy="5207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64227952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0" y="-231557"/>
            <a:ext cx="8016240" cy="1450757"/>
          </a:xfrm>
        </p:spPr>
        <p:txBody>
          <a:bodyPr/>
          <a:lstStyle/>
          <a:p>
            <a:r>
              <a:rPr lang="en-US" dirty="0"/>
              <a:t>Measures of Association (cont.)</a:t>
            </a:r>
            <a:endParaRPr lang="en-SG" dirty="0"/>
          </a:p>
        </p:txBody>
      </p:sp>
      <p:sp>
        <p:nvSpPr>
          <p:cNvPr id="5" name="Content Placeholder 4"/>
          <p:cNvSpPr>
            <a:spLocks noGrp="1"/>
          </p:cNvSpPr>
          <p:nvPr>
            <p:ph idx="1"/>
          </p:nvPr>
        </p:nvSpPr>
        <p:spPr>
          <a:xfrm>
            <a:off x="457200" y="1219200"/>
            <a:ext cx="8229600" cy="5334000"/>
          </a:xfrm>
        </p:spPr>
        <p:txBody>
          <a:bodyPr>
            <a:normAutofit/>
          </a:bodyPr>
          <a:lstStyle/>
          <a:p>
            <a:r>
              <a:rPr lang="en-US" b="1" dirty="0"/>
              <a:t>Correlation</a:t>
            </a:r>
            <a:r>
              <a:rPr lang="en-US" dirty="0"/>
              <a:t>:</a:t>
            </a:r>
          </a:p>
          <a:p>
            <a:pPr lvl="1"/>
            <a:r>
              <a:rPr lang="en-SG" dirty="0"/>
              <a:t>Correlation refers to the </a:t>
            </a:r>
            <a:r>
              <a:rPr lang="en-SG" u="sng" dirty="0"/>
              <a:t>strength and direction</a:t>
            </a:r>
            <a:r>
              <a:rPr lang="en-SG" dirty="0"/>
              <a:t> of the relationship between two numerical variables.</a:t>
            </a:r>
          </a:p>
          <a:p>
            <a:pPr lvl="1"/>
            <a:r>
              <a:rPr lang="en-SG" dirty="0"/>
              <a:t>Interpreting correlation value:</a:t>
            </a:r>
          </a:p>
          <a:p>
            <a:pPr lvl="2"/>
            <a:r>
              <a:rPr lang="en-SG" dirty="0"/>
              <a:t>1 means strong correlation in the positive direction.</a:t>
            </a:r>
          </a:p>
          <a:p>
            <a:pPr lvl="2"/>
            <a:r>
              <a:rPr lang="en-SG" dirty="0"/>
              <a:t>-1 means a strong correlation in the negative direction. </a:t>
            </a:r>
          </a:p>
          <a:p>
            <a:pPr lvl="2"/>
            <a:r>
              <a:rPr lang="en-SG" dirty="0"/>
              <a:t>0 means no correlation.</a:t>
            </a:r>
          </a:p>
          <a:p>
            <a:r>
              <a:rPr lang="en-SG" dirty="0"/>
              <a:t>Some machine learning algorithms do not work optimally due to </a:t>
            </a:r>
            <a:r>
              <a:rPr lang="en-SG" b="1" dirty="0" err="1"/>
              <a:t>multicollinearity</a:t>
            </a:r>
            <a:r>
              <a:rPr lang="en-SG" dirty="0"/>
              <a:t>:</a:t>
            </a:r>
          </a:p>
          <a:p>
            <a:pPr lvl="1"/>
            <a:r>
              <a:rPr lang="en-SG" dirty="0" err="1"/>
              <a:t>Multicollinearity</a:t>
            </a:r>
            <a:r>
              <a:rPr lang="en-SG" dirty="0"/>
              <a:t> refers to the presence of correlations among the independent variables.</a:t>
            </a:r>
          </a:p>
          <a:p>
            <a:pPr lvl="1"/>
            <a:r>
              <a:rPr lang="en-SG" dirty="0"/>
              <a:t>Important to review all pair-wise correlations among the independent variables.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196</a:t>
            </a:fld>
            <a:endParaRPr lang="en-US"/>
          </a:p>
        </p:txBody>
      </p:sp>
    </p:spTree>
    <p:extLst>
      <p:ext uri="{BB962C8B-B14F-4D97-AF65-F5344CB8AC3E}">
        <p14:creationId xmlns:p14="http://schemas.microsoft.com/office/powerpoint/2010/main" val="420342125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Association (cont.)</a:t>
            </a:r>
            <a:endParaRPr lang="en-SG" dirty="0"/>
          </a:p>
        </p:txBody>
      </p:sp>
      <p:sp>
        <p:nvSpPr>
          <p:cNvPr id="5" name="Content Placeholder 4"/>
          <p:cNvSpPr>
            <a:spLocks noGrp="1"/>
          </p:cNvSpPr>
          <p:nvPr>
            <p:ph idx="1"/>
          </p:nvPr>
        </p:nvSpPr>
        <p:spPr>
          <a:xfrm>
            <a:off x="793836" y="2002538"/>
            <a:ext cx="7969164" cy="4108083"/>
          </a:xfrm>
        </p:spPr>
        <p:txBody>
          <a:bodyPr>
            <a:normAutofit/>
          </a:bodyPr>
          <a:lstStyle/>
          <a:p>
            <a:r>
              <a:rPr lang="en-US" b="1" dirty="0"/>
              <a:t>Pearson R Correlation</a:t>
            </a:r>
            <a:r>
              <a:rPr lang="en-US" dirty="0"/>
              <a:t>:</a:t>
            </a:r>
          </a:p>
          <a:p>
            <a:pPr lvl="1"/>
            <a:r>
              <a:rPr lang="en-SG" dirty="0"/>
              <a:t>Most common measure of the relationships between two numerical variables which are </a:t>
            </a:r>
            <a:r>
              <a:rPr lang="en-SG" u="sng" dirty="0"/>
              <a:t>linearly related</a:t>
            </a:r>
            <a:r>
              <a:rPr lang="en-SG" dirty="0"/>
              <a:t> and seem to be </a:t>
            </a:r>
            <a:r>
              <a:rPr lang="en-SG" u="sng" dirty="0"/>
              <a:t>normally distributed</a:t>
            </a:r>
            <a:r>
              <a:rPr lang="en-SG" dirty="0"/>
              <a:t>.</a:t>
            </a:r>
          </a:p>
          <a:p>
            <a:pPr lvl="1"/>
            <a:r>
              <a:rPr lang="en-US" dirty="0"/>
              <a:t>Defined as:</a:t>
            </a:r>
          </a:p>
          <a:p>
            <a:pPr lvl="1"/>
            <a:endParaRPr lang="en-US" dirty="0"/>
          </a:p>
          <a:p>
            <a:pPr lvl="1"/>
            <a:endParaRPr lang="en-US" dirty="0"/>
          </a:p>
          <a:p>
            <a:pPr lvl="1"/>
            <a:r>
              <a:rPr lang="en-US" dirty="0"/>
              <a:t>where      and      are sample standard deviations of      and</a:t>
            </a:r>
          </a:p>
          <a:p>
            <a:pPr lvl="1"/>
            <a:r>
              <a:rPr lang="en-US" dirty="0"/>
              <a:t>     always lies in the interval [-1,1].</a:t>
            </a:r>
          </a:p>
          <a:p>
            <a:pPr lvl="1"/>
            <a:r>
              <a:rPr lang="en-US" dirty="0"/>
              <a:t>      represents a relative index expressing the intensity of a possible linear relationship between variables      and      .</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197</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4220016712"/>
              </p:ext>
            </p:extLst>
          </p:nvPr>
        </p:nvGraphicFramePr>
        <p:xfrm>
          <a:off x="3148073" y="3145674"/>
          <a:ext cx="3527425" cy="1100138"/>
        </p:xfrm>
        <a:graphic>
          <a:graphicData uri="http://schemas.openxmlformats.org/presentationml/2006/ole">
            <mc:AlternateContent xmlns:mc="http://schemas.openxmlformats.org/markup-compatibility/2006">
              <mc:Choice xmlns:v="urn:schemas-microsoft-com:vml" Requires="v">
                <p:oleObj spid="_x0000_s23725" name="Equation" r:id="rId3" imgW="1549080" imgH="482400" progId="Equation.3">
                  <p:embed/>
                </p:oleObj>
              </mc:Choice>
              <mc:Fallback>
                <p:oleObj name="Equation" r:id="rId3" imgW="1549080" imgH="482400" progId="Equation.3">
                  <p:embed/>
                  <p:pic>
                    <p:nvPicPr>
                      <p:cNvPr id="6" name="Object 5"/>
                      <p:cNvPicPr>
                        <a:picLocks noChangeAspect="1" noChangeArrowheads="1"/>
                      </p:cNvPicPr>
                      <p:nvPr/>
                    </p:nvPicPr>
                    <p:blipFill>
                      <a:blip r:embed="rId4"/>
                      <a:srcRect/>
                      <a:stretch>
                        <a:fillRect/>
                      </a:stretch>
                    </p:blipFill>
                    <p:spPr bwMode="auto">
                      <a:xfrm>
                        <a:off x="3148073" y="3145674"/>
                        <a:ext cx="3527425"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2464177"/>
              </p:ext>
            </p:extLst>
          </p:nvPr>
        </p:nvGraphicFramePr>
        <p:xfrm>
          <a:off x="2438400" y="4439444"/>
          <a:ext cx="414036" cy="493713"/>
        </p:xfrm>
        <a:graphic>
          <a:graphicData uri="http://schemas.openxmlformats.org/presentationml/2006/ole">
            <mc:AlternateContent xmlns:mc="http://schemas.openxmlformats.org/markup-compatibility/2006">
              <mc:Choice xmlns:v="urn:schemas-microsoft-com:vml" Requires="v">
                <p:oleObj spid="_x0000_s23726" name="Equation" r:id="rId5" imgW="203040" imgH="241200" progId="Equation.3">
                  <p:embed/>
                </p:oleObj>
              </mc:Choice>
              <mc:Fallback>
                <p:oleObj name="Equation" r:id="rId5" imgW="203040" imgH="241200" progId="Equation.3">
                  <p:embed/>
                  <p:pic>
                    <p:nvPicPr>
                      <p:cNvPr id="7" name="Object 6"/>
                      <p:cNvPicPr>
                        <a:picLocks noChangeAspect="1" noChangeArrowheads="1"/>
                      </p:cNvPicPr>
                      <p:nvPr/>
                    </p:nvPicPr>
                    <p:blipFill>
                      <a:blip r:embed="rId6"/>
                      <a:srcRect/>
                      <a:stretch>
                        <a:fillRect/>
                      </a:stretch>
                    </p:blipFill>
                    <p:spPr bwMode="auto">
                      <a:xfrm>
                        <a:off x="2438400" y="4439444"/>
                        <a:ext cx="414036" cy="493713"/>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783951424"/>
              </p:ext>
            </p:extLst>
          </p:nvPr>
        </p:nvGraphicFramePr>
        <p:xfrm>
          <a:off x="7319409" y="4431196"/>
          <a:ext cx="383752" cy="520700"/>
        </p:xfrm>
        <a:graphic>
          <a:graphicData uri="http://schemas.openxmlformats.org/presentationml/2006/ole">
            <mc:AlternateContent xmlns:mc="http://schemas.openxmlformats.org/markup-compatibility/2006">
              <mc:Choice xmlns:v="urn:schemas-microsoft-com:vml" Requires="v">
                <p:oleObj spid="_x0000_s23727" name="Equation" r:id="rId7" imgW="177646" imgH="241091" progId="Equation.3">
                  <p:embed/>
                </p:oleObj>
              </mc:Choice>
              <mc:Fallback>
                <p:oleObj name="Equation" r:id="rId7" imgW="177646" imgH="241091" progId="Equation.3">
                  <p:embed/>
                  <p:pic>
                    <p:nvPicPr>
                      <p:cNvPr id="8"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9409" y="4431196"/>
                        <a:ext cx="383752" cy="520700"/>
                      </a:xfrm>
                      <a:prstGeom prst="rect">
                        <a:avLst/>
                      </a:prstGeom>
                      <a:noFill/>
                      <a:ln>
                        <a:noFill/>
                      </a:ln>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528562933"/>
              </p:ext>
            </p:extLst>
          </p:nvPr>
        </p:nvGraphicFramePr>
        <p:xfrm>
          <a:off x="3148073" y="4446657"/>
          <a:ext cx="472748" cy="505239"/>
        </p:xfrm>
        <a:graphic>
          <a:graphicData uri="http://schemas.openxmlformats.org/presentationml/2006/ole">
            <mc:AlternateContent xmlns:mc="http://schemas.openxmlformats.org/markup-compatibility/2006">
              <mc:Choice xmlns:v="urn:schemas-microsoft-com:vml" Requires="v">
                <p:oleObj spid="_x0000_s23728" name="Equation" r:id="rId9" imgW="203040" imgH="215640" progId="Equation.3">
                  <p:embed/>
                </p:oleObj>
              </mc:Choice>
              <mc:Fallback>
                <p:oleObj name="Equation" r:id="rId9" imgW="203040" imgH="215640" progId="Equation.3">
                  <p:embed/>
                  <p:pic>
                    <p:nvPicPr>
                      <p:cNvPr id="9" name="Object 8"/>
                      <p:cNvPicPr>
                        <a:picLocks noChangeAspect="1" noChangeArrowheads="1"/>
                      </p:cNvPicPr>
                      <p:nvPr/>
                    </p:nvPicPr>
                    <p:blipFill>
                      <a:blip r:embed="rId10"/>
                      <a:srcRect/>
                      <a:stretch>
                        <a:fillRect/>
                      </a:stretch>
                    </p:blipFill>
                    <p:spPr bwMode="auto">
                      <a:xfrm>
                        <a:off x="3148073" y="4446657"/>
                        <a:ext cx="472748" cy="505239"/>
                      </a:xfrm>
                      <a:prstGeom prst="rect">
                        <a:avLst/>
                      </a:prstGeom>
                      <a:noFill/>
                      <a:ln>
                        <a:noFill/>
                      </a:ln>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682546725"/>
              </p:ext>
            </p:extLst>
          </p:nvPr>
        </p:nvGraphicFramePr>
        <p:xfrm>
          <a:off x="8071799" y="4489830"/>
          <a:ext cx="305487" cy="392940"/>
        </p:xfrm>
        <a:graphic>
          <a:graphicData uri="http://schemas.openxmlformats.org/presentationml/2006/ole">
            <mc:AlternateContent xmlns:mc="http://schemas.openxmlformats.org/markup-compatibility/2006">
              <mc:Choice xmlns:v="urn:schemas-microsoft-com:vml" Requires="v">
                <p:oleObj spid="_x0000_s23729" name="Equation" r:id="rId11" imgW="177480" imgH="228600" progId="Equation.3">
                  <p:embed/>
                </p:oleObj>
              </mc:Choice>
              <mc:Fallback>
                <p:oleObj name="Equation" r:id="rId11" imgW="177480" imgH="228600" progId="Equation.3">
                  <p:embed/>
                  <p:pic>
                    <p:nvPicPr>
                      <p:cNvPr id="10" name="Object 9"/>
                      <p:cNvPicPr>
                        <a:picLocks noChangeAspect="1" noChangeArrowheads="1"/>
                      </p:cNvPicPr>
                      <p:nvPr/>
                    </p:nvPicPr>
                    <p:blipFill>
                      <a:blip r:embed="rId12"/>
                      <a:srcRect/>
                      <a:stretch>
                        <a:fillRect/>
                      </a:stretch>
                    </p:blipFill>
                    <p:spPr bwMode="auto">
                      <a:xfrm>
                        <a:off x="8071799" y="4489830"/>
                        <a:ext cx="305487" cy="392940"/>
                      </a:xfrm>
                      <a:prstGeom prst="rect">
                        <a:avLst/>
                      </a:prstGeom>
                      <a:noFill/>
                      <a:ln>
                        <a:noFill/>
                      </a:ln>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624387019"/>
              </p:ext>
            </p:extLst>
          </p:nvPr>
        </p:nvGraphicFramePr>
        <p:xfrm>
          <a:off x="1668974" y="4747197"/>
          <a:ext cx="323271" cy="409398"/>
        </p:xfrm>
        <a:graphic>
          <a:graphicData uri="http://schemas.openxmlformats.org/presentationml/2006/ole">
            <mc:AlternateContent xmlns:mc="http://schemas.openxmlformats.org/markup-compatibility/2006">
              <mc:Choice xmlns:v="urn:schemas-microsoft-com:vml" Requires="v">
                <p:oleObj spid="_x0000_s23730" name="Equation" r:id="rId13" imgW="190440" imgH="241200" progId="Equation.3">
                  <p:embed/>
                </p:oleObj>
              </mc:Choice>
              <mc:Fallback>
                <p:oleObj name="Equation" r:id="rId13" imgW="190440" imgH="241200" progId="Equation.3">
                  <p:embed/>
                  <p:pic>
                    <p:nvPicPr>
                      <p:cNvPr id="11" name="Object 10"/>
                      <p:cNvPicPr>
                        <a:picLocks noChangeAspect="1" noChangeArrowheads="1"/>
                      </p:cNvPicPr>
                      <p:nvPr/>
                    </p:nvPicPr>
                    <p:blipFill>
                      <a:blip r:embed="rId14"/>
                      <a:srcRect/>
                      <a:stretch>
                        <a:fillRect/>
                      </a:stretch>
                    </p:blipFill>
                    <p:spPr bwMode="auto">
                      <a:xfrm>
                        <a:off x="1668974" y="4747197"/>
                        <a:ext cx="323271" cy="409398"/>
                      </a:xfrm>
                      <a:prstGeom prst="rect">
                        <a:avLst/>
                      </a:prstGeom>
                      <a:noFill/>
                      <a:ln>
                        <a:noFill/>
                      </a:ln>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021280297"/>
              </p:ext>
            </p:extLst>
          </p:nvPr>
        </p:nvGraphicFramePr>
        <p:xfrm>
          <a:off x="6689581" y="5539097"/>
          <a:ext cx="321227" cy="435861"/>
        </p:xfrm>
        <a:graphic>
          <a:graphicData uri="http://schemas.openxmlformats.org/presentationml/2006/ole">
            <mc:AlternateContent xmlns:mc="http://schemas.openxmlformats.org/markup-compatibility/2006">
              <mc:Choice xmlns:v="urn:schemas-microsoft-com:vml" Requires="v">
                <p:oleObj spid="_x0000_s23731" name="Equation" r:id="rId15" imgW="177646" imgH="241091" progId="Equation.3">
                  <p:embed/>
                </p:oleObj>
              </mc:Choice>
              <mc:Fallback>
                <p:oleObj name="Equation" r:id="rId15" imgW="177646" imgH="241091" progId="Equation.3">
                  <p:embed/>
                  <p:pic>
                    <p:nvPicPr>
                      <p:cNvPr id="12"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89581" y="5539097"/>
                        <a:ext cx="321227" cy="435861"/>
                      </a:xfrm>
                      <a:prstGeom prst="rect">
                        <a:avLst/>
                      </a:prstGeom>
                      <a:noFill/>
                      <a:ln>
                        <a:noFill/>
                      </a:ln>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715582822"/>
              </p:ext>
            </p:extLst>
          </p:nvPr>
        </p:nvGraphicFramePr>
        <p:xfrm>
          <a:off x="7557095" y="5539097"/>
          <a:ext cx="375880" cy="483486"/>
        </p:xfrm>
        <a:graphic>
          <a:graphicData uri="http://schemas.openxmlformats.org/presentationml/2006/ole">
            <mc:AlternateContent xmlns:mc="http://schemas.openxmlformats.org/markup-compatibility/2006">
              <mc:Choice xmlns:v="urn:schemas-microsoft-com:vml" Requires="v">
                <p:oleObj spid="_x0000_s23732" name="Equation" r:id="rId16" imgW="177480" imgH="228600" progId="Equation.3">
                  <p:embed/>
                </p:oleObj>
              </mc:Choice>
              <mc:Fallback>
                <p:oleObj name="Equation" r:id="rId16" imgW="177480" imgH="228600" progId="Equation.3">
                  <p:embed/>
                  <p:pic>
                    <p:nvPicPr>
                      <p:cNvPr id="13" name="Object 12"/>
                      <p:cNvPicPr>
                        <a:picLocks noChangeAspect="1" noChangeArrowheads="1"/>
                      </p:cNvPicPr>
                      <p:nvPr/>
                    </p:nvPicPr>
                    <p:blipFill>
                      <a:blip r:embed="rId12"/>
                      <a:srcRect/>
                      <a:stretch>
                        <a:fillRect/>
                      </a:stretch>
                    </p:blipFill>
                    <p:spPr bwMode="auto">
                      <a:xfrm>
                        <a:off x="7557095" y="5539097"/>
                        <a:ext cx="375880" cy="483486"/>
                      </a:xfrm>
                      <a:prstGeom prst="rect">
                        <a:avLst/>
                      </a:prstGeom>
                      <a:noFill/>
                      <a:ln>
                        <a:noFill/>
                      </a:ln>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408504915"/>
              </p:ext>
            </p:extLst>
          </p:nvPr>
        </p:nvGraphicFramePr>
        <p:xfrm>
          <a:off x="1675880" y="5126890"/>
          <a:ext cx="348435" cy="441266"/>
        </p:xfrm>
        <a:graphic>
          <a:graphicData uri="http://schemas.openxmlformats.org/presentationml/2006/ole">
            <mc:AlternateContent xmlns:mc="http://schemas.openxmlformats.org/markup-compatibility/2006">
              <mc:Choice xmlns:v="urn:schemas-microsoft-com:vml" Requires="v">
                <p:oleObj spid="_x0000_s23733" name="Equation" r:id="rId17" imgW="190440" imgH="241200" progId="Equation.3">
                  <p:embed/>
                </p:oleObj>
              </mc:Choice>
              <mc:Fallback>
                <p:oleObj name="Equation" r:id="rId17" imgW="190440" imgH="241200" progId="Equation.3">
                  <p:embed/>
                  <p:pic>
                    <p:nvPicPr>
                      <p:cNvPr id="14"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75880" y="5126890"/>
                        <a:ext cx="348435" cy="44126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6946497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1159194"/>
          </a:xfrm>
        </p:spPr>
        <p:txBody>
          <a:bodyPr>
            <a:normAutofit fontScale="90000"/>
          </a:bodyPr>
          <a:lstStyle/>
          <a:p>
            <a:r>
              <a:rPr lang="en-US" dirty="0"/>
              <a:t>Measures of Association (cont.)</a:t>
            </a:r>
            <a:endParaRPr lang="en-SG" dirty="0"/>
          </a:p>
        </p:txBody>
      </p:sp>
      <p:sp>
        <p:nvSpPr>
          <p:cNvPr id="5" name="Content Placeholder 4"/>
          <p:cNvSpPr>
            <a:spLocks noGrp="1"/>
          </p:cNvSpPr>
          <p:nvPr>
            <p:ph idx="1"/>
          </p:nvPr>
        </p:nvSpPr>
        <p:spPr>
          <a:xfrm>
            <a:off x="0" y="1638300"/>
            <a:ext cx="8153400" cy="2318906"/>
          </a:xfrm>
        </p:spPr>
        <p:txBody>
          <a:bodyPr>
            <a:normAutofit/>
          </a:bodyPr>
          <a:lstStyle/>
          <a:p>
            <a:pPr lvl="1"/>
            <a:r>
              <a:rPr lang="en-US" dirty="0"/>
              <a:t>The </a:t>
            </a:r>
            <a:r>
              <a:rPr lang="en-US" u="sng" dirty="0"/>
              <a:t>main properties</a:t>
            </a:r>
            <a:r>
              <a:rPr lang="en-US" dirty="0"/>
              <a:t> of Pearson coefficient:</a:t>
            </a:r>
          </a:p>
          <a:p>
            <a:pPr lvl="2"/>
            <a:r>
              <a:rPr lang="en-US" dirty="0"/>
              <a:t>If               , the attributes are </a:t>
            </a:r>
            <a:r>
              <a:rPr lang="en-US" u="sng" dirty="0"/>
              <a:t>concordant</a:t>
            </a:r>
            <a:r>
              <a:rPr lang="en-US" dirty="0"/>
              <a:t> and the pairs of observations will tend to lie on a line with </a:t>
            </a:r>
            <a:r>
              <a:rPr lang="en-US" u="sng" dirty="0"/>
              <a:t>positive slope</a:t>
            </a:r>
            <a:r>
              <a:rPr lang="en-US" dirty="0"/>
              <a:t>.</a:t>
            </a:r>
          </a:p>
          <a:p>
            <a:pPr lvl="2"/>
            <a:r>
              <a:rPr lang="en-US" dirty="0"/>
              <a:t>If               , the attributes are </a:t>
            </a:r>
            <a:r>
              <a:rPr lang="en-US" u="sng" dirty="0"/>
              <a:t>discordant</a:t>
            </a:r>
            <a:r>
              <a:rPr lang="en-US" dirty="0"/>
              <a:t> and the pairs of observations will tend to lie on a line with </a:t>
            </a:r>
            <a:r>
              <a:rPr lang="en-US" u="sng" dirty="0"/>
              <a:t>negative slope</a:t>
            </a:r>
            <a:r>
              <a:rPr lang="en-US" dirty="0"/>
              <a:t>.</a:t>
            </a:r>
          </a:p>
          <a:p>
            <a:pPr lvl="2"/>
            <a:r>
              <a:rPr lang="en-US" dirty="0"/>
              <a:t>If                                  ,                            </a:t>
            </a:r>
            <a:r>
              <a:rPr lang="en-US" u="sng" dirty="0"/>
              <a:t>no linear relationship exists</a:t>
            </a:r>
            <a:r>
              <a:rPr lang="en-US" dirty="0"/>
              <a:t>.</a:t>
            </a:r>
          </a:p>
          <a:p>
            <a:pPr marL="0" indent="0">
              <a:buNone/>
            </a:pPr>
            <a:endParaRPr lang="en-SG" sz="600"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198</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041855387"/>
              </p:ext>
            </p:extLst>
          </p:nvPr>
        </p:nvGraphicFramePr>
        <p:xfrm>
          <a:off x="1474437" y="1973902"/>
          <a:ext cx="985837" cy="550863"/>
        </p:xfrm>
        <a:graphic>
          <a:graphicData uri="http://schemas.openxmlformats.org/presentationml/2006/ole">
            <mc:AlternateContent xmlns:mc="http://schemas.openxmlformats.org/markup-compatibility/2006">
              <mc:Choice xmlns:v="urn:schemas-microsoft-com:vml" Requires="v">
                <p:oleObj spid="_x0000_s24635" name="Equation" r:id="rId3" imgW="431640" imgH="241200" progId="Equation.3">
                  <p:embed/>
                </p:oleObj>
              </mc:Choice>
              <mc:Fallback>
                <p:oleObj name="Equation" r:id="rId3" imgW="431640" imgH="241200" progId="Equation.3">
                  <p:embed/>
                  <p:pic>
                    <p:nvPicPr>
                      <p:cNvPr id="6" name="Object 5"/>
                      <p:cNvPicPr>
                        <a:picLocks noChangeAspect="1" noChangeArrowheads="1"/>
                      </p:cNvPicPr>
                      <p:nvPr/>
                    </p:nvPicPr>
                    <p:blipFill>
                      <a:blip r:embed="rId4"/>
                      <a:srcRect/>
                      <a:stretch>
                        <a:fillRect/>
                      </a:stretch>
                    </p:blipFill>
                    <p:spPr bwMode="auto">
                      <a:xfrm>
                        <a:off x="1474437" y="1973902"/>
                        <a:ext cx="985837" cy="550863"/>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744316017"/>
              </p:ext>
            </p:extLst>
          </p:nvPr>
        </p:nvGraphicFramePr>
        <p:xfrm>
          <a:off x="1600200" y="2448464"/>
          <a:ext cx="957262" cy="550862"/>
        </p:xfrm>
        <a:graphic>
          <a:graphicData uri="http://schemas.openxmlformats.org/presentationml/2006/ole">
            <mc:AlternateContent xmlns:mc="http://schemas.openxmlformats.org/markup-compatibility/2006">
              <mc:Choice xmlns:v="urn:schemas-microsoft-com:vml" Requires="v">
                <p:oleObj spid="_x0000_s24636" name="Equation" r:id="rId5" imgW="419040" imgH="241200" progId="Equation.3">
                  <p:embed/>
                </p:oleObj>
              </mc:Choice>
              <mc:Fallback>
                <p:oleObj name="Equation" r:id="rId5" imgW="419040" imgH="241200" progId="Equation.3">
                  <p:embed/>
                  <p:pic>
                    <p:nvPicPr>
                      <p:cNvPr id="7" name="Object 6"/>
                      <p:cNvPicPr>
                        <a:picLocks noChangeAspect="1" noChangeArrowheads="1"/>
                      </p:cNvPicPr>
                      <p:nvPr/>
                    </p:nvPicPr>
                    <p:blipFill>
                      <a:blip r:embed="rId6"/>
                      <a:srcRect/>
                      <a:stretch>
                        <a:fillRect/>
                      </a:stretch>
                    </p:blipFill>
                    <p:spPr bwMode="auto">
                      <a:xfrm>
                        <a:off x="1600200" y="2448464"/>
                        <a:ext cx="957262"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467785712"/>
              </p:ext>
            </p:extLst>
          </p:nvPr>
        </p:nvGraphicFramePr>
        <p:xfrm>
          <a:off x="1976396" y="3186561"/>
          <a:ext cx="2263775" cy="550863"/>
        </p:xfrm>
        <a:graphic>
          <a:graphicData uri="http://schemas.openxmlformats.org/presentationml/2006/ole">
            <mc:AlternateContent xmlns:mc="http://schemas.openxmlformats.org/markup-compatibility/2006">
              <mc:Choice xmlns:v="urn:schemas-microsoft-com:vml" Requires="v">
                <p:oleObj spid="_x0000_s24637" name="Equation" r:id="rId7" imgW="990360" imgH="241200" progId="Equation.3">
                  <p:embed/>
                </p:oleObj>
              </mc:Choice>
              <mc:Fallback>
                <p:oleObj name="Equation" r:id="rId7" imgW="990360" imgH="241200" progId="Equation.3">
                  <p:embed/>
                  <p:pic>
                    <p:nvPicPr>
                      <p:cNvPr id="8" name="Object 7"/>
                      <p:cNvPicPr>
                        <a:picLocks noChangeAspect="1" noChangeArrowheads="1"/>
                      </p:cNvPicPr>
                      <p:nvPr/>
                    </p:nvPicPr>
                    <p:blipFill>
                      <a:blip r:embed="rId8"/>
                      <a:srcRect/>
                      <a:stretch>
                        <a:fillRect/>
                      </a:stretch>
                    </p:blipFill>
                    <p:spPr bwMode="auto">
                      <a:xfrm>
                        <a:off x="1976396" y="3186561"/>
                        <a:ext cx="2263775"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Picture 8"/>
          <p:cNvPicPr>
            <a:picLocks noChangeAspect="1"/>
          </p:cNvPicPr>
          <p:nvPr/>
        </p:nvPicPr>
        <p:blipFill>
          <a:blip r:embed="rId9"/>
          <a:stretch>
            <a:fillRect/>
          </a:stretch>
        </p:blipFill>
        <p:spPr>
          <a:xfrm>
            <a:off x="1219200" y="4039487"/>
            <a:ext cx="6237330" cy="2318906"/>
          </a:xfrm>
          <a:prstGeom prst="rect">
            <a:avLst/>
          </a:prstGeom>
        </p:spPr>
      </p:pic>
    </p:spTree>
    <p:extLst>
      <p:ext uri="{BB962C8B-B14F-4D97-AF65-F5344CB8AC3E}">
        <p14:creationId xmlns:p14="http://schemas.microsoft.com/office/powerpoint/2010/main" val="420272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5" name="Content Placeholder 4"/>
          <p:cNvSpPr>
            <a:spLocks noGrp="1"/>
          </p:cNvSpPr>
          <p:nvPr>
            <p:ph idx="1"/>
          </p:nvPr>
        </p:nvSpPr>
        <p:spPr/>
        <p:txBody>
          <a:bodyPr>
            <a:normAutofit lnSpcReduction="10000"/>
          </a:bodyPr>
          <a:lstStyle/>
          <a:p>
            <a:r>
              <a:rPr lang="en-US" dirty="0"/>
              <a:t>At the end of this lecture, you should understand:</a:t>
            </a:r>
          </a:p>
          <a:p>
            <a:pPr lvl="1"/>
            <a:r>
              <a:rPr lang="en-SG" dirty="0"/>
              <a:t>Essential concepts and techniques of computer programming using Python:</a:t>
            </a:r>
          </a:p>
          <a:p>
            <a:pPr lvl="2"/>
            <a:r>
              <a:rPr lang="en-SG" dirty="0"/>
              <a:t>Overview of Python and Its Syntax.</a:t>
            </a:r>
          </a:p>
          <a:p>
            <a:pPr lvl="2"/>
            <a:r>
              <a:rPr lang="en-SG" dirty="0"/>
              <a:t>Variables, Operators and Arithmetic Expressions.</a:t>
            </a:r>
          </a:p>
          <a:p>
            <a:pPr lvl="2"/>
            <a:r>
              <a:rPr lang="en-SG" dirty="0"/>
              <a:t>Basic Input and Output.</a:t>
            </a:r>
          </a:p>
          <a:p>
            <a:pPr lvl="2"/>
            <a:r>
              <a:rPr lang="en-SG" dirty="0"/>
              <a:t>Conditional Control Flow.</a:t>
            </a:r>
          </a:p>
          <a:p>
            <a:pPr lvl="2"/>
            <a:r>
              <a:rPr lang="en-SG" dirty="0"/>
              <a:t>Iterative Control Flow.</a:t>
            </a:r>
          </a:p>
          <a:p>
            <a:pPr lvl="2"/>
            <a:r>
              <a:rPr lang="en-SG" dirty="0"/>
              <a:t>Basic Data Structures.</a:t>
            </a:r>
          </a:p>
          <a:p>
            <a:pPr lvl="1"/>
            <a:r>
              <a:rPr lang="en-SG" dirty="0"/>
              <a:t>How to solve simple computational problems using Python.</a:t>
            </a:r>
            <a:endParaRPr lang="en-US"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7200" y="138545"/>
            <a:ext cx="928255" cy="92825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0" y="3048000"/>
            <a:ext cx="4791075" cy="282854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400800" y="4191000"/>
            <a:ext cx="1933574" cy="1734312"/>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535940" y="585148"/>
            <a:ext cx="8150860" cy="505908"/>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Arithmetic </a:t>
            </a:r>
            <a:r>
              <a:rPr sz="3200" dirty="0">
                <a:solidFill>
                  <a:srgbClr val="464652"/>
                </a:solidFill>
              </a:rPr>
              <a:t>Operators</a:t>
            </a:r>
            <a:r>
              <a:rPr sz="3200" spc="-45" dirty="0">
                <a:solidFill>
                  <a:srgbClr val="464652"/>
                </a:solidFill>
              </a:rPr>
              <a:t> </a:t>
            </a:r>
            <a:r>
              <a:rPr sz="3200" dirty="0">
                <a:solidFill>
                  <a:srgbClr val="464652"/>
                </a:solidFill>
              </a:rPr>
              <a:t>(</a:t>
            </a:r>
            <a:r>
              <a:rPr lang="en-SG" sz="3200" dirty="0">
                <a:solidFill>
                  <a:srgbClr val="464652"/>
                </a:solidFill>
              </a:rPr>
              <a:t>cont.</a:t>
            </a:r>
            <a:r>
              <a:rPr sz="3200" dirty="0">
                <a:solidFill>
                  <a:srgbClr val="464652"/>
                </a:solidFill>
              </a:rPr>
              <a:t>)</a:t>
            </a:r>
            <a:endParaRPr sz="3200" dirty="0"/>
          </a:p>
        </p:txBody>
      </p:sp>
      <p:sp>
        <p:nvSpPr>
          <p:cNvPr id="14" name="Slide Number Placeholder 13"/>
          <p:cNvSpPr>
            <a:spLocks noGrp="1"/>
          </p:cNvSpPr>
          <p:nvPr>
            <p:ph type="sldNum" sz="quarter" idx="12"/>
          </p:nvPr>
        </p:nvSpPr>
        <p:spPr>
          <a:xfrm>
            <a:off x="6353174" y="6383273"/>
            <a:ext cx="1981200" cy="365760"/>
          </a:xfrm>
        </p:spPr>
        <p:txBody>
          <a:bodyPr/>
          <a:lstStyle/>
          <a:p>
            <a:fld id="{2F424A89-909B-4BA1-940E-23EAC9404E56}" type="slidenum">
              <a:rPr lang="en-US" smtClean="0"/>
              <a:pPr/>
              <a:t>19</a:t>
            </a:fld>
            <a:endParaRPr lang="en-US" dirty="0"/>
          </a:p>
        </p:txBody>
      </p:sp>
      <p:sp>
        <p:nvSpPr>
          <p:cNvPr id="6" name="object 6"/>
          <p:cNvSpPr txBox="1"/>
          <p:nvPr/>
        </p:nvSpPr>
        <p:spPr>
          <a:xfrm>
            <a:off x="535940" y="1163541"/>
            <a:ext cx="8150860" cy="1766509"/>
          </a:xfrm>
          <a:prstGeom prst="rect">
            <a:avLst/>
          </a:prstGeom>
        </p:spPr>
        <p:txBody>
          <a:bodyPr vert="horz" wrap="square" lIns="0" tIns="88265" rIns="0" bIns="0" rtlCol="0">
            <a:spAutoFit/>
          </a:bodyPr>
          <a:lstStyle/>
          <a:p>
            <a:pPr marL="12700">
              <a:lnSpc>
                <a:spcPct val="100000"/>
              </a:lnSpc>
              <a:spcBef>
                <a:spcPts val="69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Operates on </a:t>
            </a:r>
            <a:r>
              <a:rPr sz="2600" spc="-5" dirty="0">
                <a:latin typeface="Gill Sans MT"/>
                <a:cs typeface="Gill Sans MT"/>
              </a:rPr>
              <a:t>integer </a:t>
            </a:r>
            <a:r>
              <a:rPr sz="2600" dirty="0">
                <a:latin typeface="Gill Sans MT"/>
                <a:cs typeface="Gill Sans MT"/>
              </a:rPr>
              <a:t>and </a:t>
            </a:r>
            <a:r>
              <a:rPr sz="2600" spc="-5" dirty="0">
                <a:latin typeface="Gill Sans MT"/>
                <a:cs typeface="Gill Sans MT"/>
              </a:rPr>
              <a:t>floating-point</a:t>
            </a:r>
            <a:r>
              <a:rPr sz="2600" spc="-25" dirty="0">
                <a:latin typeface="Gill Sans MT"/>
                <a:cs typeface="Gill Sans MT"/>
              </a:rPr>
              <a:t> </a:t>
            </a:r>
            <a:r>
              <a:rPr sz="2600" spc="-5" dirty="0">
                <a:latin typeface="Gill Sans MT"/>
                <a:cs typeface="Gill Sans MT"/>
              </a:rPr>
              <a:t>number</a:t>
            </a:r>
            <a:endParaRPr sz="2600" dirty="0">
              <a:latin typeface="Gill Sans MT"/>
              <a:cs typeface="Gill Sans MT"/>
            </a:endParaRPr>
          </a:p>
          <a:p>
            <a:pPr marL="286385" marR="5080" indent="-274320">
              <a:lnSpc>
                <a:spcPct val="100000"/>
              </a:lnSpc>
              <a:spcBef>
                <a:spcPts val="600"/>
              </a:spcBef>
              <a:tabLst>
                <a:tab pos="286385" algn="l"/>
                <a:tab pos="7070090"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As</a:t>
            </a:r>
            <a:r>
              <a:rPr sz="2600" spc="0" dirty="0">
                <a:latin typeface="Gill Sans MT"/>
                <a:cs typeface="Gill Sans MT"/>
              </a:rPr>
              <a:t> </a:t>
            </a:r>
            <a:r>
              <a:rPr sz="2600" spc="-5" dirty="0">
                <a:latin typeface="Gill Sans MT"/>
                <a:cs typeface="Gill Sans MT"/>
              </a:rPr>
              <a:t>l</a:t>
            </a:r>
            <a:r>
              <a:rPr sz="2600" spc="0" dirty="0">
                <a:latin typeface="Gill Sans MT"/>
                <a:cs typeface="Gill Sans MT"/>
              </a:rPr>
              <a:t>o</a:t>
            </a:r>
            <a:r>
              <a:rPr sz="2600" dirty="0">
                <a:latin typeface="Gill Sans MT"/>
                <a:cs typeface="Gill Sans MT"/>
              </a:rPr>
              <a:t>ng</a:t>
            </a:r>
            <a:r>
              <a:rPr sz="2600" spc="-5" dirty="0">
                <a:latin typeface="Gill Sans MT"/>
                <a:cs typeface="Gill Sans MT"/>
              </a:rPr>
              <a:t> </a:t>
            </a:r>
            <a:r>
              <a:rPr sz="2600" dirty="0">
                <a:latin typeface="Gill Sans MT"/>
                <a:cs typeface="Gill Sans MT"/>
              </a:rPr>
              <a:t>as o</a:t>
            </a:r>
            <a:r>
              <a:rPr sz="2600" spc="0" dirty="0">
                <a:latin typeface="Gill Sans MT"/>
                <a:cs typeface="Gill Sans MT"/>
              </a:rPr>
              <a:t>n</a:t>
            </a:r>
            <a:r>
              <a:rPr sz="2600" dirty="0">
                <a:latin typeface="Gill Sans MT"/>
                <a:cs typeface="Gill Sans MT"/>
              </a:rPr>
              <a:t>e of </a:t>
            </a:r>
            <a:r>
              <a:rPr sz="2600" spc="-5" dirty="0">
                <a:latin typeface="Gill Sans MT"/>
                <a:cs typeface="Gill Sans MT"/>
              </a:rPr>
              <a:t>th</a:t>
            </a:r>
            <a:r>
              <a:rPr sz="2600" dirty="0">
                <a:latin typeface="Gill Sans MT"/>
                <a:cs typeface="Gill Sans MT"/>
              </a:rPr>
              <a:t>e </a:t>
            </a:r>
            <a:r>
              <a:rPr sz="2600" spc="0" dirty="0">
                <a:latin typeface="Gill Sans MT"/>
                <a:cs typeface="Gill Sans MT"/>
              </a:rPr>
              <a:t>o</a:t>
            </a:r>
            <a:r>
              <a:rPr sz="2600" dirty="0">
                <a:latin typeface="Gill Sans MT"/>
                <a:cs typeface="Gill Sans MT"/>
              </a:rPr>
              <a:t>p</a:t>
            </a:r>
            <a:r>
              <a:rPr sz="2600" spc="0" dirty="0">
                <a:latin typeface="Gill Sans MT"/>
                <a:cs typeface="Gill Sans MT"/>
              </a:rPr>
              <a:t>e</a:t>
            </a:r>
            <a:r>
              <a:rPr sz="2600" dirty="0">
                <a:latin typeface="Gill Sans MT"/>
                <a:cs typeface="Gill Sans MT"/>
              </a:rPr>
              <a:t>ra</a:t>
            </a:r>
            <a:r>
              <a:rPr sz="2600" spc="5" dirty="0">
                <a:latin typeface="Gill Sans MT"/>
                <a:cs typeface="Gill Sans MT"/>
              </a:rPr>
              <a:t>n</a:t>
            </a:r>
            <a:r>
              <a:rPr sz="2600" dirty="0">
                <a:latin typeface="Gill Sans MT"/>
                <a:cs typeface="Gill Sans MT"/>
              </a:rPr>
              <a:t>ds</a:t>
            </a:r>
            <a:r>
              <a:rPr sz="2600" spc="-25" dirty="0">
                <a:latin typeface="Gill Sans MT"/>
                <a:cs typeface="Gill Sans MT"/>
              </a:rPr>
              <a:t> </a:t>
            </a:r>
            <a:r>
              <a:rPr sz="2600" spc="-5" dirty="0">
                <a:latin typeface="Gill Sans MT"/>
                <a:cs typeface="Gill Sans MT"/>
              </a:rPr>
              <a:t>i</a:t>
            </a:r>
            <a:r>
              <a:rPr sz="2600" dirty="0">
                <a:latin typeface="Gill Sans MT"/>
                <a:cs typeface="Gill Sans MT"/>
              </a:rPr>
              <a:t>s</a:t>
            </a:r>
            <a:r>
              <a:rPr sz="2600" spc="5" dirty="0">
                <a:latin typeface="Gill Sans MT"/>
                <a:cs typeface="Gill Sans MT"/>
              </a:rPr>
              <a:t> </a:t>
            </a:r>
            <a:r>
              <a:rPr sz="2600" dirty="0">
                <a:latin typeface="Gill Sans MT"/>
                <a:cs typeface="Gill Sans MT"/>
              </a:rPr>
              <a:t>a f</a:t>
            </a:r>
            <a:r>
              <a:rPr sz="2600" spc="0" dirty="0">
                <a:latin typeface="Gill Sans MT"/>
                <a:cs typeface="Gill Sans MT"/>
              </a:rPr>
              <a:t>l</a:t>
            </a:r>
            <a:r>
              <a:rPr sz="2600" dirty="0">
                <a:latin typeface="Gill Sans MT"/>
                <a:cs typeface="Gill Sans MT"/>
              </a:rPr>
              <a:t>o</a:t>
            </a:r>
            <a:r>
              <a:rPr sz="2600" spc="0" dirty="0">
                <a:latin typeface="Gill Sans MT"/>
                <a:cs typeface="Gill Sans MT"/>
              </a:rPr>
              <a:t>a</a:t>
            </a:r>
            <a:r>
              <a:rPr sz="2600" spc="-5" dirty="0">
                <a:latin typeface="Gill Sans MT"/>
                <a:cs typeface="Gill Sans MT"/>
              </a:rPr>
              <a:t>ti</a:t>
            </a:r>
            <a:r>
              <a:rPr sz="2600" spc="5" dirty="0">
                <a:latin typeface="Gill Sans MT"/>
                <a:cs typeface="Gill Sans MT"/>
              </a:rPr>
              <a:t>n</a:t>
            </a:r>
            <a:r>
              <a:rPr sz="2600" dirty="0">
                <a:latin typeface="Gill Sans MT"/>
                <a:cs typeface="Gill Sans MT"/>
              </a:rPr>
              <a:t>g</a:t>
            </a:r>
            <a:r>
              <a:rPr sz="2600" spc="-5" dirty="0">
                <a:latin typeface="Gill Sans MT"/>
                <a:cs typeface="Gill Sans MT"/>
              </a:rPr>
              <a:t> </a:t>
            </a:r>
            <a:r>
              <a:rPr sz="2600" dirty="0">
                <a:latin typeface="Gill Sans MT"/>
                <a:cs typeface="Gill Sans MT"/>
              </a:rPr>
              <a:t>p</a:t>
            </a:r>
            <a:r>
              <a:rPr sz="2600" spc="0" dirty="0">
                <a:latin typeface="Gill Sans MT"/>
                <a:cs typeface="Gill Sans MT"/>
              </a:rPr>
              <a:t>o</a:t>
            </a:r>
            <a:r>
              <a:rPr sz="2600" spc="-5" dirty="0">
                <a:latin typeface="Gill Sans MT"/>
                <a:cs typeface="Gill Sans MT"/>
              </a:rPr>
              <a:t>i</a:t>
            </a:r>
            <a:r>
              <a:rPr sz="2600" spc="5" dirty="0">
                <a:latin typeface="Gill Sans MT"/>
                <a:cs typeface="Gill Sans MT"/>
              </a:rPr>
              <a:t>n</a:t>
            </a:r>
            <a:r>
              <a:rPr sz="2600" spc="-5" dirty="0">
                <a:latin typeface="Gill Sans MT"/>
                <a:cs typeface="Gill Sans MT"/>
              </a:rPr>
              <a:t>t</a:t>
            </a:r>
            <a:r>
              <a:rPr sz="2600" dirty="0">
                <a:latin typeface="Gill Sans MT"/>
                <a:cs typeface="Gill Sans MT"/>
              </a:rPr>
              <a:t>,	</a:t>
            </a:r>
            <a:r>
              <a:rPr sz="2600" spc="-5" dirty="0">
                <a:latin typeface="Gill Sans MT"/>
                <a:cs typeface="Gill Sans MT"/>
              </a:rPr>
              <a:t>the  </a:t>
            </a:r>
            <a:r>
              <a:rPr sz="2600" spc="-10" dirty="0">
                <a:latin typeface="Gill Sans MT"/>
                <a:cs typeface="Gill Sans MT"/>
              </a:rPr>
              <a:t>result </a:t>
            </a:r>
            <a:r>
              <a:rPr sz="2600" dirty="0">
                <a:latin typeface="Gill Sans MT"/>
                <a:cs typeface="Gill Sans MT"/>
              </a:rPr>
              <a:t>of operation </a:t>
            </a:r>
            <a:r>
              <a:rPr sz="2600" spc="-20" dirty="0">
                <a:latin typeface="Gill Sans MT"/>
                <a:cs typeface="Gill Sans MT"/>
              </a:rPr>
              <a:t>always </a:t>
            </a:r>
            <a:r>
              <a:rPr sz="2600" spc="-10" dirty="0">
                <a:latin typeface="Gill Sans MT"/>
                <a:cs typeface="Gill Sans MT"/>
              </a:rPr>
              <a:t>produces </a:t>
            </a:r>
            <a:r>
              <a:rPr sz="2600" dirty="0">
                <a:latin typeface="Gill Sans MT"/>
                <a:cs typeface="Gill Sans MT"/>
              </a:rPr>
              <a:t>a floating point  </a:t>
            </a:r>
            <a:r>
              <a:rPr sz="2600" spc="-40" dirty="0">
                <a:latin typeface="Gill Sans MT"/>
                <a:cs typeface="Gill Sans MT"/>
              </a:rPr>
              <a:t>number.</a:t>
            </a:r>
            <a:endParaRPr sz="2600" dirty="0">
              <a:latin typeface="Gill Sans MT"/>
              <a:cs typeface="Gill Sans MT"/>
            </a:endParaRPr>
          </a:p>
        </p:txBody>
      </p:sp>
      <p:sp>
        <p:nvSpPr>
          <p:cNvPr id="7" name="object 7"/>
          <p:cNvSpPr/>
          <p:nvPr/>
        </p:nvSpPr>
        <p:spPr>
          <a:xfrm>
            <a:off x="6477761" y="5410961"/>
            <a:ext cx="1905000" cy="381000"/>
          </a:xfrm>
          <a:custGeom>
            <a:avLst/>
            <a:gdLst/>
            <a:ahLst/>
            <a:cxnLst/>
            <a:rect l="l" t="t" r="r" b="b"/>
            <a:pathLst>
              <a:path w="1905000" h="381000">
                <a:moveTo>
                  <a:pt x="0" y="381000"/>
                </a:moveTo>
                <a:lnTo>
                  <a:pt x="1904999" y="381000"/>
                </a:lnTo>
                <a:lnTo>
                  <a:pt x="1904999" y="0"/>
                </a:lnTo>
                <a:lnTo>
                  <a:pt x="0" y="0"/>
                </a:lnTo>
                <a:lnTo>
                  <a:pt x="0" y="381000"/>
                </a:lnTo>
                <a:close/>
              </a:path>
            </a:pathLst>
          </a:custGeom>
          <a:ln w="19812">
            <a:solidFill>
              <a:srgbClr val="FF0000"/>
            </a:solidFill>
          </a:ln>
        </p:spPr>
        <p:txBody>
          <a:bodyPr wrap="square" lIns="0" tIns="0" rIns="0" bIns="0" rtlCol="0"/>
          <a:lstStyle/>
          <a:p>
            <a:endParaRPr/>
          </a:p>
        </p:txBody>
      </p:sp>
      <p:sp>
        <p:nvSpPr>
          <p:cNvPr id="8" name="object 8"/>
          <p:cNvSpPr/>
          <p:nvPr/>
        </p:nvSpPr>
        <p:spPr>
          <a:xfrm>
            <a:off x="838961" y="5106161"/>
            <a:ext cx="4800600" cy="762000"/>
          </a:xfrm>
          <a:custGeom>
            <a:avLst/>
            <a:gdLst/>
            <a:ahLst/>
            <a:cxnLst/>
            <a:rect l="l" t="t" r="r" b="b"/>
            <a:pathLst>
              <a:path w="4800600" h="762000">
                <a:moveTo>
                  <a:pt x="0" y="762000"/>
                </a:moveTo>
                <a:lnTo>
                  <a:pt x="4800600" y="762000"/>
                </a:lnTo>
                <a:lnTo>
                  <a:pt x="4800600" y="0"/>
                </a:lnTo>
                <a:lnTo>
                  <a:pt x="0" y="0"/>
                </a:lnTo>
                <a:lnTo>
                  <a:pt x="0" y="762000"/>
                </a:lnTo>
                <a:close/>
              </a:path>
            </a:pathLst>
          </a:custGeom>
          <a:ln w="19812">
            <a:solidFill>
              <a:srgbClr val="FF0000"/>
            </a:solidFill>
          </a:ln>
        </p:spPr>
        <p:txBody>
          <a:bodyPr wrap="square" lIns="0" tIns="0" rIns="0" bIns="0" rtlCol="0"/>
          <a:lstStyle/>
          <a:p>
            <a:endParaRPr/>
          </a:p>
        </p:txBody>
      </p:sp>
      <p:sp>
        <p:nvSpPr>
          <p:cNvPr id="9" name="object 9"/>
          <p:cNvSpPr/>
          <p:nvPr/>
        </p:nvSpPr>
        <p:spPr>
          <a:xfrm>
            <a:off x="4570984" y="5175377"/>
            <a:ext cx="1906270" cy="353695"/>
          </a:xfrm>
          <a:custGeom>
            <a:avLst/>
            <a:gdLst/>
            <a:ahLst/>
            <a:cxnLst/>
            <a:rect l="l" t="t" r="r" b="b"/>
            <a:pathLst>
              <a:path w="1906270" h="353695">
                <a:moveTo>
                  <a:pt x="1779665" y="297222"/>
                </a:moveTo>
                <a:lnTo>
                  <a:pt x="1770633" y="353695"/>
                </a:lnTo>
                <a:lnTo>
                  <a:pt x="1906015" y="311023"/>
                </a:lnTo>
                <a:lnTo>
                  <a:pt x="1889567" y="299212"/>
                </a:lnTo>
                <a:lnTo>
                  <a:pt x="1792096" y="299212"/>
                </a:lnTo>
                <a:lnTo>
                  <a:pt x="1779665" y="297222"/>
                </a:lnTo>
                <a:close/>
              </a:path>
              <a:path w="1906270" h="353695">
                <a:moveTo>
                  <a:pt x="1781676" y="284647"/>
                </a:moveTo>
                <a:lnTo>
                  <a:pt x="1779665" y="297222"/>
                </a:lnTo>
                <a:lnTo>
                  <a:pt x="1792096" y="299212"/>
                </a:lnTo>
                <a:lnTo>
                  <a:pt x="1794128" y="286639"/>
                </a:lnTo>
                <a:lnTo>
                  <a:pt x="1781676" y="284647"/>
                </a:lnTo>
                <a:close/>
              </a:path>
              <a:path w="1906270" h="353695">
                <a:moveTo>
                  <a:pt x="1790700" y="228219"/>
                </a:moveTo>
                <a:lnTo>
                  <a:pt x="1781676" y="284647"/>
                </a:lnTo>
                <a:lnTo>
                  <a:pt x="1794128" y="286639"/>
                </a:lnTo>
                <a:lnTo>
                  <a:pt x="1792096" y="299212"/>
                </a:lnTo>
                <a:lnTo>
                  <a:pt x="1889567" y="299212"/>
                </a:lnTo>
                <a:lnTo>
                  <a:pt x="1790700" y="228219"/>
                </a:lnTo>
                <a:close/>
              </a:path>
              <a:path w="1906270" h="353695">
                <a:moveTo>
                  <a:pt x="2031" y="0"/>
                </a:moveTo>
                <a:lnTo>
                  <a:pt x="0" y="12446"/>
                </a:lnTo>
                <a:lnTo>
                  <a:pt x="1779665" y="297222"/>
                </a:lnTo>
                <a:lnTo>
                  <a:pt x="1781676" y="284647"/>
                </a:lnTo>
                <a:lnTo>
                  <a:pt x="2031" y="0"/>
                </a:lnTo>
                <a:close/>
              </a:path>
            </a:pathLst>
          </a:custGeom>
          <a:solidFill>
            <a:srgbClr val="FF0000"/>
          </a:solidFill>
        </p:spPr>
        <p:txBody>
          <a:bodyPr wrap="square" lIns="0" tIns="0" rIns="0" bIns="0" rtlCol="0"/>
          <a:lstStyle/>
          <a:p>
            <a:endParaRPr/>
          </a:p>
        </p:txBody>
      </p:sp>
      <p:sp>
        <p:nvSpPr>
          <p:cNvPr id="10" name="object 10"/>
          <p:cNvSpPr/>
          <p:nvPr/>
        </p:nvSpPr>
        <p:spPr>
          <a:xfrm>
            <a:off x="5562091" y="5556250"/>
            <a:ext cx="991235" cy="136525"/>
          </a:xfrm>
          <a:custGeom>
            <a:avLst/>
            <a:gdLst/>
            <a:ahLst/>
            <a:cxnLst/>
            <a:rect l="l" t="t" r="r" b="b"/>
            <a:pathLst>
              <a:path w="991234" h="136525">
                <a:moveTo>
                  <a:pt x="869315" y="9525"/>
                </a:moveTo>
                <a:lnTo>
                  <a:pt x="864972" y="66480"/>
                </a:lnTo>
                <a:lnTo>
                  <a:pt x="877570" y="67449"/>
                </a:lnTo>
                <a:lnTo>
                  <a:pt x="876681" y="80111"/>
                </a:lnTo>
                <a:lnTo>
                  <a:pt x="863933" y="80111"/>
                </a:lnTo>
                <a:lnTo>
                  <a:pt x="859663" y="136118"/>
                </a:lnTo>
                <a:lnTo>
                  <a:pt x="991108" y="82550"/>
                </a:lnTo>
                <a:lnTo>
                  <a:pt x="987041" y="80111"/>
                </a:lnTo>
                <a:lnTo>
                  <a:pt x="876681" y="80111"/>
                </a:lnTo>
                <a:lnTo>
                  <a:pt x="864007" y="79137"/>
                </a:lnTo>
                <a:lnTo>
                  <a:pt x="985415" y="79137"/>
                </a:lnTo>
                <a:lnTo>
                  <a:pt x="869315" y="9525"/>
                </a:lnTo>
                <a:close/>
              </a:path>
              <a:path w="991234" h="136525">
                <a:moveTo>
                  <a:pt x="864972" y="66480"/>
                </a:moveTo>
                <a:lnTo>
                  <a:pt x="864007" y="79137"/>
                </a:lnTo>
                <a:lnTo>
                  <a:pt x="876681" y="80111"/>
                </a:lnTo>
                <a:lnTo>
                  <a:pt x="877570" y="67449"/>
                </a:lnTo>
                <a:lnTo>
                  <a:pt x="864972" y="66480"/>
                </a:lnTo>
                <a:close/>
              </a:path>
              <a:path w="991234" h="136525">
                <a:moveTo>
                  <a:pt x="1016" y="0"/>
                </a:moveTo>
                <a:lnTo>
                  <a:pt x="0" y="12700"/>
                </a:lnTo>
                <a:lnTo>
                  <a:pt x="864007" y="79137"/>
                </a:lnTo>
                <a:lnTo>
                  <a:pt x="864972" y="66480"/>
                </a:lnTo>
                <a:lnTo>
                  <a:pt x="1016" y="0"/>
                </a:lnTo>
                <a:close/>
              </a:path>
            </a:pathLst>
          </a:custGeom>
          <a:solidFill>
            <a:srgbClr val="FF0000"/>
          </a:solidFill>
        </p:spPr>
        <p:txBody>
          <a:bodyPr wrap="square" lIns="0" tIns="0" rIns="0" bIns="0" rtlCol="0"/>
          <a:lstStyle/>
          <a:p>
            <a:endParaRPr/>
          </a:p>
        </p:txBody>
      </p:sp>
    </p:spTree>
    <p:extLst>
      <p:ext uri="{BB962C8B-B14F-4D97-AF65-F5344CB8AC3E}">
        <p14:creationId xmlns:p14="http://schemas.microsoft.com/office/powerpoint/2010/main" val="17042713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Association (cont.)</a:t>
            </a:r>
            <a:endParaRPr lang="en-SG" dirty="0"/>
          </a:p>
        </p:txBody>
      </p:sp>
      <p:sp>
        <p:nvSpPr>
          <p:cNvPr id="5" name="Content Placeholder 4"/>
          <p:cNvSpPr>
            <a:spLocks noGrp="1"/>
          </p:cNvSpPr>
          <p:nvPr>
            <p:ph idx="1"/>
          </p:nvPr>
        </p:nvSpPr>
        <p:spPr/>
        <p:txBody>
          <a:bodyPr>
            <a:normAutofit/>
          </a:bodyPr>
          <a:lstStyle/>
          <a:p>
            <a:r>
              <a:rPr lang="en-SG" b="1" dirty="0"/>
              <a:t>Kendall rank correlation</a:t>
            </a:r>
            <a:r>
              <a:rPr lang="en-SG" dirty="0"/>
              <a:t>:</a:t>
            </a:r>
          </a:p>
          <a:p>
            <a:pPr lvl="1"/>
            <a:r>
              <a:rPr lang="en-SG" dirty="0"/>
              <a:t>A </a:t>
            </a:r>
            <a:r>
              <a:rPr lang="en-SG" u="sng" dirty="0"/>
              <a:t>non-parametric</a:t>
            </a:r>
            <a:r>
              <a:rPr lang="en-SG" dirty="0"/>
              <a:t> test to determine the strength and direction of relationship between two numeric variables that follow a distribution other than the normal distribution.</a:t>
            </a:r>
          </a:p>
          <a:p>
            <a:r>
              <a:rPr lang="en-SG" b="1" dirty="0"/>
              <a:t>Spearman rank correlation</a:t>
            </a:r>
            <a:r>
              <a:rPr lang="en-SG" dirty="0"/>
              <a:t>:</a:t>
            </a:r>
          </a:p>
          <a:p>
            <a:pPr lvl="1"/>
            <a:r>
              <a:rPr lang="en-SG" dirty="0"/>
              <a:t>Also a </a:t>
            </a:r>
            <a:r>
              <a:rPr lang="en-SG" u="sng" dirty="0"/>
              <a:t>non-parametric</a:t>
            </a:r>
            <a:r>
              <a:rPr lang="en-SG" dirty="0"/>
              <a:t> test.</a:t>
            </a:r>
          </a:p>
          <a:p>
            <a:pPr lvl="1"/>
            <a:r>
              <a:rPr lang="en-SG" dirty="0"/>
              <a:t>Does not make any assumptions about the distribution of the data. </a:t>
            </a:r>
          </a:p>
          <a:p>
            <a:pPr lvl="1"/>
            <a:r>
              <a:rPr lang="en-SG" dirty="0"/>
              <a:t>Most suitable for ordinal data (i.e., categorical).</a:t>
            </a:r>
          </a:p>
          <a:p>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199</a:t>
            </a:fld>
            <a:endParaRPr lang="en-US"/>
          </a:p>
        </p:txBody>
      </p:sp>
    </p:spTree>
    <p:extLst>
      <p:ext uri="{BB962C8B-B14F-4D97-AF65-F5344CB8AC3E}">
        <p14:creationId xmlns:p14="http://schemas.microsoft.com/office/powerpoint/2010/main" val="39792648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1971" t="12495" r="64643" b="57293"/>
          <a:stretch/>
        </p:blipFill>
        <p:spPr>
          <a:xfrm>
            <a:off x="126479" y="3886200"/>
            <a:ext cx="4343400" cy="2209800"/>
          </a:xfrm>
          <a:prstGeom prst="rect">
            <a:avLst/>
          </a:prstGeom>
        </p:spPr>
      </p:pic>
      <p:sp>
        <p:nvSpPr>
          <p:cNvPr id="2" name="Title 1"/>
          <p:cNvSpPr>
            <a:spLocks noGrp="1"/>
          </p:cNvSpPr>
          <p:nvPr>
            <p:ph type="title"/>
          </p:nvPr>
        </p:nvSpPr>
        <p:spPr/>
        <p:txBody>
          <a:bodyPr/>
          <a:lstStyle/>
          <a:p>
            <a:r>
              <a:rPr lang="en-US" dirty="0"/>
              <a:t>Measures of Association (cont.)</a:t>
            </a:r>
            <a:endParaRPr lang="en-SG" dirty="0"/>
          </a:p>
        </p:txBody>
      </p:sp>
      <p:sp>
        <p:nvSpPr>
          <p:cNvPr id="5" name="Content Placeholder 4"/>
          <p:cNvSpPr>
            <a:spLocks noGrp="1"/>
          </p:cNvSpPr>
          <p:nvPr>
            <p:ph idx="1"/>
          </p:nvPr>
        </p:nvSpPr>
        <p:spPr>
          <a:xfrm>
            <a:off x="687756" y="1923404"/>
            <a:ext cx="7200900" cy="2263311"/>
          </a:xfrm>
        </p:spPr>
        <p:txBody>
          <a:bodyPr/>
          <a:lstStyle/>
          <a:p>
            <a:r>
              <a:rPr lang="en-SG" dirty="0" err="1">
                <a:solidFill>
                  <a:srgbClr val="0000FF"/>
                </a:solidFill>
                <a:latin typeface="Consolas" panose="020B0609020204030204" pitchFamily="49" charset="0"/>
              </a:rPr>
              <a:t>DataFrame.corr</a:t>
            </a:r>
            <a:r>
              <a:rPr lang="en-SG" dirty="0">
                <a:solidFill>
                  <a:srgbClr val="0000FF"/>
                </a:solidFill>
                <a:latin typeface="Consolas" panose="020B0609020204030204" pitchFamily="49" charset="0"/>
              </a:rPr>
              <a:t>()</a:t>
            </a:r>
            <a:r>
              <a:rPr lang="en-SG" dirty="0"/>
              <a:t> can be used to compute the pairwise correlation of columns, excluding null values.</a:t>
            </a:r>
          </a:p>
          <a:p>
            <a:r>
              <a:rPr lang="en-US" dirty="0"/>
              <a:t>The following three methods are supported:</a:t>
            </a:r>
          </a:p>
          <a:p>
            <a:pPr lvl="1"/>
            <a:r>
              <a:rPr lang="en-SG" dirty="0" err="1"/>
              <a:t>pearson</a:t>
            </a:r>
            <a:r>
              <a:rPr lang="en-SG" dirty="0"/>
              <a:t> – Standard correlation coefficient.</a:t>
            </a:r>
          </a:p>
          <a:p>
            <a:pPr lvl="1"/>
            <a:r>
              <a:rPr lang="en-SG" dirty="0" err="1"/>
              <a:t>kendall</a:t>
            </a:r>
            <a:r>
              <a:rPr lang="en-SG" dirty="0"/>
              <a:t> – Kendall correlation coefficient.</a:t>
            </a:r>
          </a:p>
          <a:p>
            <a:pPr lvl="1"/>
            <a:r>
              <a:rPr lang="en-SG" dirty="0"/>
              <a:t>spearman – Spearman rank correlation.</a:t>
            </a:r>
          </a:p>
        </p:txBody>
      </p:sp>
      <p:sp>
        <p:nvSpPr>
          <p:cNvPr id="4" name="Slide Number Placeholder 3"/>
          <p:cNvSpPr>
            <a:spLocks noGrp="1"/>
          </p:cNvSpPr>
          <p:nvPr>
            <p:ph type="sldNum" sz="quarter" idx="12"/>
          </p:nvPr>
        </p:nvSpPr>
        <p:spPr/>
        <p:txBody>
          <a:bodyPr/>
          <a:lstStyle/>
          <a:p>
            <a:fld id="{2F424A89-909B-4BA1-940E-23EAC9404E56}" type="slidenum">
              <a:rPr lang="en-US" smtClean="0"/>
              <a:pPr/>
              <a:t>200</a:t>
            </a:fld>
            <a:endParaRPr lang="en-US"/>
          </a:p>
        </p:txBody>
      </p:sp>
      <p:pic>
        <p:nvPicPr>
          <p:cNvPr id="10" name="Picture 9"/>
          <p:cNvPicPr>
            <a:picLocks noChangeAspect="1"/>
          </p:cNvPicPr>
          <p:nvPr/>
        </p:nvPicPr>
        <p:blipFill rotWithShape="1">
          <a:blip r:embed="rId3"/>
          <a:srcRect l="214" t="9370" r="70500" b="79170"/>
          <a:stretch/>
        </p:blipFill>
        <p:spPr>
          <a:xfrm>
            <a:off x="4855795" y="5181600"/>
            <a:ext cx="4288205" cy="943405"/>
          </a:xfrm>
          <a:prstGeom prst="rect">
            <a:avLst/>
          </a:prstGeom>
        </p:spPr>
      </p:pic>
      <p:pic>
        <p:nvPicPr>
          <p:cNvPr id="11" name="Picture 10"/>
          <p:cNvPicPr>
            <a:picLocks noChangeAspect="1"/>
          </p:cNvPicPr>
          <p:nvPr/>
        </p:nvPicPr>
        <p:blipFill rotWithShape="1">
          <a:blip r:embed="rId4"/>
          <a:srcRect l="36528" t="31248" r="22472" b="15621"/>
          <a:stretch/>
        </p:blipFill>
        <p:spPr>
          <a:xfrm>
            <a:off x="6172200" y="2972253"/>
            <a:ext cx="2895600" cy="2109652"/>
          </a:xfrm>
          <a:prstGeom prst="rect">
            <a:avLst/>
          </a:prstGeom>
        </p:spPr>
      </p:pic>
      <p:sp>
        <p:nvSpPr>
          <p:cNvPr id="13" name="TextBox 12"/>
          <p:cNvSpPr txBox="1"/>
          <p:nvPr/>
        </p:nvSpPr>
        <p:spPr>
          <a:xfrm>
            <a:off x="6477000" y="3103749"/>
            <a:ext cx="1446682" cy="923330"/>
          </a:xfrm>
          <a:prstGeom prst="rect">
            <a:avLst/>
          </a:prstGeom>
          <a:noFill/>
        </p:spPr>
        <p:txBody>
          <a:bodyPr wrap="square" rtlCol="0">
            <a:spAutoFit/>
          </a:bodyPr>
          <a:lstStyle/>
          <a:p>
            <a:pPr algn="ctr"/>
            <a:r>
              <a:rPr lang="en-US" dirty="0"/>
              <a:t>Scatter plot of grade against hours</a:t>
            </a:r>
            <a:endParaRPr lang="en-SG" dirty="0"/>
          </a:p>
        </p:txBody>
      </p:sp>
      <p:sp>
        <p:nvSpPr>
          <p:cNvPr id="6" name="Rectangle 5"/>
          <p:cNvSpPr/>
          <p:nvPr/>
        </p:nvSpPr>
        <p:spPr>
          <a:xfrm>
            <a:off x="8305800" y="5670756"/>
            <a:ext cx="762000" cy="1862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91348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7341"/>
            <a:ext cx="4126229" cy="513715"/>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Relational</a:t>
            </a:r>
            <a:r>
              <a:rPr sz="3200" spc="-50" dirty="0">
                <a:solidFill>
                  <a:srgbClr val="464652"/>
                </a:solidFill>
              </a:rPr>
              <a:t> </a:t>
            </a:r>
            <a:r>
              <a:rPr sz="3200" dirty="0">
                <a:solidFill>
                  <a:srgbClr val="464652"/>
                </a:solidFill>
              </a:rPr>
              <a:t>Operators</a:t>
            </a:r>
            <a:endParaRPr sz="3200"/>
          </a:p>
        </p:txBody>
      </p:sp>
      <p:sp>
        <p:nvSpPr>
          <p:cNvPr id="7" name="Slide Number Placeholder 6"/>
          <p:cNvSpPr>
            <a:spLocks noGrp="1"/>
          </p:cNvSpPr>
          <p:nvPr>
            <p:ph type="sldNum" sz="quarter" idx="12"/>
          </p:nvPr>
        </p:nvSpPr>
        <p:spPr>
          <a:xfrm>
            <a:off x="6861048" y="6324600"/>
            <a:ext cx="1981200" cy="365760"/>
          </a:xfrm>
        </p:spPr>
        <p:txBody>
          <a:bodyPr/>
          <a:lstStyle/>
          <a:p>
            <a:fld id="{2F424A89-909B-4BA1-940E-23EAC9404E56}" type="slidenum">
              <a:rPr lang="en-US" smtClean="0"/>
              <a:pPr/>
              <a:t>20</a:t>
            </a:fld>
            <a:endParaRPr lang="en-US"/>
          </a:p>
        </p:txBody>
      </p:sp>
      <p:sp>
        <p:nvSpPr>
          <p:cNvPr id="3" name="object 3"/>
          <p:cNvSpPr txBox="1"/>
          <p:nvPr/>
        </p:nvSpPr>
        <p:spPr>
          <a:xfrm>
            <a:off x="612648" y="1752600"/>
            <a:ext cx="8229600" cy="3577903"/>
          </a:xfrm>
          <a:prstGeom prst="rect">
            <a:avLst/>
          </a:prstGeom>
        </p:spPr>
        <p:txBody>
          <a:bodyPr vert="horz" wrap="square" lIns="0" tIns="30480" rIns="0" bIns="0" rtlCol="0">
            <a:spAutoFit/>
          </a:bodyPr>
          <a:lstStyle/>
          <a:p>
            <a:pPr marL="286385" marR="407034" indent="-274320">
              <a:lnSpc>
                <a:spcPts val="3080"/>
              </a:lnSpc>
              <a:spcBef>
                <a:spcPts val="24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Python </a:t>
            </a:r>
            <a:r>
              <a:rPr sz="2600" spc="-10" dirty="0">
                <a:latin typeface="Gill Sans MT"/>
                <a:cs typeface="Gill Sans MT"/>
              </a:rPr>
              <a:t>provides </a:t>
            </a:r>
            <a:r>
              <a:rPr sz="2600" dirty="0">
                <a:latin typeface="Gill Sans MT"/>
                <a:cs typeface="Gill Sans MT"/>
              </a:rPr>
              <a:t>six </a:t>
            </a:r>
            <a:r>
              <a:rPr sz="2600" spc="-5" dirty="0">
                <a:latin typeface="Gill Sans MT"/>
                <a:cs typeface="Gill Sans MT"/>
              </a:rPr>
              <a:t>relational </a:t>
            </a:r>
            <a:r>
              <a:rPr sz="2600" dirty="0">
                <a:latin typeface="Gill Sans MT"/>
                <a:cs typeface="Gill Sans MT"/>
              </a:rPr>
              <a:t>(comparison) </a:t>
            </a:r>
            <a:r>
              <a:rPr sz="2600" spc="-5" dirty="0">
                <a:latin typeface="Gill Sans MT"/>
                <a:cs typeface="Gill Sans MT"/>
              </a:rPr>
              <a:t>operators  </a:t>
            </a:r>
            <a:r>
              <a:rPr sz="2600" dirty="0">
                <a:latin typeface="Gill Sans MT"/>
                <a:cs typeface="Gill Sans MT"/>
              </a:rPr>
              <a:t>that </a:t>
            </a:r>
            <a:r>
              <a:rPr sz="2600" spc="-10" dirty="0">
                <a:latin typeface="Gill Sans MT"/>
                <a:cs typeface="Gill Sans MT"/>
              </a:rPr>
              <a:t>return </a:t>
            </a:r>
            <a:r>
              <a:rPr sz="2600" spc="-5" dirty="0">
                <a:latin typeface="Gill Sans MT"/>
                <a:cs typeface="Gill Sans MT"/>
              </a:rPr>
              <a:t>either </a:t>
            </a:r>
            <a:r>
              <a:rPr sz="2600" spc="-5" dirty="0">
                <a:solidFill>
                  <a:srgbClr val="0000FF"/>
                </a:solidFill>
                <a:latin typeface="Consolas"/>
                <a:cs typeface="Consolas"/>
              </a:rPr>
              <a:t>False</a:t>
            </a:r>
            <a:r>
              <a:rPr sz="2600" spc="-790" dirty="0">
                <a:solidFill>
                  <a:srgbClr val="0000FF"/>
                </a:solidFill>
                <a:latin typeface="Consolas"/>
                <a:cs typeface="Consolas"/>
              </a:rPr>
              <a:t> </a:t>
            </a:r>
            <a:r>
              <a:rPr sz="2600" dirty="0">
                <a:latin typeface="Gill Sans MT"/>
                <a:cs typeface="Gill Sans MT"/>
              </a:rPr>
              <a:t>or </a:t>
            </a:r>
            <a:r>
              <a:rPr sz="2600" spc="-5" dirty="0">
                <a:solidFill>
                  <a:srgbClr val="0000FF"/>
                </a:solidFill>
                <a:latin typeface="Consolas"/>
                <a:cs typeface="Consolas"/>
              </a:rPr>
              <a:t>True</a:t>
            </a:r>
            <a:r>
              <a:rPr sz="2600" spc="-5" dirty="0">
                <a:latin typeface="Gill Sans MT"/>
                <a:cs typeface="Gill Sans MT"/>
              </a:rPr>
              <a:t>.</a:t>
            </a:r>
            <a:endParaRPr sz="2600" dirty="0">
              <a:latin typeface="Gill Sans MT"/>
              <a:cs typeface="Gill Sans MT"/>
            </a:endParaRPr>
          </a:p>
          <a:p>
            <a:pPr marL="561340" marR="5080" indent="-274955">
              <a:lnSpc>
                <a:spcPct val="100000"/>
              </a:lnSpc>
              <a:spcBef>
                <a:spcPts val="459"/>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464652"/>
                </a:solidFill>
                <a:latin typeface="Gill Sans MT"/>
                <a:cs typeface="Gill Sans MT"/>
              </a:rPr>
              <a:t>In </a:t>
            </a:r>
            <a:r>
              <a:rPr sz="2300" spc="-5" dirty="0">
                <a:solidFill>
                  <a:srgbClr val="464652"/>
                </a:solidFill>
                <a:latin typeface="Gill Sans MT"/>
                <a:cs typeface="Gill Sans MT"/>
              </a:rPr>
              <a:t>the </a:t>
            </a:r>
            <a:r>
              <a:rPr sz="2300" dirty="0">
                <a:solidFill>
                  <a:srgbClr val="464652"/>
                </a:solidFill>
                <a:latin typeface="Gill Sans MT"/>
                <a:cs typeface="Gill Sans MT"/>
              </a:rPr>
              <a:t>case of </a:t>
            </a:r>
            <a:r>
              <a:rPr sz="2300" spc="5" dirty="0">
                <a:solidFill>
                  <a:srgbClr val="464652"/>
                </a:solidFill>
                <a:latin typeface="Gill Sans MT"/>
                <a:cs typeface="Gill Sans MT"/>
              </a:rPr>
              <a:t>binary </a:t>
            </a:r>
            <a:r>
              <a:rPr sz="2300" dirty="0">
                <a:solidFill>
                  <a:srgbClr val="464652"/>
                </a:solidFill>
                <a:latin typeface="Gill Sans MT"/>
                <a:cs typeface="Gill Sans MT"/>
              </a:rPr>
              <a:t>operations (e.g., </a:t>
            </a:r>
            <a:r>
              <a:rPr sz="2300" dirty="0">
                <a:solidFill>
                  <a:srgbClr val="0000FF"/>
                </a:solidFill>
                <a:latin typeface="Consolas" panose="020B0609020204030204" pitchFamily="49" charset="0"/>
                <a:cs typeface="Gill Sans MT"/>
              </a:rPr>
              <a:t>x &lt; y</a:t>
            </a:r>
            <a:r>
              <a:rPr sz="2300" dirty="0">
                <a:solidFill>
                  <a:srgbClr val="464652"/>
                </a:solidFill>
                <a:latin typeface="Gill Sans MT"/>
                <a:cs typeface="Gill Sans MT"/>
              </a:rPr>
              <a:t>), </a:t>
            </a:r>
            <a:r>
              <a:rPr sz="2300" spc="-5" dirty="0">
                <a:solidFill>
                  <a:srgbClr val="464652"/>
                </a:solidFill>
                <a:latin typeface="Gill Sans MT"/>
                <a:cs typeface="Gill Sans MT"/>
              </a:rPr>
              <a:t>the </a:t>
            </a:r>
            <a:r>
              <a:rPr sz="2300" spc="-10" dirty="0">
                <a:solidFill>
                  <a:srgbClr val="464652"/>
                </a:solidFill>
                <a:latin typeface="Gill Sans MT"/>
                <a:cs typeface="Gill Sans MT"/>
              </a:rPr>
              <a:t>relational  </a:t>
            </a:r>
            <a:r>
              <a:rPr sz="2300" dirty="0">
                <a:solidFill>
                  <a:srgbClr val="464652"/>
                </a:solidFill>
                <a:latin typeface="Gill Sans MT"/>
                <a:cs typeface="Gill Sans MT"/>
              </a:rPr>
              <a:t>operator </a:t>
            </a:r>
            <a:r>
              <a:rPr sz="2300" spc="-10" dirty="0">
                <a:solidFill>
                  <a:srgbClr val="464652"/>
                </a:solidFill>
                <a:latin typeface="Gill Sans MT"/>
                <a:cs typeface="Gill Sans MT"/>
              </a:rPr>
              <a:t>compares </a:t>
            </a:r>
            <a:r>
              <a:rPr sz="2300" dirty="0">
                <a:solidFill>
                  <a:srgbClr val="464652"/>
                </a:solidFill>
                <a:latin typeface="Gill Sans MT"/>
                <a:cs typeface="Gill Sans MT"/>
              </a:rPr>
              <a:t>the operand on the </a:t>
            </a:r>
            <a:r>
              <a:rPr sz="2300" spc="-5" dirty="0">
                <a:solidFill>
                  <a:srgbClr val="464652"/>
                </a:solidFill>
                <a:latin typeface="Gill Sans MT"/>
                <a:cs typeface="Gill Sans MT"/>
              </a:rPr>
              <a:t>left </a:t>
            </a:r>
            <a:r>
              <a:rPr sz="2300" dirty="0">
                <a:solidFill>
                  <a:srgbClr val="464652"/>
                </a:solidFill>
                <a:latin typeface="Gill Sans MT"/>
                <a:cs typeface="Gill Sans MT"/>
              </a:rPr>
              <a:t>hand side </a:t>
            </a:r>
            <a:r>
              <a:rPr sz="2300" spc="-5" dirty="0">
                <a:solidFill>
                  <a:srgbClr val="464652"/>
                </a:solidFill>
                <a:latin typeface="Gill Sans MT"/>
                <a:cs typeface="Gill Sans MT"/>
              </a:rPr>
              <a:t>with </a:t>
            </a:r>
            <a:r>
              <a:rPr sz="2300" dirty="0">
                <a:solidFill>
                  <a:srgbClr val="464652"/>
                </a:solidFill>
                <a:latin typeface="Gill Sans MT"/>
                <a:cs typeface="Gill Sans MT"/>
              </a:rPr>
              <a:t>the  operand on the right hand</a:t>
            </a:r>
            <a:r>
              <a:rPr sz="2300" spc="-40" dirty="0">
                <a:solidFill>
                  <a:srgbClr val="464652"/>
                </a:solidFill>
                <a:latin typeface="Gill Sans MT"/>
                <a:cs typeface="Gill Sans MT"/>
              </a:rPr>
              <a:t> </a:t>
            </a:r>
            <a:r>
              <a:rPr sz="2300" spc="0" dirty="0">
                <a:solidFill>
                  <a:srgbClr val="464652"/>
                </a:solidFill>
                <a:latin typeface="Gill Sans MT"/>
                <a:cs typeface="Gill Sans MT"/>
              </a:rPr>
              <a:t>side.</a:t>
            </a:r>
            <a:endParaRPr sz="2300" dirty="0">
              <a:latin typeface="Gill Sans MT"/>
              <a:cs typeface="Gill Sans MT"/>
            </a:endParaRPr>
          </a:p>
          <a:p>
            <a:pPr marL="286385">
              <a:lnSpc>
                <a:spcPct val="100000"/>
              </a:lnSpc>
              <a:spcBef>
                <a:spcPts val="50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464652"/>
                </a:solidFill>
                <a:latin typeface="Gill Sans MT"/>
                <a:cs typeface="Gill Sans MT"/>
              </a:rPr>
              <a:t>Comparisons </a:t>
            </a:r>
            <a:r>
              <a:rPr sz="2300" dirty="0">
                <a:solidFill>
                  <a:srgbClr val="464652"/>
                </a:solidFill>
                <a:latin typeface="Gill Sans MT"/>
                <a:cs typeface="Gill Sans MT"/>
              </a:rPr>
              <a:t>can be also be chained</a:t>
            </a:r>
            <a:r>
              <a:rPr sz="2300" spc="-30" dirty="0">
                <a:solidFill>
                  <a:srgbClr val="464652"/>
                </a:solidFill>
                <a:latin typeface="Gill Sans MT"/>
                <a:cs typeface="Gill Sans MT"/>
              </a:rPr>
              <a:t> </a:t>
            </a:r>
            <a:r>
              <a:rPr sz="2300" spc="-20" dirty="0">
                <a:solidFill>
                  <a:srgbClr val="464652"/>
                </a:solidFill>
                <a:latin typeface="Gill Sans MT"/>
                <a:cs typeface="Gill Sans MT"/>
              </a:rPr>
              <a:t>arbitrarily.</a:t>
            </a:r>
            <a:endParaRPr sz="2300" dirty="0">
              <a:latin typeface="Gill Sans MT"/>
              <a:cs typeface="Gill Sans MT"/>
            </a:endParaRPr>
          </a:p>
          <a:p>
            <a:pPr marR="1611630" algn="ctr">
              <a:lnSpc>
                <a:spcPct val="100000"/>
              </a:lnSpc>
              <a:spcBef>
                <a:spcPts val="505"/>
              </a:spcBef>
            </a:pPr>
            <a:r>
              <a:rPr lang="en-US" sz="1500" spc="5" dirty="0">
                <a:solidFill>
                  <a:srgbClr val="BBBBBB"/>
                </a:solidFill>
                <a:latin typeface="Wingdings 3"/>
                <a:cs typeface="Gill Sans MT"/>
              </a:rPr>
              <a:t>   </a:t>
            </a:r>
            <a:r>
              <a:rPr sz="2000" dirty="0">
                <a:latin typeface="Gill Sans MT"/>
                <a:cs typeface="Gill Sans MT"/>
              </a:rPr>
              <a:t>E.g., </a:t>
            </a:r>
            <a:r>
              <a:rPr sz="2000" dirty="0">
                <a:solidFill>
                  <a:srgbClr val="0000FF"/>
                </a:solidFill>
                <a:latin typeface="Consolas" panose="020B0609020204030204" pitchFamily="49" charset="0"/>
                <a:cs typeface="Gill Sans MT"/>
              </a:rPr>
              <a:t>x &lt; y &lt;= z</a:t>
            </a:r>
            <a:r>
              <a:rPr sz="2000" dirty="0">
                <a:latin typeface="Gill Sans MT"/>
                <a:cs typeface="Gill Sans MT"/>
              </a:rPr>
              <a:t> </a:t>
            </a:r>
            <a:r>
              <a:rPr sz="2000" spc="-5" dirty="0">
                <a:latin typeface="Gill Sans MT"/>
                <a:cs typeface="Gill Sans MT"/>
              </a:rPr>
              <a:t>is </a:t>
            </a:r>
            <a:r>
              <a:rPr sz="2000" dirty="0">
                <a:latin typeface="Gill Sans MT"/>
                <a:cs typeface="Gill Sans MT"/>
              </a:rPr>
              <a:t>equivalent </a:t>
            </a:r>
            <a:r>
              <a:rPr sz="2000" spc="-5" dirty="0">
                <a:latin typeface="Gill Sans MT"/>
                <a:cs typeface="Gill Sans MT"/>
              </a:rPr>
              <a:t>to </a:t>
            </a:r>
            <a:r>
              <a:rPr sz="2000" dirty="0">
                <a:solidFill>
                  <a:srgbClr val="0000FF"/>
                </a:solidFill>
                <a:latin typeface="Consolas" panose="020B0609020204030204" pitchFamily="49" charset="0"/>
                <a:cs typeface="Gill Sans MT"/>
              </a:rPr>
              <a:t>x &lt; y and y &lt;= z</a:t>
            </a:r>
          </a:p>
          <a:p>
            <a:pPr marL="286385">
              <a:lnSpc>
                <a:spcPct val="100000"/>
              </a:lnSpc>
              <a:spcBef>
                <a:spcPts val="459"/>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464652"/>
                </a:solidFill>
                <a:latin typeface="Gill Sans MT"/>
                <a:cs typeface="Gill Sans MT"/>
              </a:rPr>
              <a:t>Numbers </a:t>
            </a:r>
            <a:r>
              <a:rPr sz="2300" spc="-5" dirty="0">
                <a:solidFill>
                  <a:srgbClr val="464652"/>
                </a:solidFill>
                <a:latin typeface="Gill Sans MT"/>
                <a:cs typeface="Gill Sans MT"/>
              </a:rPr>
              <a:t>(</a:t>
            </a:r>
            <a:r>
              <a:rPr sz="2300" spc="-5" dirty="0" err="1">
                <a:solidFill>
                  <a:srgbClr val="0000FF"/>
                </a:solidFill>
                <a:latin typeface="Consolas"/>
                <a:cs typeface="Consolas"/>
              </a:rPr>
              <a:t>int</a:t>
            </a:r>
            <a:r>
              <a:rPr sz="2300" spc="-690" dirty="0">
                <a:solidFill>
                  <a:srgbClr val="0000FF"/>
                </a:solidFill>
                <a:latin typeface="Consolas"/>
                <a:cs typeface="Consolas"/>
              </a:rPr>
              <a:t> </a:t>
            </a:r>
            <a:r>
              <a:rPr sz="2300" dirty="0">
                <a:solidFill>
                  <a:srgbClr val="464652"/>
                </a:solidFill>
                <a:latin typeface="Gill Sans MT"/>
                <a:cs typeface="Gill Sans MT"/>
              </a:rPr>
              <a:t>and </a:t>
            </a:r>
            <a:r>
              <a:rPr sz="2300" dirty="0">
                <a:solidFill>
                  <a:srgbClr val="0000FF"/>
                </a:solidFill>
                <a:latin typeface="Consolas"/>
                <a:cs typeface="Consolas"/>
              </a:rPr>
              <a:t>float</a:t>
            </a:r>
            <a:r>
              <a:rPr sz="2300" dirty="0">
                <a:solidFill>
                  <a:srgbClr val="464652"/>
                </a:solidFill>
                <a:latin typeface="Gill Sans MT"/>
                <a:cs typeface="Gill Sans MT"/>
              </a:rPr>
              <a:t>) </a:t>
            </a:r>
            <a:r>
              <a:rPr sz="2300" spc="-15" dirty="0">
                <a:solidFill>
                  <a:srgbClr val="464652"/>
                </a:solidFill>
                <a:latin typeface="Gill Sans MT"/>
                <a:cs typeface="Gill Sans MT"/>
              </a:rPr>
              <a:t>are </a:t>
            </a:r>
            <a:r>
              <a:rPr sz="2300" spc="-10" dirty="0">
                <a:solidFill>
                  <a:srgbClr val="464652"/>
                </a:solidFill>
                <a:latin typeface="Gill Sans MT"/>
                <a:cs typeface="Gill Sans MT"/>
              </a:rPr>
              <a:t>compared </a:t>
            </a:r>
            <a:r>
              <a:rPr sz="2300" spc="-20" dirty="0">
                <a:solidFill>
                  <a:srgbClr val="464652"/>
                </a:solidFill>
                <a:latin typeface="Gill Sans MT"/>
                <a:cs typeface="Gill Sans MT"/>
              </a:rPr>
              <a:t>numerically.</a:t>
            </a:r>
            <a:endParaRPr sz="2300" dirty="0">
              <a:latin typeface="Gill Sans MT"/>
              <a:cs typeface="Gill Sans MT"/>
            </a:endParaRPr>
          </a:p>
          <a:p>
            <a:pPr marL="286385">
              <a:lnSpc>
                <a:spcPct val="100000"/>
              </a:lnSpc>
              <a:spcBef>
                <a:spcPts val="54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464652"/>
                </a:solidFill>
                <a:latin typeface="Gill Sans MT"/>
                <a:cs typeface="Gill Sans MT"/>
              </a:rPr>
              <a:t>Strings </a:t>
            </a:r>
            <a:r>
              <a:rPr sz="2300" spc="-15" dirty="0">
                <a:solidFill>
                  <a:srgbClr val="464652"/>
                </a:solidFill>
                <a:latin typeface="Gill Sans MT"/>
                <a:cs typeface="Gill Sans MT"/>
              </a:rPr>
              <a:t>are </a:t>
            </a:r>
            <a:r>
              <a:rPr sz="2300" spc="-10" dirty="0">
                <a:solidFill>
                  <a:srgbClr val="464652"/>
                </a:solidFill>
                <a:latin typeface="Gill Sans MT"/>
                <a:cs typeface="Gill Sans MT"/>
              </a:rPr>
              <a:t>compared </a:t>
            </a:r>
            <a:r>
              <a:rPr sz="2300" spc="-15" dirty="0">
                <a:solidFill>
                  <a:srgbClr val="464652"/>
                </a:solidFill>
                <a:latin typeface="Gill Sans MT"/>
                <a:cs typeface="Gill Sans MT"/>
              </a:rPr>
              <a:t>lexicographically, </a:t>
            </a:r>
            <a:r>
              <a:rPr sz="2300" spc="0" dirty="0">
                <a:solidFill>
                  <a:srgbClr val="464652"/>
                </a:solidFill>
                <a:latin typeface="Gill Sans MT"/>
                <a:cs typeface="Gill Sans MT"/>
              </a:rPr>
              <a:t>i.e.</a:t>
            </a:r>
            <a:r>
              <a:rPr lang="en-US" sz="2300" spc="0" dirty="0">
                <a:solidFill>
                  <a:srgbClr val="464652"/>
                </a:solidFill>
                <a:latin typeface="Gill Sans MT"/>
                <a:cs typeface="Gill Sans MT"/>
              </a:rPr>
              <a:t>, </a:t>
            </a:r>
            <a:r>
              <a:rPr sz="2300" spc="-470" dirty="0">
                <a:solidFill>
                  <a:srgbClr val="464652"/>
                </a:solidFill>
                <a:latin typeface="Gill Sans MT"/>
                <a:cs typeface="Gill Sans MT"/>
              </a:rPr>
              <a:t> </a:t>
            </a:r>
            <a:r>
              <a:rPr sz="2300" spc="0" dirty="0">
                <a:solidFill>
                  <a:srgbClr val="464652"/>
                </a:solidFill>
                <a:latin typeface="Gill Sans MT"/>
                <a:cs typeface="Gill Sans MT"/>
              </a:rPr>
              <a:t>dictionary </a:t>
            </a:r>
            <a:r>
              <a:rPr sz="2300" spc="-45" dirty="0">
                <a:solidFill>
                  <a:srgbClr val="464652"/>
                </a:solidFill>
                <a:latin typeface="Gill Sans MT"/>
                <a:cs typeface="Gill Sans MT"/>
              </a:rPr>
              <a:t>order.</a:t>
            </a:r>
            <a:endParaRPr sz="2300" dirty="0">
              <a:latin typeface="Gill Sans MT"/>
              <a:cs typeface="Gill Sans MT"/>
            </a:endParaRPr>
          </a:p>
        </p:txBody>
      </p:sp>
    </p:spTree>
    <p:extLst>
      <p:ext uri="{BB962C8B-B14F-4D97-AF65-F5344CB8AC3E}">
        <p14:creationId xmlns:p14="http://schemas.microsoft.com/office/powerpoint/2010/main" val="1032534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5148"/>
            <a:ext cx="8150860" cy="505908"/>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Relational </a:t>
            </a:r>
            <a:r>
              <a:rPr sz="3200" dirty="0">
                <a:solidFill>
                  <a:srgbClr val="464652"/>
                </a:solidFill>
              </a:rPr>
              <a:t>Operators</a:t>
            </a:r>
            <a:r>
              <a:rPr sz="3200" spc="-55" dirty="0">
                <a:solidFill>
                  <a:srgbClr val="464652"/>
                </a:solidFill>
              </a:rPr>
              <a:t> </a:t>
            </a:r>
            <a:r>
              <a:rPr sz="3200" dirty="0">
                <a:solidFill>
                  <a:srgbClr val="464652"/>
                </a:solidFill>
              </a:rPr>
              <a:t>(</a:t>
            </a:r>
            <a:r>
              <a:rPr lang="en-SG" sz="3200" dirty="0">
                <a:solidFill>
                  <a:srgbClr val="464652"/>
                </a:solidFill>
              </a:rPr>
              <a:t>cont.</a:t>
            </a:r>
            <a:r>
              <a:rPr sz="3200" dirty="0">
                <a:solidFill>
                  <a:srgbClr val="464652"/>
                </a:solidFill>
              </a:rPr>
              <a:t>)</a:t>
            </a:r>
            <a:endParaRPr sz="3200" dirty="0"/>
          </a:p>
        </p:txBody>
      </p:sp>
      <p:sp>
        <p:nvSpPr>
          <p:cNvPr id="8" name="Slide Number Placeholder 7"/>
          <p:cNvSpPr>
            <a:spLocks noGrp="1"/>
          </p:cNvSpPr>
          <p:nvPr>
            <p:ph type="sldNum" sz="quarter" idx="12"/>
          </p:nvPr>
        </p:nvSpPr>
        <p:spPr/>
        <p:txBody>
          <a:bodyPr/>
          <a:lstStyle/>
          <a:p>
            <a:fld id="{2F424A89-909B-4BA1-940E-23EAC9404E56}" type="slidenum">
              <a:rPr lang="en-US" smtClean="0"/>
              <a:pPr/>
              <a:t>21</a:t>
            </a:fld>
            <a:endParaRPr lang="en-US"/>
          </a:p>
        </p:txBody>
      </p:sp>
      <p:sp>
        <p:nvSpPr>
          <p:cNvPr id="3" name="object 3"/>
          <p:cNvSpPr txBox="1"/>
          <p:nvPr/>
        </p:nvSpPr>
        <p:spPr>
          <a:xfrm>
            <a:off x="535940" y="1238757"/>
            <a:ext cx="7269480" cy="422275"/>
          </a:xfrm>
          <a:prstGeom prst="rect">
            <a:avLst/>
          </a:prstGeom>
        </p:spPr>
        <p:txBody>
          <a:bodyPr vert="horz" wrap="square" lIns="0" tIns="13335" rIns="0" bIns="0" rtlCol="0">
            <a:spAutoFit/>
          </a:bodyPr>
          <a:lstStyle/>
          <a:p>
            <a:pPr marL="12700">
              <a:lnSpc>
                <a:spcPct val="100000"/>
              </a:lnSpc>
              <a:spcBef>
                <a:spcPts val="10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In the </a:t>
            </a:r>
            <a:r>
              <a:rPr sz="2600" spc="-5" dirty="0">
                <a:latin typeface="Gill Sans MT"/>
                <a:cs typeface="Gill Sans MT"/>
              </a:rPr>
              <a:t>following </a:t>
            </a:r>
            <a:r>
              <a:rPr sz="2600" spc="0" dirty="0">
                <a:latin typeface="Gill Sans MT"/>
                <a:cs typeface="Gill Sans MT"/>
              </a:rPr>
              <a:t>table, </a:t>
            </a:r>
            <a:r>
              <a:rPr sz="2600" spc="-25" dirty="0">
                <a:latin typeface="Gill Sans MT"/>
                <a:cs typeface="Gill Sans MT"/>
              </a:rPr>
              <a:t>we </a:t>
            </a:r>
            <a:r>
              <a:rPr sz="2600" spc="-5" dirty="0">
                <a:latin typeface="Gill Sans MT"/>
                <a:cs typeface="Gill Sans MT"/>
              </a:rPr>
              <a:t>compare integer</a:t>
            </a:r>
            <a:r>
              <a:rPr sz="2600" spc="-195" dirty="0">
                <a:latin typeface="Gill Sans MT"/>
                <a:cs typeface="Gill Sans MT"/>
              </a:rPr>
              <a:t> </a:t>
            </a:r>
            <a:r>
              <a:rPr sz="2600" spc="-5" dirty="0">
                <a:latin typeface="Gill Sans MT"/>
                <a:cs typeface="Gill Sans MT"/>
              </a:rPr>
              <a:t>numbers:</a:t>
            </a:r>
            <a:endParaRPr sz="2600" dirty="0">
              <a:latin typeface="Gill Sans MT"/>
              <a:cs typeface="Gill Sans MT"/>
            </a:endParaRPr>
          </a:p>
        </p:txBody>
      </p:sp>
      <p:graphicFrame>
        <p:nvGraphicFramePr>
          <p:cNvPr id="4" name="object 4"/>
          <p:cNvGraphicFramePr>
            <a:graphicFrameLocks noGrp="1"/>
          </p:cNvGraphicFramePr>
          <p:nvPr/>
        </p:nvGraphicFramePr>
        <p:xfrm>
          <a:off x="1441450" y="1822450"/>
          <a:ext cx="6096000" cy="4208780"/>
        </p:xfrm>
        <a:graphic>
          <a:graphicData uri="http://schemas.openxmlformats.org/drawingml/2006/table">
            <a:tbl>
              <a:tblPr firstRow="1" bandRow="1">
                <a:tableStyleId>{2D5ABB26-0587-4C30-8999-92F81FD0307C}</a:tableStyleId>
              </a:tblPr>
              <a:tblGrid>
                <a:gridCol w="12192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205">
                <a:tc>
                  <a:txBody>
                    <a:bodyPr/>
                    <a:lstStyle/>
                    <a:p>
                      <a:pPr marL="97790">
                        <a:lnSpc>
                          <a:spcPct val="100000"/>
                        </a:lnSpc>
                        <a:spcBef>
                          <a:spcPts val="290"/>
                        </a:spcBef>
                      </a:pPr>
                      <a:r>
                        <a:rPr sz="1800" b="1" spc="-5" dirty="0">
                          <a:solidFill>
                            <a:srgbClr val="FFFFFF"/>
                          </a:solidFill>
                          <a:latin typeface="Gill Sans MT"/>
                          <a:cs typeface="Gill Sans MT"/>
                        </a:rPr>
                        <a:t>Operator</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17BA2"/>
                    </a:solidFill>
                  </a:tcPr>
                </a:tc>
                <a:tc>
                  <a:txBody>
                    <a:bodyPr/>
                    <a:lstStyle/>
                    <a:p>
                      <a:pPr marL="98425">
                        <a:lnSpc>
                          <a:spcPct val="100000"/>
                        </a:lnSpc>
                        <a:spcBef>
                          <a:spcPts val="290"/>
                        </a:spcBef>
                      </a:pPr>
                      <a:r>
                        <a:rPr sz="1800" b="1" spc="-5" dirty="0">
                          <a:solidFill>
                            <a:srgbClr val="FFFFFF"/>
                          </a:solidFill>
                          <a:latin typeface="Gill Sans MT"/>
                          <a:cs typeface="Gill Sans MT"/>
                        </a:rPr>
                        <a:t>Description</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17BA2"/>
                    </a:solidFill>
                  </a:tcPr>
                </a:tc>
                <a:tc>
                  <a:txBody>
                    <a:bodyPr/>
                    <a:lstStyle/>
                    <a:p>
                      <a:pPr marL="98425">
                        <a:lnSpc>
                          <a:spcPct val="100000"/>
                        </a:lnSpc>
                        <a:spcBef>
                          <a:spcPts val="290"/>
                        </a:spcBef>
                      </a:pPr>
                      <a:r>
                        <a:rPr sz="1800" b="1" dirty="0">
                          <a:solidFill>
                            <a:srgbClr val="FFFFFF"/>
                          </a:solidFill>
                          <a:latin typeface="Gill Sans MT"/>
                          <a:cs typeface="Gill Sans MT"/>
                        </a:rPr>
                        <a:t>Example</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17BA2"/>
                    </a:solidFill>
                  </a:tcPr>
                </a:tc>
                <a:extLst>
                  <a:ext uri="{0D108BD9-81ED-4DB2-BD59-A6C34878D82A}">
                    <a16:rowId xmlns:a16="http://schemas.microsoft.com/office/drawing/2014/main" val="10000"/>
                  </a:ext>
                </a:extLst>
              </a:tr>
              <a:tr h="640080">
                <a:tc>
                  <a:txBody>
                    <a:bodyPr/>
                    <a:lstStyle/>
                    <a:p>
                      <a:pPr marL="97790">
                        <a:lnSpc>
                          <a:spcPct val="100000"/>
                        </a:lnSpc>
                        <a:spcBef>
                          <a:spcPts val="290"/>
                        </a:spcBef>
                      </a:pPr>
                      <a:r>
                        <a:rPr sz="1800" dirty="0">
                          <a:latin typeface="Gill Sans MT"/>
                          <a:cs typeface="Gill Sans MT"/>
                        </a:rPr>
                        <a:t>==</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4D6DF"/>
                    </a:solidFill>
                  </a:tcPr>
                </a:tc>
                <a:tc>
                  <a:txBody>
                    <a:bodyPr/>
                    <a:lstStyle/>
                    <a:p>
                      <a:pPr marL="98425">
                        <a:lnSpc>
                          <a:spcPct val="100000"/>
                        </a:lnSpc>
                        <a:spcBef>
                          <a:spcPts val="290"/>
                        </a:spcBef>
                      </a:pPr>
                      <a:r>
                        <a:rPr sz="1800" dirty="0">
                          <a:latin typeface="Gill Sans MT"/>
                          <a:cs typeface="Gill Sans MT"/>
                        </a:rPr>
                        <a:t>Equal</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4D6DF"/>
                    </a:solidFill>
                  </a:tcPr>
                </a:tc>
                <a:tc>
                  <a:txBody>
                    <a:bodyPr/>
                    <a:lstStyle/>
                    <a:p>
                      <a:pPr marL="98425">
                        <a:lnSpc>
                          <a:spcPct val="100000"/>
                        </a:lnSpc>
                        <a:spcBef>
                          <a:spcPts val="290"/>
                        </a:spcBef>
                      </a:pPr>
                      <a:r>
                        <a:rPr sz="1800" dirty="0">
                          <a:latin typeface="Gill Sans MT"/>
                          <a:cs typeface="Gill Sans MT"/>
                        </a:rPr>
                        <a:t>8 == 8 </a:t>
                      </a:r>
                      <a:r>
                        <a:rPr sz="1800" spc="-10" dirty="0">
                          <a:latin typeface="Gill Sans MT"/>
                          <a:cs typeface="Gill Sans MT"/>
                        </a:rPr>
                        <a:t>returns</a:t>
                      </a:r>
                      <a:r>
                        <a:rPr sz="1800" spc="-275" dirty="0">
                          <a:latin typeface="Gill Sans MT"/>
                          <a:cs typeface="Gill Sans MT"/>
                        </a:rPr>
                        <a:t> </a:t>
                      </a:r>
                      <a:r>
                        <a:rPr lang="en-US" sz="1800" spc="-275" dirty="0">
                          <a:latin typeface="Gill Sans MT"/>
                          <a:cs typeface="Gill Sans MT"/>
                        </a:rPr>
                        <a:t> </a:t>
                      </a:r>
                      <a:r>
                        <a:rPr lang="en-US" sz="1800" spc="-15" dirty="0">
                          <a:latin typeface="Gill Sans MT"/>
                          <a:cs typeface="Gill Sans MT"/>
                        </a:rPr>
                        <a:t>True</a:t>
                      </a:r>
                      <a:endParaRPr sz="1800" dirty="0">
                        <a:latin typeface="Gill Sans MT"/>
                        <a:cs typeface="Gill Sans MT"/>
                      </a:endParaRPr>
                    </a:p>
                    <a:p>
                      <a:pPr marL="98425">
                        <a:lnSpc>
                          <a:spcPct val="100000"/>
                        </a:lnSpc>
                      </a:pPr>
                      <a:r>
                        <a:rPr sz="1800" dirty="0">
                          <a:latin typeface="Gill Sans MT"/>
                          <a:cs typeface="Gill Sans MT"/>
                        </a:rPr>
                        <a:t>8 == 9 </a:t>
                      </a:r>
                      <a:r>
                        <a:rPr sz="1800" spc="-10" dirty="0">
                          <a:latin typeface="Gill Sans MT"/>
                          <a:cs typeface="Gill Sans MT"/>
                        </a:rPr>
                        <a:t>returns</a:t>
                      </a:r>
                      <a:r>
                        <a:rPr sz="1800" spc="-45" dirty="0">
                          <a:latin typeface="Gill Sans MT"/>
                          <a:cs typeface="Gill Sans MT"/>
                        </a:rPr>
                        <a:t> </a:t>
                      </a:r>
                      <a:r>
                        <a:rPr lang="en-US" sz="1800" spc="-20" dirty="0">
                          <a:latin typeface="Gill Sans MT"/>
                          <a:cs typeface="Gill Sans MT"/>
                        </a:rPr>
                        <a:t>False</a:t>
                      </a:r>
                      <a:endParaRPr sz="1800" dirty="0">
                        <a:latin typeface="Gill Sans MT"/>
                        <a:cs typeface="Gill Sans MT"/>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4D6DF"/>
                    </a:solidFill>
                  </a:tcPr>
                </a:tc>
                <a:extLst>
                  <a:ext uri="{0D108BD9-81ED-4DB2-BD59-A6C34878D82A}">
                    <a16:rowId xmlns:a16="http://schemas.microsoft.com/office/drawing/2014/main" val="10001"/>
                  </a:ext>
                </a:extLst>
              </a:tr>
              <a:tr h="639445">
                <a:tc>
                  <a:txBody>
                    <a:bodyPr/>
                    <a:lstStyle/>
                    <a:p>
                      <a:pPr marL="97790">
                        <a:lnSpc>
                          <a:spcPct val="100000"/>
                        </a:lnSpc>
                        <a:spcBef>
                          <a:spcPts val="295"/>
                        </a:spcBef>
                      </a:pPr>
                      <a:r>
                        <a:rPr sz="1800" dirty="0">
                          <a:latin typeface="Gill Sans MT"/>
                          <a:cs typeface="Gill Sans MT"/>
                        </a:rPr>
                        <a:t>!=</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98425">
                        <a:lnSpc>
                          <a:spcPct val="100000"/>
                        </a:lnSpc>
                        <a:spcBef>
                          <a:spcPts val="295"/>
                        </a:spcBef>
                      </a:pPr>
                      <a:r>
                        <a:rPr sz="1800" dirty="0">
                          <a:latin typeface="Gill Sans MT"/>
                          <a:cs typeface="Gill Sans MT"/>
                        </a:rPr>
                        <a:t>Not</a:t>
                      </a:r>
                      <a:r>
                        <a:rPr sz="1800" spc="-15" dirty="0">
                          <a:latin typeface="Gill Sans MT"/>
                          <a:cs typeface="Gill Sans MT"/>
                        </a:rPr>
                        <a:t> </a:t>
                      </a:r>
                      <a:r>
                        <a:rPr sz="1800" dirty="0">
                          <a:latin typeface="Gill Sans MT"/>
                          <a:cs typeface="Gill Sans MT"/>
                        </a:rPr>
                        <a:t>Equal</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98425">
                        <a:lnSpc>
                          <a:spcPct val="100000"/>
                        </a:lnSpc>
                        <a:spcBef>
                          <a:spcPts val="295"/>
                        </a:spcBef>
                      </a:pPr>
                      <a:r>
                        <a:rPr sz="1800" dirty="0">
                          <a:latin typeface="Gill Sans MT"/>
                          <a:cs typeface="Gill Sans MT"/>
                        </a:rPr>
                        <a:t>8 != 8 </a:t>
                      </a:r>
                      <a:r>
                        <a:rPr sz="1800" spc="-10" dirty="0">
                          <a:latin typeface="Gill Sans MT"/>
                          <a:cs typeface="Gill Sans MT"/>
                        </a:rPr>
                        <a:t>returns</a:t>
                      </a:r>
                      <a:r>
                        <a:rPr sz="1800" spc="-40" dirty="0">
                          <a:latin typeface="Gill Sans MT"/>
                          <a:cs typeface="Gill Sans MT"/>
                        </a:rPr>
                        <a:t> </a:t>
                      </a:r>
                      <a:r>
                        <a:rPr lang="en-US" sz="1800" spc="-20" dirty="0">
                          <a:latin typeface="Gill Sans MT"/>
                          <a:cs typeface="Gill Sans MT"/>
                        </a:rPr>
                        <a:t>False</a:t>
                      </a:r>
                      <a:endParaRPr sz="1800" dirty="0">
                        <a:latin typeface="Gill Sans MT"/>
                        <a:cs typeface="Gill Sans MT"/>
                      </a:endParaRPr>
                    </a:p>
                    <a:p>
                      <a:pPr marL="98425">
                        <a:lnSpc>
                          <a:spcPct val="100000"/>
                        </a:lnSpc>
                      </a:pPr>
                      <a:r>
                        <a:rPr sz="1800" dirty="0">
                          <a:latin typeface="Gill Sans MT"/>
                          <a:cs typeface="Gill Sans MT"/>
                        </a:rPr>
                        <a:t>8 != 9 </a:t>
                      </a:r>
                      <a:r>
                        <a:rPr sz="1800" spc="-10" dirty="0">
                          <a:latin typeface="Gill Sans MT"/>
                          <a:cs typeface="Gill Sans MT"/>
                        </a:rPr>
                        <a:t>returns</a:t>
                      </a:r>
                      <a:r>
                        <a:rPr sz="1800" spc="-275" dirty="0">
                          <a:latin typeface="Gill Sans MT"/>
                          <a:cs typeface="Gill Sans MT"/>
                        </a:rPr>
                        <a:t> </a:t>
                      </a:r>
                      <a:r>
                        <a:rPr lang="en-US" sz="1800" spc="-15" dirty="0">
                          <a:latin typeface="Gill Sans MT"/>
                          <a:cs typeface="Gill Sans MT"/>
                        </a:rPr>
                        <a:t> True</a:t>
                      </a:r>
                      <a:endParaRPr sz="1800" dirty="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extLst>
                  <a:ext uri="{0D108BD9-81ED-4DB2-BD59-A6C34878D82A}">
                    <a16:rowId xmlns:a16="http://schemas.microsoft.com/office/drawing/2014/main" val="10002"/>
                  </a:ext>
                </a:extLst>
              </a:tr>
              <a:tr h="640080">
                <a:tc>
                  <a:txBody>
                    <a:bodyPr/>
                    <a:lstStyle/>
                    <a:p>
                      <a:pPr marL="97790">
                        <a:lnSpc>
                          <a:spcPct val="100000"/>
                        </a:lnSpc>
                        <a:spcBef>
                          <a:spcPts val="295"/>
                        </a:spcBef>
                      </a:pPr>
                      <a:r>
                        <a:rPr sz="1800" dirty="0">
                          <a:latin typeface="Gill Sans MT"/>
                          <a:cs typeface="Gill Sans MT"/>
                        </a:rPr>
                        <a:t>&gt;</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tc>
                  <a:txBody>
                    <a:bodyPr/>
                    <a:lstStyle/>
                    <a:p>
                      <a:pPr marL="98425">
                        <a:lnSpc>
                          <a:spcPct val="100000"/>
                        </a:lnSpc>
                        <a:spcBef>
                          <a:spcPts val="295"/>
                        </a:spcBef>
                      </a:pPr>
                      <a:r>
                        <a:rPr sz="1800" spc="-10" dirty="0">
                          <a:latin typeface="Gill Sans MT"/>
                          <a:cs typeface="Gill Sans MT"/>
                        </a:rPr>
                        <a:t>Greater</a:t>
                      </a:r>
                      <a:r>
                        <a:rPr sz="1800" spc="-229" dirty="0">
                          <a:latin typeface="Gill Sans MT"/>
                          <a:cs typeface="Gill Sans MT"/>
                        </a:rPr>
                        <a:t> </a:t>
                      </a:r>
                      <a:r>
                        <a:rPr sz="1800" dirty="0">
                          <a:latin typeface="Gill Sans MT"/>
                          <a:cs typeface="Gill Sans MT"/>
                        </a:rPr>
                        <a:t>Than</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tc>
                  <a:txBody>
                    <a:bodyPr/>
                    <a:lstStyle/>
                    <a:p>
                      <a:pPr marL="276225" indent="-177800">
                        <a:lnSpc>
                          <a:spcPct val="100000"/>
                        </a:lnSpc>
                        <a:spcBef>
                          <a:spcPts val="295"/>
                        </a:spcBef>
                        <a:buAutoNum type="arabicPlain" startAt="8"/>
                        <a:tabLst>
                          <a:tab pos="276860" algn="l"/>
                        </a:tabLst>
                      </a:pPr>
                      <a:r>
                        <a:rPr sz="1800" dirty="0">
                          <a:latin typeface="Gill Sans MT"/>
                          <a:cs typeface="Gill Sans MT"/>
                        </a:rPr>
                        <a:t>&gt; 8 </a:t>
                      </a:r>
                      <a:r>
                        <a:rPr sz="1800" spc="-10" dirty="0">
                          <a:latin typeface="Gill Sans MT"/>
                          <a:cs typeface="Gill Sans MT"/>
                        </a:rPr>
                        <a:t>returns</a:t>
                      </a:r>
                      <a:r>
                        <a:rPr sz="1800" spc="-50" dirty="0">
                          <a:latin typeface="Gill Sans MT"/>
                          <a:cs typeface="Gill Sans MT"/>
                        </a:rPr>
                        <a:t> </a:t>
                      </a:r>
                      <a:r>
                        <a:rPr lang="en-US" sz="1800" spc="-20" dirty="0">
                          <a:latin typeface="Gill Sans MT"/>
                          <a:cs typeface="Gill Sans MT"/>
                        </a:rPr>
                        <a:t>False</a:t>
                      </a:r>
                      <a:endParaRPr sz="1800" dirty="0">
                        <a:latin typeface="Gill Sans MT"/>
                        <a:cs typeface="Gill Sans MT"/>
                      </a:endParaRPr>
                    </a:p>
                    <a:p>
                      <a:pPr marL="276860" indent="-178435">
                        <a:lnSpc>
                          <a:spcPct val="100000"/>
                        </a:lnSpc>
                        <a:buAutoNum type="arabicPlain" startAt="8"/>
                        <a:tabLst>
                          <a:tab pos="277495" algn="l"/>
                        </a:tabLst>
                      </a:pPr>
                      <a:r>
                        <a:rPr sz="1800" dirty="0">
                          <a:latin typeface="Gill Sans MT"/>
                          <a:cs typeface="Gill Sans MT"/>
                        </a:rPr>
                        <a:t>&gt; 8 </a:t>
                      </a:r>
                      <a:r>
                        <a:rPr sz="1800" spc="-10" dirty="0">
                          <a:latin typeface="Gill Sans MT"/>
                          <a:cs typeface="Gill Sans MT"/>
                        </a:rPr>
                        <a:t>returns</a:t>
                      </a:r>
                      <a:r>
                        <a:rPr sz="1800" spc="-265" dirty="0">
                          <a:latin typeface="Gill Sans MT"/>
                          <a:cs typeface="Gill Sans MT"/>
                        </a:rPr>
                        <a:t> </a:t>
                      </a:r>
                      <a:r>
                        <a:rPr lang="en-US" sz="1800" spc="-15" dirty="0">
                          <a:latin typeface="Gill Sans MT"/>
                          <a:cs typeface="Gill Sans MT"/>
                        </a:rPr>
                        <a:t> True</a:t>
                      </a:r>
                      <a:endParaRPr sz="1800" dirty="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extLst>
                  <a:ext uri="{0D108BD9-81ED-4DB2-BD59-A6C34878D82A}">
                    <a16:rowId xmlns:a16="http://schemas.microsoft.com/office/drawing/2014/main" val="10003"/>
                  </a:ext>
                </a:extLst>
              </a:tr>
              <a:tr h="640080">
                <a:tc>
                  <a:txBody>
                    <a:bodyPr/>
                    <a:lstStyle/>
                    <a:p>
                      <a:pPr marL="97790">
                        <a:lnSpc>
                          <a:spcPct val="100000"/>
                        </a:lnSpc>
                        <a:spcBef>
                          <a:spcPts val="295"/>
                        </a:spcBef>
                      </a:pPr>
                      <a:r>
                        <a:rPr sz="1800" dirty="0">
                          <a:latin typeface="Gill Sans MT"/>
                          <a:cs typeface="Gill Sans MT"/>
                        </a:rPr>
                        <a:t>&gt;=</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98425">
                        <a:lnSpc>
                          <a:spcPct val="100000"/>
                        </a:lnSpc>
                        <a:spcBef>
                          <a:spcPts val="295"/>
                        </a:spcBef>
                      </a:pPr>
                      <a:r>
                        <a:rPr sz="1800" spc="-10" dirty="0">
                          <a:latin typeface="Gill Sans MT"/>
                          <a:cs typeface="Gill Sans MT"/>
                        </a:rPr>
                        <a:t>Greater </a:t>
                      </a:r>
                      <a:r>
                        <a:rPr sz="1800" dirty="0">
                          <a:latin typeface="Gill Sans MT"/>
                          <a:cs typeface="Gill Sans MT"/>
                        </a:rPr>
                        <a:t>Than or</a:t>
                      </a:r>
                      <a:r>
                        <a:rPr sz="1800" spc="-254" dirty="0">
                          <a:latin typeface="Gill Sans MT"/>
                          <a:cs typeface="Gill Sans MT"/>
                        </a:rPr>
                        <a:t> </a:t>
                      </a:r>
                      <a:r>
                        <a:rPr sz="1800" dirty="0">
                          <a:latin typeface="Gill Sans MT"/>
                          <a:cs typeface="Gill Sans MT"/>
                        </a:rPr>
                        <a:t>Equal</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276225" indent="-177800">
                        <a:lnSpc>
                          <a:spcPct val="100000"/>
                        </a:lnSpc>
                        <a:spcBef>
                          <a:spcPts val="295"/>
                        </a:spcBef>
                        <a:buAutoNum type="arabicPlain" startAt="8"/>
                        <a:tabLst>
                          <a:tab pos="276860" algn="l"/>
                        </a:tabLst>
                      </a:pPr>
                      <a:r>
                        <a:rPr sz="1800" dirty="0">
                          <a:latin typeface="Gill Sans MT"/>
                          <a:cs typeface="Gill Sans MT"/>
                        </a:rPr>
                        <a:t>&gt;= 8 </a:t>
                      </a:r>
                      <a:r>
                        <a:rPr sz="1800" spc="-10" dirty="0">
                          <a:latin typeface="Gill Sans MT"/>
                          <a:cs typeface="Gill Sans MT"/>
                        </a:rPr>
                        <a:t>returns</a:t>
                      </a:r>
                      <a:r>
                        <a:rPr sz="1800" spc="-325" dirty="0">
                          <a:latin typeface="Gill Sans MT"/>
                          <a:cs typeface="Gill Sans MT"/>
                        </a:rPr>
                        <a:t> </a:t>
                      </a:r>
                      <a:r>
                        <a:rPr lang="en-US" sz="1800" spc="-325" dirty="0">
                          <a:latin typeface="Gill Sans MT"/>
                          <a:cs typeface="Gill Sans MT"/>
                        </a:rPr>
                        <a:t> </a:t>
                      </a:r>
                      <a:r>
                        <a:rPr lang="en-US" sz="1800" spc="-15" dirty="0">
                          <a:latin typeface="Gill Sans MT"/>
                          <a:cs typeface="Gill Sans MT"/>
                        </a:rPr>
                        <a:t>True</a:t>
                      </a:r>
                      <a:endParaRPr sz="1800" dirty="0">
                        <a:latin typeface="Gill Sans MT"/>
                        <a:cs typeface="Gill Sans MT"/>
                      </a:endParaRPr>
                    </a:p>
                    <a:p>
                      <a:pPr marL="276225" indent="-177800">
                        <a:lnSpc>
                          <a:spcPct val="100000"/>
                        </a:lnSpc>
                        <a:buAutoNum type="arabicPlain" startAt="8"/>
                        <a:tabLst>
                          <a:tab pos="276860" algn="l"/>
                        </a:tabLst>
                      </a:pPr>
                      <a:r>
                        <a:rPr sz="1800" dirty="0">
                          <a:latin typeface="Gill Sans MT"/>
                          <a:cs typeface="Gill Sans MT"/>
                        </a:rPr>
                        <a:t>&gt;= 8 </a:t>
                      </a:r>
                      <a:r>
                        <a:rPr sz="1800" spc="-10" dirty="0">
                          <a:latin typeface="Gill Sans MT"/>
                          <a:cs typeface="Gill Sans MT"/>
                        </a:rPr>
                        <a:t>returns</a:t>
                      </a:r>
                      <a:r>
                        <a:rPr sz="1800" spc="-325" dirty="0">
                          <a:latin typeface="Gill Sans MT"/>
                          <a:cs typeface="Gill Sans MT"/>
                        </a:rPr>
                        <a:t> </a:t>
                      </a:r>
                      <a:r>
                        <a:rPr lang="en-US" sz="1800" spc="-15" baseline="0" dirty="0">
                          <a:latin typeface="Gill Sans MT"/>
                          <a:cs typeface="Gill Sans MT"/>
                        </a:rPr>
                        <a:t> True</a:t>
                      </a:r>
                      <a:endParaRPr sz="1800" dirty="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extLst>
                  <a:ext uri="{0D108BD9-81ED-4DB2-BD59-A6C34878D82A}">
                    <a16:rowId xmlns:a16="http://schemas.microsoft.com/office/drawing/2014/main" val="10004"/>
                  </a:ext>
                </a:extLst>
              </a:tr>
              <a:tr h="639445">
                <a:tc>
                  <a:txBody>
                    <a:bodyPr/>
                    <a:lstStyle/>
                    <a:p>
                      <a:pPr marL="97790">
                        <a:lnSpc>
                          <a:spcPct val="100000"/>
                        </a:lnSpc>
                        <a:spcBef>
                          <a:spcPts val="295"/>
                        </a:spcBef>
                      </a:pPr>
                      <a:r>
                        <a:rPr sz="1800" dirty="0">
                          <a:latin typeface="Gill Sans MT"/>
                          <a:cs typeface="Gill Sans MT"/>
                        </a:rPr>
                        <a:t>&lt;</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tc>
                  <a:txBody>
                    <a:bodyPr/>
                    <a:lstStyle/>
                    <a:p>
                      <a:pPr marL="98425">
                        <a:lnSpc>
                          <a:spcPct val="100000"/>
                        </a:lnSpc>
                        <a:spcBef>
                          <a:spcPts val="295"/>
                        </a:spcBef>
                      </a:pPr>
                      <a:r>
                        <a:rPr sz="1800" dirty="0">
                          <a:latin typeface="Gill Sans MT"/>
                          <a:cs typeface="Gill Sans MT"/>
                        </a:rPr>
                        <a:t>Less</a:t>
                      </a:r>
                      <a:r>
                        <a:rPr sz="1800" spc="-250" dirty="0">
                          <a:latin typeface="Gill Sans MT"/>
                          <a:cs typeface="Gill Sans MT"/>
                        </a:rPr>
                        <a:t> </a:t>
                      </a:r>
                      <a:r>
                        <a:rPr sz="1800" dirty="0">
                          <a:latin typeface="Gill Sans MT"/>
                          <a:cs typeface="Gill Sans MT"/>
                        </a:rPr>
                        <a:t>Than</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tc>
                  <a:txBody>
                    <a:bodyPr/>
                    <a:lstStyle/>
                    <a:p>
                      <a:pPr marL="98425">
                        <a:lnSpc>
                          <a:spcPct val="100000"/>
                        </a:lnSpc>
                        <a:spcBef>
                          <a:spcPts val="295"/>
                        </a:spcBef>
                      </a:pPr>
                      <a:r>
                        <a:rPr sz="1800" dirty="0">
                          <a:latin typeface="Gill Sans MT"/>
                          <a:cs typeface="Gill Sans MT"/>
                        </a:rPr>
                        <a:t>8 &lt; 8 </a:t>
                      </a:r>
                      <a:r>
                        <a:rPr sz="1800" spc="-10" dirty="0">
                          <a:latin typeface="Gill Sans MT"/>
                          <a:cs typeface="Gill Sans MT"/>
                        </a:rPr>
                        <a:t>returns</a:t>
                      </a:r>
                      <a:r>
                        <a:rPr sz="1800" spc="-55" dirty="0">
                          <a:latin typeface="Gill Sans MT"/>
                          <a:cs typeface="Gill Sans MT"/>
                        </a:rPr>
                        <a:t> </a:t>
                      </a:r>
                      <a:r>
                        <a:rPr lang="en-US" sz="1800" spc="-20" dirty="0">
                          <a:latin typeface="Gill Sans MT"/>
                          <a:cs typeface="Gill Sans MT"/>
                        </a:rPr>
                        <a:t>False</a:t>
                      </a:r>
                      <a:endParaRPr sz="1800" dirty="0">
                        <a:latin typeface="Gill Sans MT"/>
                        <a:cs typeface="Gill Sans MT"/>
                      </a:endParaRPr>
                    </a:p>
                    <a:p>
                      <a:pPr marL="98425">
                        <a:lnSpc>
                          <a:spcPct val="100000"/>
                        </a:lnSpc>
                      </a:pPr>
                      <a:r>
                        <a:rPr sz="1800" dirty="0">
                          <a:latin typeface="Gill Sans MT"/>
                          <a:cs typeface="Gill Sans MT"/>
                        </a:rPr>
                        <a:t>8 &lt; 9 </a:t>
                      </a:r>
                      <a:r>
                        <a:rPr sz="1800" spc="-10" dirty="0">
                          <a:latin typeface="Gill Sans MT"/>
                          <a:cs typeface="Gill Sans MT"/>
                        </a:rPr>
                        <a:t>returns</a:t>
                      </a:r>
                      <a:r>
                        <a:rPr sz="1800" spc="-270" dirty="0">
                          <a:latin typeface="Gill Sans MT"/>
                          <a:cs typeface="Gill Sans MT"/>
                        </a:rPr>
                        <a:t> </a:t>
                      </a:r>
                      <a:r>
                        <a:rPr lang="en-US" sz="1800" spc="-15" baseline="0" dirty="0">
                          <a:latin typeface="Gill Sans MT"/>
                          <a:cs typeface="Gill Sans MT"/>
                        </a:rPr>
                        <a:t> True</a:t>
                      </a:r>
                      <a:endParaRPr sz="1800" dirty="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extLst>
                  <a:ext uri="{0D108BD9-81ED-4DB2-BD59-A6C34878D82A}">
                    <a16:rowId xmlns:a16="http://schemas.microsoft.com/office/drawing/2014/main" val="10005"/>
                  </a:ext>
                </a:extLst>
              </a:tr>
              <a:tr h="639445">
                <a:tc>
                  <a:txBody>
                    <a:bodyPr/>
                    <a:lstStyle/>
                    <a:p>
                      <a:pPr marL="97790">
                        <a:lnSpc>
                          <a:spcPct val="100000"/>
                        </a:lnSpc>
                        <a:spcBef>
                          <a:spcPts val="295"/>
                        </a:spcBef>
                      </a:pPr>
                      <a:r>
                        <a:rPr sz="1800" dirty="0">
                          <a:latin typeface="Gill Sans MT"/>
                          <a:cs typeface="Gill Sans MT"/>
                        </a:rPr>
                        <a:t>&lt;=</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98425">
                        <a:lnSpc>
                          <a:spcPct val="100000"/>
                        </a:lnSpc>
                        <a:spcBef>
                          <a:spcPts val="295"/>
                        </a:spcBef>
                      </a:pPr>
                      <a:r>
                        <a:rPr sz="1800" dirty="0">
                          <a:latin typeface="Gill Sans MT"/>
                          <a:cs typeface="Gill Sans MT"/>
                        </a:rPr>
                        <a:t>Less Than or</a:t>
                      </a:r>
                      <a:r>
                        <a:rPr sz="1800" spc="-275" dirty="0">
                          <a:latin typeface="Gill Sans MT"/>
                          <a:cs typeface="Gill Sans MT"/>
                        </a:rPr>
                        <a:t> </a:t>
                      </a:r>
                      <a:r>
                        <a:rPr sz="1800" dirty="0">
                          <a:latin typeface="Gill Sans MT"/>
                          <a:cs typeface="Gill Sans MT"/>
                        </a:rPr>
                        <a:t>Equal</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98425">
                        <a:lnSpc>
                          <a:spcPct val="100000"/>
                        </a:lnSpc>
                        <a:spcBef>
                          <a:spcPts val="295"/>
                        </a:spcBef>
                      </a:pPr>
                      <a:r>
                        <a:rPr sz="1800" dirty="0">
                          <a:latin typeface="Gill Sans MT"/>
                          <a:cs typeface="Gill Sans MT"/>
                        </a:rPr>
                        <a:t>8 &lt;= 8 </a:t>
                      </a:r>
                      <a:r>
                        <a:rPr sz="1800" spc="-10" dirty="0">
                          <a:latin typeface="Gill Sans MT"/>
                          <a:cs typeface="Gill Sans MT"/>
                        </a:rPr>
                        <a:t>returns</a:t>
                      </a:r>
                      <a:r>
                        <a:rPr sz="1800" spc="-325" dirty="0">
                          <a:latin typeface="Gill Sans MT"/>
                          <a:cs typeface="Gill Sans MT"/>
                        </a:rPr>
                        <a:t> </a:t>
                      </a:r>
                      <a:r>
                        <a:rPr lang="en-US" sz="1800" spc="-325" dirty="0">
                          <a:latin typeface="Gill Sans MT"/>
                          <a:cs typeface="Gill Sans MT"/>
                        </a:rPr>
                        <a:t> </a:t>
                      </a:r>
                      <a:r>
                        <a:rPr lang="en-US" sz="1800" spc="-15" dirty="0">
                          <a:latin typeface="Gill Sans MT"/>
                          <a:cs typeface="Gill Sans MT"/>
                        </a:rPr>
                        <a:t>True</a:t>
                      </a:r>
                      <a:endParaRPr sz="1800" dirty="0">
                        <a:latin typeface="Gill Sans MT"/>
                        <a:cs typeface="Gill Sans MT"/>
                      </a:endParaRPr>
                    </a:p>
                    <a:p>
                      <a:pPr marL="98425">
                        <a:lnSpc>
                          <a:spcPct val="100000"/>
                        </a:lnSpc>
                      </a:pPr>
                      <a:r>
                        <a:rPr sz="1800" dirty="0">
                          <a:latin typeface="Gill Sans MT"/>
                          <a:cs typeface="Gill Sans MT"/>
                        </a:rPr>
                        <a:t>8 &lt;= 9 </a:t>
                      </a:r>
                      <a:r>
                        <a:rPr sz="1800" spc="-10" dirty="0">
                          <a:latin typeface="Gill Sans MT"/>
                          <a:cs typeface="Gill Sans MT"/>
                        </a:rPr>
                        <a:t>returns</a:t>
                      </a:r>
                      <a:r>
                        <a:rPr sz="1800" spc="-325" dirty="0">
                          <a:latin typeface="Gill Sans MT"/>
                          <a:cs typeface="Gill Sans MT"/>
                        </a:rPr>
                        <a:t> </a:t>
                      </a:r>
                      <a:r>
                        <a:rPr lang="en-US" sz="1800" spc="-325" dirty="0">
                          <a:latin typeface="Gill Sans MT"/>
                          <a:cs typeface="Gill Sans MT"/>
                        </a:rPr>
                        <a:t> </a:t>
                      </a:r>
                      <a:r>
                        <a:rPr lang="en-US" sz="1800" spc="-15" dirty="0">
                          <a:latin typeface="Gill Sans MT"/>
                          <a:cs typeface="Gill Sans MT"/>
                        </a:rPr>
                        <a:t>True</a:t>
                      </a:r>
                      <a:endParaRPr sz="1800" dirty="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8811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43200" y="1371600"/>
            <a:ext cx="3143249" cy="215341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35940" y="577341"/>
            <a:ext cx="8150860" cy="505908"/>
          </a:xfrm>
          <a:prstGeom prst="rect">
            <a:avLst/>
          </a:prstGeom>
        </p:spPr>
        <p:txBody>
          <a:bodyPr vert="horz" wrap="square" lIns="0" tIns="13335" rIns="0" bIns="0" rtlCol="0">
            <a:spAutoFit/>
          </a:bodyPr>
          <a:lstStyle/>
          <a:p>
            <a:pPr marL="12700">
              <a:lnSpc>
                <a:spcPct val="100000"/>
              </a:lnSpc>
              <a:spcBef>
                <a:spcPts val="105"/>
              </a:spcBef>
            </a:pPr>
            <a:r>
              <a:rPr sz="3200" b="0" spc="-5" dirty="0">
                <a:solidFill>
                  <a:srgbClr val="464652"/>
                </a:solidFill>
                <a:latin typeface="Bookman Old Style"/>
                <a:cs typeface="Bookman Old Style"/>
              </a:rPr>
              <a:t>Relational </a:t>
            </a:r>
            <a:r>
              <a:rPr sz="3200" b="0" dirty="0">
                <a:solidFill>
                  <a:srgbClr val="464652"/>
                </a:solidFill>
                <a:latin typeface="Bookman Old Style"/>
                <a:cs typeface="Bookman Old Style"/>
              </a:rPr>
              <a:t>Operators</a:t>
            </a:r>
            <a:r>
              <a:rPr sz="3200" b="0" spc="-55" dirty="0">
                <a:solidFill>
                  <a:srgbClr val="464652"/>
                </a:solidFill>
                <a:latin typeface="Bookman Old Style"/>
                <a:cs typeface="Bookman Old Style"/>
              </a:rPr>
              <a:t> </a:t>
            </a:r>
            <a:r>
              <a:rPr sz="3200" b="0" dirty="0">
                <a:solidFill>
                  <a:srgbClr val="464652"/>
                </a:solidFill>
                <a:latin typeface="Bookman Old Style"/>
                <a:cs typeface="Bookman Old Style"/>
              </a:rPr>
              <a:t>(</a:t>
            </a:r>
            <a:r>
              <a:rPr lang="en-SG" sz="3200" b="0" dirty="0">
                <a:solidFill>
                  <a:srgbClr val="464652"/>
                </a:solidFill>
                <a:latin typeface="Bookman Old Style"/>
                <a:cs typeface="Bookman Old Style"/>
              </a:rPr>
              <a:t>cont.</a:t>
            </a:r>
            <a:r>
              <a:rPr sz="3200" b="0" dirty="0">
                <a:solidFill>
                  <a:srgbClr val="464652"/>
                </a:solidFill>
                <a:latin typeface="Bookman Old Style"/>
                <a:cs typeface="Bookman Old Style"/>
              </a:rPr>
              <a:t>)</a:t>
            </a:r>
            <a:endParaRPr sz="3200" dirty="0">
              <a:latin typeface="Bookman Old Style"/>
              <a:cs typeface="Bookman Old Style"/>
            </a:endParaRPr>
          </a:p>
        </p:txBody>
      </p:sp>
      <p:sp>
        <p:nvSpPr>
          <p:cNvPr id="6" name="object 6"/>
          <p:cNvSpPr/>
          <p:nvPr/>
        </p:nvSpPr>
        <p:spPr>
          <a:xfrm>
            <a:off x="2743200" y="3886200"/>
            <a:ext cx="2028824" cy="2409444"/>
          </a:xfrm>
          <a:prstGeom prst="rect">
            <a:avLst/>
          </a:prstGeom>
          <a:blipFill>
            <a:blip r:embed="rId3" cstate="print"/>
            <a:stretch>
              <a:fillRect/>
            </a:stretch>
          </a:blipFill>
        </p:spPr>
        <p:txBody>
          <a:bodyPr wrap="square" lIns="0" tIns="0" rIns="0" bIns="0" rtlCol="0"/>
          <a:lstStyle/>
          <a:p>
            <a:endParaRPr/>
          </a:p>
        </p:txBody>
      </p:sp>
      <p:sp>
        <p:nvSpPr>
          <p:cNvPr id="10" name="Slide Number Placeholder 9"/>
          <p:cNvSpPr>
            <a:spLocks noGrp="1"/>
          </p:cNvSpPr>
          <p:nvPr>
            <p:ph type="sldNum" sz="quarter" idx="7"/>
          </p:nvPr>
        </p:nvSpPr>
        <p:spPr>
          <a:xfrm>
            <a:off x="6705600" y="6339840"/>
            <a:ext cx="1981200" cy="365760"/>
          </a:xfrm>
        </p:spPr>
        <p:txBody>
          <a:bodyPr/>
          <a:lstStyle/>
          <a:p>
            <a:pPr marL="27940">
              <a:lnSpc>
                <a:spcPct val="100000"/>
              </a:lnSpc>
              <a:spcBef>
                <a:spcPts val="15"/>
              </a:spcBef>
            </a:pPr>
            <a:fld id="{81D60167-4931-47E6-BA6A-407CBD079E47}" type="slidenum">
              <a:rPr lang="en-SG" smtClean="0"/>
              <a:t>22</a:t>
            </a:fld>
            <a:endParaRPr lang="en-SG" dirty="0"/>
          </a:p>
        </p:txBody>
      </p:sp>
    </p:spTree>
    <p:extLst>
      <p:ext uri="{BB962C8B-B14F-4D97-AF65-F5344CB8AC3E}">
        <p14:creationId xmlns:p14="http://schemas.microsoft.com/office/powerpoint/2010/main" val="1012547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7341"/>
            <a:ext cx="3517265" cy="513715"/>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Logical</a:t>
            </a:r>
            <a:r>
              <a:rPr sz="3200" spc="-45" dirty="0">
                <a:solidFill>
                  <a:srgbClr val="464652"/>
                </a:solidFill>
              </a:rPr>
              <a:t> </a:t>
            </a:r>
            <a:r>
              <a:rPr sz="3200" spc="-5" dirty="0">
                <a:solidFill>
                  <a:srgbClr val="464652"/>
                </a:solidFill>
              </a:rPr>
              <a:t>Operators</a:t>
            </a:r>
            <a:endParaRPr sz="3200"/>
          </a:p>
        </p:txBody>
      </p:sp>
      <p:sp>
        <p:nvSpPr>
          <p:cNvPr id="10" name="Slide Number Placeholder 9"/>
          <p:cNvSpPr>
            <a:spLocks noGrp="1"/>
          </p:cNvSpPr>
          <p:nvPr>
            <p:ph type="sldNum" sz="quarter" idx="12"/>
          </p:nvPr>
        </p:nvSpPr>
        <p:spPr>
          <a:xfrm>
            <a:off x="6858000" y="6400800"/>
            <a:ext cx="1981200" cy="365760"/>
          </a:xfrm>
        </p:spPr>
        <p:txBody>
          <a:bodyPr/>
          <a:lstStyle/>
          <a:p>
            <a:fld id="{2F424A89-909B-4BA1-940E-23EAC9404E56}" type="slidenum">
              <a:rPr lang="en-US" smtClean="0"/>
              <a:pPr/>
              <a:t>23</a:t>
            </a:fld>
            <a:endParaRPr lang="en-US"/>
          </a:p>
        </p:txBody>
      </p:sp>
      <p:sp>
        <p:nvSpPr>
          <p:cNvPr id="3" name="object 3"/>
          <p:cNvSpPr txBox="1"/>
          <p:nvPr/>
        </p:nvSpPr>
        <p:spPr>
          <a:xfrm>
            <a:off x="535940" y="1238757"/>
            <a:ext cx="8150860" cy="818515"/>
          </a:xfrm>
          <a:prstGeom prst="rect">
            <a:avLst/>
          </a:prstGeom>
        </p:spPr>
        <p:txBody>
          <a:bodyPr vert="horz" wrap="square" lIns="0" tIns="13335" rIns="0" bIns="0" rtlCol="0">
            <a:spAutoFit/>
          </a:bodyPr>
          <a:lstStyle/>
          <a:p>
            <a:pPr marL="286385" marR="5080" indent="-274320">
              <a:lnSpc>
                <a:spcPct val="100000"/>
              </a:lnSpc>
              <a:spcBef>
                <a:spcPts val="10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Python </a:t>
            </a:r>
            <a:r>
              <a:rPr sz="2600" spc="-10" dirty="0">
                <a:latin typeface="Gill Sans MT"/>
                <a:cs typeface="Gill Sans MT"/>
              </a:rPr>
              <a:t>provides </a:t>
            </a:r>
            <a:r>
              <a:rPr sz="2600" spc="-20" dirty="0">
                <a:latin typeface="Gill Sans MT"/>
                <a:cs typeface="Gill Sans MT"/>
              </a:rPr>
              <a:t>two </a:t>
            </a:r>
            <a:r>
              <a:rPr sz="2600" spc="5" dirty="0">
                <a:latin typeface="Gill Sans MT"/>
                <a:cs typeface="Gill Sans MT"/>
              </a:rPr>
              <a:t>binary </a:t>
            </a:r>
            <a:r>
              <a:rPr sz="2600" dirty="0">
                <a:latin typeface="Gill Sans MT"/>
                <a:cs typeface="Gill Sans MT"/>
              </a:rPr>
              <a:t>logical operators and one  </a:t>
            </a:r>
            <a:r>
              <a:rPr sz="2600" spc="10" dirty="0">
                <a:latin typeface="Gill Sans MT"/>
                <a:cs typeface="Gill Sans MT"/>
              </a:rPr>
              <a:t>unary </a:t>
            </a:r>
            <a:r>
              <a:rPr sz="2600" dirty="0">
                <a:latin typeface="Gill Sans MT"/>
                <a:cs typeface="Gill Sans MT"/>
              </a:rPr>
              <a:t>logical</a:t>
            </a:r>
            <a:r>
              <a:rPr sz="2600" spc="-40" dirty="0">
                <a:latin typeface="Gill Sans MT"/>
                <a:cs typeface="Gill Sans MT"/>
              </a:rPr>
              <a:t> </a:t>
            </a:r>
            <a:r>
              <a:rPr sz="2600" spc="-30" dirty="0">
                <a:latin typeface="Gill Sans MT"/>
                <a:cs typeface="Gill Sans MT"/>
              </a:rPr>
              <a:t>operator.</a:t>
            </a:r>
            <a:endParaRPr sz="2600" dirty="0">
              <a:latin typeface="Gill Sans MT"/>
              <a:cs typeface="Gill Sans MT"/>
            </a:endParaRPr>
          </a:p>
        </p:txBody>
      </p:sp>
      <p:sp>
        <p:nvSpPr>
          <p:cNvPr id="4" name="object 4"/>
          <p:cNvSpPr txBox="1"/>
          <p:nvPr/>
        </p:nvSpPr>
        <p:spPr>
          <a:xfrm>
            <a:off x="535940" y="3525392"/>
            <a:ext cx="7846060" cy="818515"/>
          </a:xfrm>
          <a:prstGeom prst="rect">
            <a:avLst/>
          </a:prstGeom>
        </p:spPr>
        <p:txBody>
          <a:bodyPr vert="horz" wrap="square" lIns="0" tIns="13335" rIns="0" bIns="0" rtlCol="0">
            <a:spAutoFit/>
          </a:bodyPr>
          <a:lstStyle/>
          <a:p>
            <a:pPr marL="286385" marR="5080" indent="-274320">
              <a:lnSpc>
                <a:spcPct val="100000"/>
              </a:lnSpc>
              <a:spcBef>
                <a:spcPts val="10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5" dirty="0">
                <a:latin typeface="Gill Sans MT"/>
                <a:cs typeface="Gill Sans MT"/>
              </a:rPr>
              <a:t>These </a:t>
            </a:r>
            <a:r>
              <a:rPr sz="2600" dirty="0">
                <a:latin typeface="Gill Sans MT"/>
                <a:cs typeface="Gill Sans MT"/>
              </a:rPr>
              <a:t>logical operators </a:t>
            </a:r>
            <a:r>
              <a:rPr sz="2600" spc="-10" dirty="0">
                <a:latin typeface="Gill Sans MT"/>
                <a:cs typeface="Gill Sans MT"/>
              </a:rPr>
              <a:t>return </a:t>
            </a:r>
            <a:r>
              <a:rPr sz="2600" spc="-5" dirty="0">
                <a:latin typeface="Gill Sans MT"/>
                <a:cs typeface="Gill Sans MT"/>
              </a:rPr>
              <a:t>the corresponding  </a:t>
            </a:r>
            <a:r>
              <a:rPr sz="2600" dirty="0">
                <a:latin typeface="Gill Sans MT"/>
                <a:cs typeface="Gill Sans MT"/>
              </a:rPr>
              <a:t>Boolean </a:t>
            </a:r>
            <a:r>
              <a:rPr sz="2600" spc="-5" dirty="0">
                <a:latin typeface="Gill Sans MT"/>
                <a:cs typeface="Gill Sans MT"/>
              </a:rPr>
              <a:t>truth </a:t>
            </a:r>
            <a:r>
              <a:rPr sz="2600" dirty="0">
                <a:latin typeface="Gill Sans MT"/>
                <a:cs typeface="Gill Sans MT"/>
              </a:rPr>
              <a:t>values </a:t>
            </a:r>
            <a:r>
              <a:rPr sz="2600" spc="-5" dirty="0">
                <a:latin typeface="Gill Sans MT"/>
                <a:cs typeface="Gill Sans MT"/>
              </a:rPr>
              <a:t>shown </a:t>
            </a:r>
            <a:r>
              <a:rPr sz="2600" dirty="0">
                <a:latin typeface="Gill Sans MT"/>
                <a:cs typeface="Gill Sans MT"/>
              </a:rPr>
              <a:t>in </a:t>
            </a:r>
            <a:r>
              <a:rPr sz="2600" spc="-5" dirty="0">
                <a:latin typeface="Gill Sans MT"/>
                <a:cs typeface="Gill Sans MT"/>
              </a:rPr>
              <a:t>the </a:t>
            </a:r>
            <a:r>
              <a:rPr sz="2600" dirty="0">
                <a:latin typeface="Gill Sans MT"/>
                <a:cs typeface="Gill Sans MT"/>
              </a:rPr>
              <a:t>table</a:t>
            </a:r>
            <a:r>
              <a:rPr sz="2600" spc="-15" dirty="0">
                <a:latin typeface="Gill Sans MT"/>
                <a:cs typeface="Gill Sans MT"/>
              </a:rPr>
              <a:t> </a:t>
            </a:r>
            <a:r>
              <a:rPr sz="2600" spc="-30" dirty="0">
                <a:latin typeface="Gill Sans MT"/>
                <a:cs typeface="Gill Sans MT"/>
              </a:rPr>
              <a:t>below.</a:t>
            </a:r>
            <a:endParaRPr sz="2600" dirty="0">
              <a:latin typeface="Gill Sans MT"/>
              <a:cs typeface="Gill Sans MT"/>
            </a:endParaRPr>
          </a:p>
        </p:txBody>
      </p:sp>
      <p:graphicFrame>
        <p:nvGraphicFramePr>
          <p:cNvPr id="5" name="object 5"/>
          <p:cNvGraphicFramePr>
            <a:graphicFrameLocks noGrp="1"/>
          </p:cNvGraphicFramePr>
          <p:nvPr/>
        </p:nvGraphicFramePr>
        <p:xfrm>
          <a:off x="1289050" y="4387850"/>
          <a:ext cx="6096000" cy="1852930"/>
        </p:xfrm>
        <a:graphic>
          <a:graphicData uri="http://schemas.openxmlformats.org/drawingml/2006/table">
            <a:tbl>
              <a:tblPr firstRow="1" bandRow="1">
                <a:tableStyleId>{2D5ABB26-0587-4C30-8999-92F81FD0307C}</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205">
                <a:tc>
                  <a:txBody>
                    <a:bodyPr/>
                    <a:lstStyle/>
                    <a:p>
                      <a:pPr marL="12065" algn="ctr">
                        <a:lnSpc>
                          <a:spcPct val="100000"/>
                        </a:lnSpc>
                        <a:spcBef>
                          <a:spcPts val="295"/>
                        </a:spcBef>
                      </a:pPr>
                      <a:r>
                        <a:rPr sz="1800" b="1" dirty="0">
                          <a:solidFill>
                            <a:srgbClr val="FFFFFF"/>
                          </a:solidFill>
                          <a:latin typeface="Gill Sans MT"/>
                          <a:cs typeface="Gill Sans MT"/>
                        </a:rPr>
                        <a:t>x</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17BA2"/>
                    </a:solidFill>
                  </a:tcPr>
                </a:tc>
                <a:tc>
                  <a:txBody>
                    <a:bodyPr/>
                    <a:lstStyle/>
                    <a:p>
                      <a:pPr marL="12700" algn="ctr">
                        <a:lnSpc>
                          <a:spcPct val="100000"/>
                        </a:lnSpc>
                        <a:spcBef>
                          <a:spcPts val="295"/>
                        </a:spcBef>
                      </a:pPr>
                      <a:r>
                        <a:rPr sz="1800" b="1" dirty="0">
                          <a:solidFill>
                            <a:srgbClr val="FFFFFF"/>
                          </a:solidFill>
                          <a:latin typeface="Gill Sans MT"/>
                          <a:cs typeface="Gill Sans MT"/>
                        </a:rPr>
                        <a:t>y</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17BA2"/>
                    </a:solidFill>
                  </a:tcPr>
                </a:tc>
                <a:tc>
                  <a:txBody>
                    <a:bodyPr/>
                    <a:lstStyle/>
                    <a:p>
                      <a:pPr marL="12065" algn="ctr">
                        <a:lnSpc>
                          <a:spcPct val="100000"/>
                        </a:lnSpc>
                        <a:spcBef>
                          <a:spcPts val="295"/>
                        </a:spcBef>
                      </a:pPr>
                      <a:r>
                        <a:rPr sz="1800" b="1" dirty="0">
                          <a:solidFill>
                            <a:srgbClr val="FFFFFF"/>
                          </a:solidFill>
                          <a:latin typeface="Gill Sans MT"/>
                          <a:cs typeface="Gill Sans MT"/>
                        </a:rPr>
                        <a:t>x and</a:t>
                      </a:r>
                      <a:r>
                        <a:rPr sz="1800" b="1" spc="-55" dirty="0">
                          <a:solidFill>
                            <a:srgbClr val="FFFFFF"/>
                          </a:solidFill>
                          <a:latin typeface="Gill Sans MT"/>
                          <a:cs typeface="Gill Sans MT"/>
                        </a:rPr>
                        <a:t> </a:t>
                      </a:r>
                      <a:r>
                        <a:rPr sz="1800" b="1" dirty="0">
                          <a:solidFill>
                            <a:srgbClr val="FFFFFF"/>
                          </a:solidFill>
                          <a:latin typeface="Gill Sans MT"/>
                          <a:cs typeface="Gill Sans MT"/>
                        </a:rPr>
                        <a:t>y</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17BA2"/>
                    </a:solidFill>
                  </a:tcPr>
                </a:tc>
                <a:tc>
                  <a:txBody>
                    <a:bodyPr/>
                    <a:lstStyle/>
                    <a:p>
                      <a:pPr marL="14604" algn="ctr">
                        <a:lnSpc>
                          <a:spcPct val="100000"/>
                        </a:lnSpc>
                        <a:spcBef>
                          <a:spcPts val="295"/>
                        </a:spcBef>
                      </a:pPr>
                      <a:r>
                        <a:rPr sz="1800" b="1" dirty="0">
                          <a:solidFill>
                            <a:srgbClr val="FFFFFF"/>
                          </a:solidFill>
                          <a:latin typeface="Gill Sans MT"/>
                          <a:cs typeface="Gill Sans MT"/>
                        </a:rPr>
                        <a:t>x </a:t>
                      </a:r>
                      <a:r>
                        <a:rPr sz="1800" b="1" spc="-5" dirty="0">
                          <a:solidFill>
                            <a:srgbClr val="FFFFFF"/>
                          </a:solidFill>
                          <a:latin typeface="Gill Sans MT"/>
                          <a:cs typeface="Gill Sans MT"/>
                        </a:rPr>
                        <a:t>or</a:t>
                      </a:r>
                      <a:r>
                        <a:rPr sz="1800" b="1" spc="-25" dirty="0">
                          <a:solidFill>
                            <a:srgbClr val="FFFFFF"/>
                          </a:solidFill>
                          <a:latin typeface="Gill Sans MT"/>
                          <a:cs typeface="Gill Sans MT"/>
                        </a:rPr>
                        <a:t> </a:t>
                      </a:r>
                      <a:r>
                        <a:rPr sz="1800" b="1" dirty="0">
                          <a:solidFill>
                            <a:srgbClr val="FFFFFF"/>
                          </a:solidFill>
                          <a:latin typeface="Gill Sans MT"/>
                          <a:cs typeface="Gill Sans MT"/>
                        </a:rPr>
                        <a:t>y</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17BA2"/>
                    </a:solidFill>
                  </a:tcPr>
                </a:tc>
                <a:tc>
                  <a:txBody>
                    <a:bodyPr/>
                    <a:lstStyle/>
                    <a:p>
                      <a:pPr marL="12700" algn="ctr">
                        <a:lnSpc>
                          <a:spcPct val="100000"/>
                        </a:lnSpc>
                        <a:spcBef>
                          <a:spcPts val="295"/>
                        </a:spcBef>
                      </a:pPr>
                      <a:r>
                        <a:rPr sz="1800" b="1" spc="-5" dirty="0">
                          <a:solidFill>
                            <a:srgbClr val="FFFFFF"/>
                          </a:solidFill>
                          <a:latin typeface="Gill Sans MT"/>
                          <a:cs typeface="Gill Sans MT"/>
                        </a:rPr>
                        <a:t>not</a:t>
                      </a:r>
                      <a:r>
                        <a:rPr sz="1800" b="1" spc="-20" dirty="0">
                          <a:solidFill>
                            <a:srgbClr val="FFFFFF"/>
                          </a:solidFill>
                          <a:latin typeface="Gill Sans MT"/>
                          <a:cs typeface="Gill Sans MT"/>
                        </a:rPr>
                        <a:t> </a:t>
                      </a:r>
                      <a:r>
                        <a:rPr sz="1800" b="1" dirty="0">
                          <a:solidFill>
                            <a:srgbClr val="FFFFFF"/>
                          </a:solidFill>
                          <a:latin typeface="Gill Sans MT"/>
                          <a:cs typeface="Gill Sans MT"/>
                        </a:rPr>
                        <a:t>x</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17BA2"/>
                    </a:solidFill>
                  </a:tcPr>
                </a:tc>
                <a:extLst>
                  <a:ext uri="{0D108BD9-81ED-4DB2-BD59-A6C34878D82A}">
                    <a16:rowId xmlns:a16="http://schemas.microsoft.com/office/drawing/2014/main" val="10000"/>
                  </a:ext>
                </a:extLst>
              </a:tr>
              <a:tr h="370840">
                <a:tc>
                  <a:txBody>
                    <a:bodyPr/>
                    <a:lstStyle/>
                    <a:p>
                      <a:pPr marL="11430" algn="ctr">
                        <a:lnSpc>
                          <a:spcPct val="100000"/>
                        </a:lnSpc>
                        <a:spcBef>
                          <a:spcPts val="295"/>
                        </a:spcBef>
                      </a:pPr>
                      <a:r>
                        <a:rPr sz="1800" spc="-60" dirty="0">
                          <a:latin typeface="Gill Sans MT"/>
                          <a:cs typeface="Gill Sans MT"/>
                        </a:rPr>
                        <a:t>True</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4D6DF"/>
                    </a:solidFill>
                  </a:tcPr>
                </a:tc>
                <a:tc>
                  <a:txBody>
                    <a:bodyPr/>
                    <a:lstStyle/>
                    <a:p>
                      <a:pPr marL="12065" algn="ctr">
                        <a:lnSpc>
                          <a:spcPct val="100000"/>
                        </a:lnSpc>
                        <a:spcBef>
                          <a:spcPts val="295"/>
                        </a:spcBef>
                      </a:pPr>
                      <a:r>
                        <a:rPr sz="1800" spc="-60" dirty="0">
                          <a:latin typeface="Gill Sans MT"/>
                          <a:cs typeface="Gill Sans MT"/>
                        </a:rPr>
                        <a:t>True</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4D6DF"/>
                    </a:solidFill>
                  </a:tcPr>
                </a:tc>
                <a:tc>
                  <a:txBody>
                    <a:bodyPr/>
                    <a:lstStyle/>
                    <a:p>
                      <a:pPr marL="12065" algn="ctr">
                        <a:lnSpc>
                          <a:spcPct val="100000"/>
                        </a:lnSpc>
                        <a:spcBef>
                          <a:spcPts val="295"/>
                        </a:spcBef>
                      </a:pPr>
                      <a:r>
                        <a:rPr sz="1800" spc="-60" dirty="0">
                          <a:latin typeface="Gill Sans MT"/>
                          <a:cs typeface="Gill Sans MT"/>
                        </a:rPr>
                        <a:t>True</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4D6DF"/>
                    </a:solidFill>
                  </a:tcPr>
                </a:tc>
                <a:tc>
                  <a:txBody>
                    <a:bodyPr/>
                    <a:lstStyle/>
                    <a:p>
                      <a:pPr marL="12700" algn="ctr">
                        <a:lnSpc>
                          <a:spcPct val="100000"/>
                        </a:lnSpc>
                        <a:spcBef>
                          <a:spcPts val="295"/>
                        </a:spcBef>
                      </a:pPr>
                      <a:r>
                        <a:rPr sz="1800" spc="-60" dirty="0">
                          <a:latin typeface="Gill Sans MT"/>
                          <a:cs typeface="Gill Sans MT"/>
                        </a:rPr>
                        <a:t>True</a:t>
                      </a:r>
                      <a:endParaRPr sz="1800" dirty="0">
                        <a:latin typeface="Gill Sans MT"/>
                        <a:cs typeface="Gill Sans MT"/>
                      </a:endParaRPr>
                    </a:p>
                  </a:txBody>
                  <a:tcPr marL="0" marR="0" marT="374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4D6DF"/>
                    </a:solidFill>
                  </a:tcPr>
                </a:tc>
                <a:tc>
                  <a:txBody>
                    <a:bodyPr/>
                    <a:lstStyle/>
                    <a:p>
                      <a:pPr marL="13970" algn="ctr">
                        <a:lnSpc>
                          <a:spcPct val="100000"/>
                        </a:lnSpc>
                        <a:spcBef>
                          <a:spcPts val="295"/>
                        </a:spcBef>
                      </a:pPr>
                      <a:r>
                        <a:rPr sz="1800" spc="-5" dirty="0">
                          <a:latin typeface="Gill Sans MT"/>
                          <a:cs typeface="Gill Sans MT"/>
                        </a:rPr>
                        <a:t>False</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4D6DF"/>
                    </a:solidFill>
                  </a:tcPr>
                </a:tc>
                <a:extLst>
                  <a:ext uri="{0D108BD9-81ED-4DB2-BD59-A6C34878D82A}">
                    <a16:rowId xmlns:a16="http://schemas.microsoft.com/office/drawing/2014/main" val="10001"/>
                  </a:ext>
                </a:extLst>
              </a:tr>
              <a:tr h="370205">
                <a:tc>
                  <a:txBody>
                    <a:bodyPr/>
                    <a:lstStyle/>
                    <a:p>
                      <a:pPr marL="11430" algn="ctr">
                        <a:lnSpc>
                          <a:spcPct val="100000"/>
                        </a:lnSpc>
                        <a:spcBef>
                          <a:spcPts val="295"/>
                        </a:spcBef>
                      </a:pPr>
                      <a:r>
                        <a:rPr sz="1800" spc="-60" dirty="0">
                          <a:latin typeface="Gill Sans MT"/>
                          <a:cs typeface="Gill Sans MT"/>
                        </a:rPr>
                        <a:t>True</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12700" algn="ctr">
                        <a:lnSpc>
                          <a:spcPct val="100000"/>
                        </a:lnSpc>
                        <a:spcBef>
                          <a:spcPts val="295"/>
                        </a:spcBef>
                      </a:pPr>
                      <a:r>
                        <a:rPr sz="1800" spc="-5" dirty="0">
                          <a:latin typeface="Gill Sans MT"/>
                          <a:cs typeface="Gill Sans MT"/>
                        </a:rPr>
                        <a:t>False</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12700" algn="ctr">
                        <a:lnSpc>
                          <a:spcPct val="100000"/>
                        </a:lnSpc>
                        <a:spcBef>
                          <a:spcPts val="295"/>
                        </a:spcBef>
                      </a:pPr>
                      <a:r>
                        <a:rPr sz="1800" spc="-5" dirty="0">
                          <a:latin typeface="Gill Sans MT"/>
                          <a:cs typeface="Gill Sans MT"/>
                        </a:rPr>
                        <a:t>False</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12700" algn="ctr">
                        <a:lnSpc>
                          <a:spcPct val="100000"/>
                        </a:lnSpc>
                        <a:spcBef>
                          <a:spcPts val="295"/>
                        </a:spcBef>
                      </a:pPr>
                      <a:r>
                        <a:rPr sz="1800" spc="-60" dirty="0">
                          <a:latin typeface="Gill Sans MT"/>
                          <a:cs typeface="Gill Sans MT"/>
                        </a:rPr>
                        <a:t>True</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13970" algn="ctr">
                        <a:lnSpc>
                          <a:spcPct val="100000"/>
                        </a:lnSpc>
                        <a:spcBef>
                          <a:spcPts val="295"/>
                        </a:spcBef>
                      </a:pPr>
                      <a:r>
                        <a:rPr sz="1800" spc="-5" dirty="0">
                          <a:latin typeface="Gill Sans MT"/>
                          <a:cs typeface="Gill Sans MT"/>
                        </a:rPr>
                        <a:t>False</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extLst>
                  <a:ext uri="{0D108BD9-81ED-4DB2-BD59-A6C34878D82A}">
                    <a16:rowId xmlns:a16="http://schemas.microsoft.com/office/drawing/2014/main" val="10002"/>
                  </a:ext>
                </a:extLst>
              </a:tr>
              <a:tr h="370840">
                <a:tc>
                  <a:txBody>
                    <a:bodyPr/>
                    <a:lstStyle/>
                    <a:p>
                      <a:pPr marL="12065" algn="ctr">
                        <a:lnSpc>
                          <a:spcPct val="100000"/>
                        </a:lnSpc>
                        <a:spcBef>
                          <a:spcPts val="295"/>
                        </a:spcBef>
                      </a:pPr>
                      <a:r>
                        <a:rPr sz="1800" spc="-10" dirty="0">
                          <a:latin typeface="Gill Sans MT"/>
                          <a:cs typeface="Gill Sans MT"/>
                        </a:rPr>
                        <a:t>False</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tc>
                  <a:txBody>
                    <a:bodyPr/>
                    <a:lstStyle/>
                    <a:p>
                      <a:pPr marL="12065" algn="ctr">
                        <a:lnSpc>
                          <a:spcPct val="100000"/>
                        </a:lnSpc>
                        <a:spcBef>
                          <a:spcPts val="295"/>
                        </a:spcBef>
                      </a:pPr>
                      <a:r>
                        <a:rPr sz="1800" spc="-60" dirty="0">
                          <a:latin typeface="Gill Sans MT"/>
                          <a:cs typeface="Gill Sans MT"/>
                        </a:rPr>
                        <a:t>True</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tc>
                  <a:txBody>
                    <a:bodyPr/>
                    <a:lstStyle/>
                    <a:p>
                      <a:pPr marL="12700" algn="ctr">
                        <a:lnSpc>
                          <a:spcPct val="100000"/>
                        </a:lnSpc>
                        <a:spcBef>
                          <a:spcPts val="295"/>
                        </a:spcBef>
                      </a:pPr>
                      <a:r>
                        <a:rPr sz="1800" spc="-10" dirty="0">
                          <a:latin typeface="Gill Sans MT"/>
                          <a:cs typeface="Gill Sans MT"/>
                        </a:rPr>
                        <a:t>False</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tc>
                  <a:txBody>
                    <a:bodyPr/>
                    <a:lstStyle/>
                    <a:p>
                      <a:pPr marL="12700" algn="ctr">
                        <a:lnSpc>
                          <a:spcPct val="100000"/>
                        </a:lnSpc>
                        <a:spcBef>
                          <a:spcPts val="295"/>
                        </a:spcBef>
                      </a:pPr>
                      <a:r>
                        <a:rPr sz="1800" spc="-60" dirty="0">
                          <a:latin typeface="Gill Sans MT"/>
                          <a:cs typeface="Gill Sans MT"/>
                        </a:rPr>
                        <a:t>True</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tc>
                  <a:txBody>
                    <a:bodyPr/>
                    <a:lstStyle/>
                    <a:p>
                      <a:pPr marL="12700" algn="ctr">
                        <a:lnSpc>
                          <a:spcPct val="100000"/>
                        </a:lnSpc>
                        <a:spcBef>
                          <a:spcPts val="295"/>
                        </a:spcBef>
                      </a:pPr>
                      <a:r>
                        <a:rPr sz="1800" spc="-60" dirty="0">
                          <a:latin typeface="Gill Sans MT"/>
                          <a:cs typeface="Gill Sans MT"/>
                        </a:rPr>
                        <a:t>True</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extLst>
                  <a:ext uri="{0D108BD9-81ED-4DB2-BD59-A6C34878D82A}">
                    <a16:rowId xmlns:a16="http://schemas.microsoft.com/office/drawing/2014/main" val="10003"/>
                  </a:ext>
                </a:extLst>
              </a:tr>
              <a:tr h="370840">
                <a:tc>
                  <a:txBody>
                    <a:bodyPr/>
                    <a:lstStyle/>
                    <a:p>
                      <a:pPr marL="12065" algn="ctr">
                        <a:lnSpc>
                          <a:spcPct val="100000"/>
                        </a:lnSpc>
                        <a:spcBef>
                          <a:spcPts val="295"/>
                        </a:spcBef>
                      </a:pPr>
                      <a:r>
                        <a:rPr sz="1800" spc="-5" dirty="0">
                          <a:latin typeface="Gill Sans MT"/>
                          <a:cs typeface="Gill Sans MT"/>
                        </a:rPr>
                        <a:t>False</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12700" algn="ctr">
                        <a:lnSpc>
                          <a:spcPct val="100000"/>
                        </a:lnSpc>
                        <a:spcBef>
                          <a:spcPts val="295"/>
                        </a:spcBef>
                      </a:pPr>
                      <a:r>
                        <a:rPr sz="1800" spc="-5" dirty="0">
                          <a:latin typeface="Gill Sans MT"/>
                          <a:cs typeface="Gill Sans MT"/>
                        </a:rPr>
                        <a:t>False</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12700" algn="ctr">
                        <a:lnSpc>
                          <a:spcPct val="100000"/>
                        </a:lnSpc>
                        <a:spcBef>
                          <a:spcPts val="295"/>
                        </a:spcBef>
                      </a:pPr>
                      <a:r>
                        <a:rPr sz="1800" spc="-5" dirty="0">
                          <a:latin typeface="Gill Sans MT"/>
                          <a:cs typeface="Gill Sans MT"/>
                        </a:rPr>
                        <a:t>False</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13335" algn="ctr">
                        <a:lnSpc>
                          <a:spcPct val="100000"/>
                        </a:lnSpc>
                        <a:spcBef>
                          <a:spcPts val="295"/>
                        </a:spcBef>
                      </a:pPr>
                      <a:r>
                        <a:rPr sz="1800" spc="-5" dirty="0">
                          <a:latin typeface="Gill Sans MT"/>
                          <a:cs typeface="Gill Sans MT"/>
                        </a:rPr>
                        <a:t>False</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13335" algn="ctr">
                        <a:lnSpc>
                          <a:spcPct val="100000"/>
                        </a:lnSpc>
                        <a:spcBef>
                          <a:spcPts val="295"/>
                        </a:spcBef>
                      </a:pPr>
                      <a:r>
                        <a:rPr sz="1800" spc="-60" dirty="0">
                          <a:latin typeface="Gill Sans MT"/>
                          <a:cs typeface="Gill Sans MT"/>
                        </a:rPr>
                        <a:t>True</a:t>
                      </a:r>
                      <a:endParaRPr sz="1800" dirty="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extLst>
                  <a:ext uri="{0D108BD9-81ED-4DB2-BD59-A6C34878D82A}">
                    <a16:rowId xmlns:a16="http://schemas.microsoft.com/office/drawing/2014/main" val="10004"/>
                  </a:ext>
                </a:extLst>
              </a:tr>
            </a:tbl>
          </a:graphicData>
        </a:graphic>
      </p:graphicFrame>
      <p:graphicFrame>
        <p:nvGraphicFramePr>
          <p:cNvPr id="6" name="object 6"/>
          <p:cNvGraphicFramePr>
            <a:graphicFrameLocks noGrp="1"/>
          </p:cNvGraphicFramePr>
          <p:nvPr/>
        </p:nvGraphicFramePr>
        <p:xfrm>
          <a:off x="1289050" y="2051050"/>
          <a:ext cx="6096000" cy="1481455"/>
        </p:xfrm>
        <a:graphic>
          <a:graphicData uri="http://schemas.openxmlformats.org/drawingml/2006/table">
            <a:tbl>
              <a:tblPr firstRow="1"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205">
                <a:tc>
                  <a:txBody>
                    <a:bodyPr/>
                    <a:lstStyle/>
                    <a:p>
                      <a:pPr marL="97790">
                        <a:lnSpc>
                          <a:spcPct val="100000"/>
                        </a:lnSpc>
                        <a:spcBef>
                          <a:spcPts val="290"/>
                        </a:spcBef>
                      </a:pPr>
                      <a:r>
                        <a:rPr sz="1800" b="1" spc="-5" dirty="0">
                          <a:solidFill>
                            <a:srgbClr val="FFFFFF"/>
                          </a:solidFill>
                          <a:latin typeface="Gill Sans MT"/>
                          <a:cs typeface="Gill Sans MT"/>
                        </a:rPr>
                        <a:t>Operator</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17BA2"/>
                    </a:solidFill>
                  </a:tcPr>
                </a:tc>
                <a:tc>
                  <a:txBody>
                    <a:bodyPr/>
                    <a:lstStyle/>
                    <a:p>
                      <a:pPr marL="98425">
                        <a:lnSpc>
                          <a:spcPct val="100000"/>
                        </a:lnSpc>
                        <a:spcBef>
                          <a:spcPts val="290"/>
                        </a:spcBef>
                      </a:pPr>
                      <a:r>
                        <a:rPr sz="1800" b="1" dirty="0">
                          <a:solidFill>
                            <a:srgbClr val="FFFFFF"/>
                          </a:solidFill>
                          <a:latin typeface="Gill Sans MT"/>
                          <a:cs typeface="Gill Sans MT"/>
                        </a:rPr>
                        <a:t>Description</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17BA2"/>
                    </a:solidFill>
                  </a:tcPr>
                </a:tc>
                <a:extLst>
                  <a:ext uri="{0D108BD9-81ED-4DB2-BD59-A6C34878D82A}">
                    <a16:rowId xmlns:a16="http://schemas.microsoft.com/office/drawing/2014/main" val="10000"/>
                  </a:ext>
                </a:extLst>
              </a:tr>
              <a:tr h="370205">
                <a:tc>
                  <a:txBody>
                    <a:bodyPr/>
                    <a:lstStyle/>
                    <a:p>
                      <a:pPr marL="97790">
                        <a:lnSpc>
                          <a:spcPct val="100000"/>
                        </a:lnSpc>
                        <a:spcBef>
                          <a:spcPts val="290"/>
                        </a:spcBef>
                      </a:pPr>
                      <a:r>
                        <a:rPr sz="1800" spc="-5" dirty="0">
                          <a:latin typeface="Gill Sans MT"/>
                          <a:cs typeface="Gill Sans MT"/>
                        </a:rPr>
                        <a:t>and</a:t>
                      </a:r>
                      <a:endParaRPr sz="1800" dirty="0">
                        <a:latin typeface="Gill Sans MT"/>
                        <a:cs typeface="Gill Sans MT"/>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4D6DF"/>
                    </a:solidFill>
                  </a:tcPr>
                </a:tc>
                <a:tc>
                  <a:txBody>
                    <a:bodyPr/>
                    <a:lstStyle/>
                    <a:p>
                      <a:pPr marL="98425">
                        <a:lnSpc>
                          <a:spcPct val="100000"/>
                        </a:lnSpc>
                        <a:spcBef>
                          <a:spcPts val="290"/>
                        </a:spcBef>
                      </a:pPr>
                      <a:r>
                        <a:rPr sz="1800" dirty="0">
                          <a:latin typeface="Gill Sans MT"/>
                          <a:cs typeface="Gill Sans MT"/>
                        </a:rPr>
                        <a:t>Logical</a:t>
                      </a:r>
                      <a:r>
                        <a:rPr sz="1800" spc="-204" dirty="0">
                          <a:latin typeface="Gill Sans MT"/>
                          <a:cs typeface="Gill Sans MT"/>
                        </a:rPr>
                        <a:t> </a:t>
                      </a:r>
                      <a:r>
                        <a:rPr sz="1800" dirty="0">
                          <a:latin typeface="Gill Sans MT"/>
                          <a:cs typeface="Gill Sans MT"/>
                        </a:rPr>
                        <a:t>And</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4D6DF"/>
                    </a:solidFill>
                  </a:tcPr>
                </a:tc>
                <a:extLst>
                  <a:ext uri="{0D108BD9-81ED-4DB2-BD59-A6C34878D82A}">
                    <a16:rowId xmlns:a16="http://schemas.microsoft.com/office/drawing/2014/main" val="10001"/>
                  </a:ext>
                </a:extLst>
              </a:tr>
              <a:tr h="370840">
                <a:tc>
                  <a:txBody>
                    <a:bodyPr/>
                    <a:lstStyle/>
                    <a:p>
                      <a:pPr marL="97790">
                        <a:lnSpc>
                          <a:spcPct val="100000"/>
                        </a:lnSpc>
                        <a:spcBef>
                          <a:spcPts val="290"/>
                        </a:spcBef>
                      </a:pPr>
                      <a:r>
                        <a:rPr sz="1800" dirty="0">
                          <a:latin typeface="Gill Sans MT"/>
                          <a:cs typeface="Gill Sans MT"/>
                        </a:rPr>
                        <a:t>or</a:t>
                      </a: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98425">
                        <a:lnSpc>
                          <a:spcPct val="100000"/>
                        </a:lnSpc>
                        <a:spcBef>
                          <a:spcPts val="290"/>
                        </a:spcBef>
                      </a:pPr>
                      <a:r>
                        <a:rPr sz="1800" dirty="0">
                          <a:latin typeface="Gill Sans MT"/>
                          <a:cs typeface="Gill Sans MT"/>
                        </a:rPr>
                        <a:t>Logical</a:t>
                      </a:r>
                      <a:r>
                        <a:rPr sz="1800" spc="-25" dirty="0">
                          <a:latin typeface="Gill Sans MT"/>
                          <a:cs typeface="Gill Sans MT"/>
                        </a:rPr>
                        <a:t> </a:t>
                      </a:r>
                      <a:r>
                        <a:rPr sz="1800" spc="-5" dirty="0">
                          <a:latin typeface="Gill Sans MT"/>
                          <a:cs typeface="Gill Sans MT"/>
                        </a:rPr>
                        <a:t>Or</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extLst>
                  <a:ext uri="{0D108BD9-81ED-4DB2-BD59-A6C34878D82A}">
                    <a16:rowId xmlns:a16="http://schemas.microsoft.com/office/drawing/2014/main" val="10002"/>
                  </a:ext>
                </a:extLst>
              </a:tr>
              <a:tr h="370205">
                <a:tc>
                  <a:txBody>
                    <a:bodyPr/>
                    <a:lstStyle/>
                    <a:p>
                      <a:pPr marL="97790">
                        <a:lnSpc>
                          <a:spcPct val="100000"/>
                        </a:lnSpc>
                        <a:spcBef>
                          <a:spcPts val="290"/>
                        </a:spcBef>
                      </a:pPr>
                      <a:r>
                        <a:rPr sz="1800" dirty="0">
                          <a:latin typeface="Gill Sans MT"/>
                          <a:cs typeface="Gill Sans MT"/>
                        </a:rPr>
                        <a:t>not</a:t>
                      </a: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tc>
                  <a:txBody>
                    <a:bodyPr/>
                    <a:lstStyle/>
                    <a:p>
                      <a:pPr marL="98425">
                        <a:lnSpc>
                          <a:spcPct val="100000"/>
                        </a:lnSpc>
                        <a:spcBef>
                          <a:spcPts val="290"/>
                        </a:spcBef>
                      </a:pPr>
                      <a:r>
                        <a:rPr sz="1800" dirty="0">
                          <a:latin typeface="Gill Sans MT"/>
                          <a:cs typeface="Gill Sans MT"/>
                        </a:rPr>
                        <a:t>Logical</a:t>
                      </a:r>
                      <a:r>
                        <a:rPr sz="1800" spc="-25" dirty="0">
                          <a:latin typeface="Gill Sans MT"/>
                          <a:cs typeface="Gill Sans MT"/>
                        </a:rPr>
                        <a:t> </a:t>
                      </a:r>
                      <a:r>
                        <a:rPr sz="1800" dirty="0">
                          <a:latin typeface="Gill Sans MT"/>
                          <a:cs typeface="Gill Sans MT"/>
                        </a:rPr>
                        <a:t>Not</a:t>
                      </a: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3087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577341"/>
            <a:ext cx="8150860" cy="505908"/>
          </a:xfrm>
          <a:prstGeom prst="rect">
            <a:avLst/>
          </a:prstGeom>
        </p:spPr>
        <p:txBody>
          <a:bodyPr vert="horz" wrap="square" lIns="0" tIns="13335" rIns="0" bIns="0" rtlCol="0">
            <a:spAutoFit/>
          </a:bodyPr>
          <a:lstStyle/>
          <a:p>
            <a:pPr marL="12700">
              <a:lnSpc>
                <a:spcPct val="100000"/>
              </a:lnSpc>
              <a:spcBef>
                <a:spcPts val="105"/>
              </a:spcBef>
            </a:pPr>
            <a:r>
              <a:rPr sz="3200" b="0" spc="-5" dirty="0">
                <a:solidFill>
                  <a:srgbClr val="464652"/>
                </a:solidFill>
                <a:latin typeface="Bookman Old Style"/>
                <a:cs typeface="Bookman Old Style"/>
              </a:rPr>
              <a:t>Logical Operators</a:t>
            </a:r>
            <a:r>
              <a:rPr sz="3200" b="0" spc="-50" dirty="0">
                <a:solidFill>
                  <a:srgbClr val="464652"/>
                </a:solidFill>
                <a:latin typeface="Bookman Old Style"/>
                <a:cs typeface="Bookman Old Style"/>
              </a:rPr>
              <a:t> </a:t>
            </a:r>
            <a:r>
              <a:rPr sz="3200" b="0" dirty="0">
                <a:solidFill>
                  <a:srgbClr val="464652"/>
                </a:solidFill>
                <a:latin typeface="Bookman Old Style"/>
                <a:cs typeface="Bookman Old Style"/>
              </a:rPr>
              <a:t>(</a:t>
            </a:r>
            <a:r>
              <a:rPr lang="en-SG" sz="3200" b="0" dirty="0">
                <a:solidFill>
                  <a:srgbClr val="464652"/>
                </a:solidFill>
                <a:latin typeface="Bookman Old Style"/>
                <a:cs typeface="Bookman Old Style"/>
              </a:rPr>
              <a:t>cont.</a:t>
            </a:r>
            <a:r>
              <a:rPr sz="3200" b="0" dirty="0">
                <a:solidFill>
                  <a:srgbClr val="464652"/>
                </a:solidFill>
                <a:latin typeface="Bookman Old Style"/>
                <a:cs typeface="Bookman Old Style"/>
              </a:rPr>
              <a:t>)</a:t>
            </a:r>
            <a:endParaRPr sz="3200" dirty="0">
              <a:latin typeface="Bookman Old Style"/>
              <a:cs typeface="Bookman Old Style"/>
            </a:endParaRPr>
          </a:p>
        </p:txBody>
      </p:sp>
      <p:sp>
        <p:nvSpPr>
          <p:cNvPr id="5" name="object 5"/>
          <p:cNvSpPr/>
          <p:nvPr/>
        </p:nvSpPr>
        <p:spPr>
          <a:xfrm>
            <a:off x="2362200" y="1380745"/>
            <a:ext cx="4381499" cy="220065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362200" y="3810000"/>
            <a:ext cx="2409825" cy="2429256"/>
          </a:xfrm>
          <a:prstGeom prst="rect">
            <a:avLst/>
          </a:prstGeom>
          <a:blipFill>
            <a:blip r:embed="rId3" cstate="print"/>
            <a:stretch>
              <a:fillRect/>
            </a:stretch>
          </a:blipFill>
        </p:spPr>
        <p:txBody>
          <a:bodyPr wrap="square" lIns="0" tIns="0" rIns="0" bIns="0" rtlCol="0"/>
          <a:lstStyle/>
          <a:p>
            <a:endParaRPr/>
          </a:p>
        </p:txBody>
      </p:sp>
      <p:sp>
        <p:nvSpPr>
          <p:cNvPr id="10" name="Slide Number Placeholder 9"/>
          <p:cNvSpPr>
            <a:spLocks noGrp="1"/>
          </p:cNvSpPr>
          <p:nvPr>
            <p:ph type="sldNum" sz="quarter" idx="7"/>
          </p:nvPr>
        </p:nvSpPr>
        <p:spPr>
          <a:xfrm>
            <a:off x="6705600" y="6492240"/>
            <a:ext cx="1981200" cy="365760"/>
          </a:xfrm>
        </p:spPr>
        <p:txBody>
          <a:bodyPr/>
          <a:lstStyle/>
          <a:p>
            <a:pPr marL="27940">
              <a:lnSpc>
                <a:spcPct val="100000"/>
              </a:lnSpc>
              <a:spcBef>
                <a:spcPts val="15"/>
              </a:spcBef>
            </a:pPr>
            <a:fld id="{81D60167-4931-47E6-BA6A-407CBD079E47}" type="slidenum">
              <a:rPr lang="en-SG" smtClean="0"/>
              <a:t>24</a:t>
            </a:fld>
            <a:endParaRPr lang="en-SG" dirty="0"/>
          </a:p>
        </p:txBody>
      </p:sp>
    </p:spTree>
    <p:extLst>
      <p:ext uri="{BB962C8B-B14F-4D97-AF65-F5344CB8AC3E}">
        <p14:creationId xmlns:p14="http://schemas.microsoft.com/office/powerpoint/2010/main" val="2152069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7341"/>
            <a:ext cx="7660005" cy="513715"/>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Assignment </a:t>
            </a:r>
            <a:r>
              <a:rPr sz="3200" dirty="0">
                <a:solidFill>
                  <a:srgbClr val="464652"/>
                </a:solidFill>
              </a:rPr>
              <a:t>with </a:t>
            </a:r>
            <a:r>
              <a:rPr sz="3200" spc="-5" dirty="0">
                <a:solidFill>
                  <a:srgbClr val="464652"/>
                </a:solidFill>
              </a:rPr>
              <a:t>Arithmetic</a:t>
            </a:r>
            <a:r>
              <a:rPr sz="3200" spc="-35" dirty="0">
                <a:solidFill>
                  <a:srgbClr val="464652"/>
                </a:solidFill>
              </a:rPr>
              <a:t> </a:t>
            </a:r>
            <a:r>
              <a:rPr sz="3200" spc="-5" dirty="0">
                <a:solidFill>
                  <a:srgbClr val="464652"/>
                </a:solidFill>
              </a:rPr>
              <a:t>Operators</a:t>
            </a:r>
            <a:endParaRPr sz="3200"/>
          </a:p>
        </p:txBody>
      </p:sp>
      <p:sp>
        <p:nvSpPr>
          <p:cNvPr id="8" name="Slide Number Placeholder 7"/>
          <p:cNvSpPr>
            <a:spLocks noGrp="1"/>
          </p:cNvSpPr>
          <p:nvPr>
            <p:ph type="sldNum" sz="quarter" idx="12"/>
          </p:nvPr>
        </p:nvSpPr>
        <p:spPr/>
        <p:txBody>
          <a:bodyPr/>
          <a:lstStyle/>
          <a:p>
            <a:fld id="{2F424A89-909B-4BA1-940E-23EAC9404E56}" type="slidenum">
              <a:rPr lang="en-US" smtClean="0"/>
              <a:pPr/>
              <a:t>25</a:t>
            </a:fld>
            <a:endParaRPr lang="en-US"/>
          </a:p>
        </p:txBody>
      </p:sp>
      <p:sp>
        <p:nvSpPr>
          <p:cNvPr id="3" name="object 3"/>
          <p:cNvSpPr txBox="1"/>
          <p:nvPr/>
        </p:nvSpPr>
        <p:spPr>
          <a:xfrm>
            <a:off x="616448" y="1689735"/>
            <a:ext cx="7764780" cy="818515"/>
          </a:xfrm>
          <a:prstGeom prst="rect">
            <a:avLst/>
          </a:prstGeom>
        </p:spPr>
        <p:txBody>
          <a:bodyPr vert="horz" wrap="square" lIns="0" tIns="13335" rIns="0" bIns="0" rtlCol="0">
            <a:spAutoFit/>
          </a:bodyPr>
          <a:lstStyle/>
          <a:p>
            <a:pPr marL="286385" marR="5080" indent="-274320">
              <a:lnSpc>
                <a:spcPct val="100000"/>
              </a:lnSpc>
              <a:spcBef>
                <a:spcPts val="10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Python </a:t>
            </a:r>
            <a:r>
              <a:rPr sz="2600" spc="-10" dirty="0">
                <a:latin typeface="Gill Sans MT"/>
                <a:cs typeface="Gill Sans MT"/>
              </a:rPr>
              <a:t>provides </a:t>
            </a:r>
            <a:r>
              <a:rPr sz="2600" dirty="0">
                <a:latin typeface="Gill Sans MT"/>
                <a:cs typeface="Gill Sans MT"/>
              </a:rPr>
              <a:t>a </a:t>
            </a:r>
            <a:r>
              <a:rPr sz="2600" spc="0" dirty="0">
                <a:latin typeface="Gill Sans MT"/>
                <a:cs typeface="Gill Sans MT"/>
              </a:rPr>
              <a:t>shorthand </a:t>
            </a:r>
            <a:r>
              <a:rPr sz="2600" dirty="0">
                <a:latin typeface="Gill Sans MT"/>
                <a:cs typeface="Gill Sans MT"/>
              </a:rPr>
              <a:t>notation </a:t>
            </a:r>
            <a:r>
              <a:rPr sz="2600" spc="-5" dirty="0">
                <a:latin typeface="Gill Sans MT"/>
                <a:cs typeface="Gill Sans MT"/>
              </a:rPr>
              <a:t>to </a:t>
            </a:r>
            <a:r>
              <a:rPr sz="2600" dirty="0">
                <a:latin typeface="Gill Sans MT"/>
                <a:cs typeface="Gill Sans MT"/>
              </a:rPr>
              <a:t>use </a:t>
            </a:r>
            <a:r>
              <a:rPr sz="2600" spc="-5" dirty="0">
                <a:latin typeface="Gill Sans MT"/>
                <a:cs typeface="Gill Sans MT"/>
              </a:rPr>
              <a:t>arithmetic  </a:t>
            </a:r>
            <a:r>
              <a:rPr sz="2600" dirty="0">
                <a:latin typeface="Gill Sans MT"/>
                <a:cs typeface="Gill Sans MT"/>
              </a:rPr>
              <a:t>operators </a:t>
            </a:r>
            <a:r>
              <a:rPr sz="2600" spc="-10" dirty="0">
                <a:latin typeface="Gill Sans MT"/>
                <a:cs typeface="Gill Sans MT"/>
              </a:rPr>
              <a:t>concurrently </a:t>
            </a:r>
            <a:r>
              <a:rPr sz="2600" dirty="0">
                <a:latin typeface="Gill Sans MT"/>
                <a:cs typeface="Gill Sans MT"/>
              </a:rPr>
              <a:t>as assignment</a:t>
            </a:r>
            <a:r>
              <a:rPr sz="2600" spc="-50" dirty="0">
                <a:latin typeface="Gill Sans MT"/>
                <a:cs typeface="Gill Sans MT"/>
              </a:rPr>
              <a:t> </a:t>
            </a:r>
            <a:r>
              <a:rPr sz="2600" spc="-5" dirty="0">
                <a:latin typeface="Gill Sans MT"/>
                <a:cs typeface="Gill Sans MT"/>
              </a:rPr>
              <a:t>operators:</a:t>
            </a:r>
            <a:endParaRPr sz="2600" dirty="0">
              <a:latin typeface="Gill Sans MT"/>
              <a:cs typeface="Gill Sans MT"/>
            </a:endParaRPr>
          </a:p>
        </p:txBody>
      </p:sp>
      <p:graphicFrame>
        <p:nvGraphicFramePr>
          <p:cNvPr id="4" name="object 4"/>
          <p:cNvGraphicFramePr>
            <a:graphicFrameLocks noGrp="1"/>
          </p:cNvGraphicFramePr>
          <p:nvPr>
            <p:extLst>
              <p:ext uri="{D42A27DB-BD31-4B8C-83A1-F6EECF244321}">
                <p14:modId xmlns:p14="http://schemas.microsoft.com/office/powerpoint/2010/main" val="601226592"/>
              </p:ext>
            </p:extLst>
          </p:nvPr>
        </p:nvGraphicFramePr>
        <p:xfrm>
          <a:off x="1413373" y="2867978"/>
          <a:ext cx="6170929" cy="2963545"/>
        </p:xfrm>
        <a:graphic>
          <a:graphicData uri="http://schemas.openxmlformats.org/drawingml/2006/table">
            <a:tbl>
              <a:tblPr firstRow="1" bandRow="1">
                <a:tableStyleId>{2D5ABB26-0587-4C30-8999-92F81FD0307C}</a:tableStyleId>
              </a:tblPr>
              <a:tblGrid>
                <a:gridCol w="1870075">
                  <a:extLst>
                    <a:ext uri="{9D8B030D-6E8A-4147-A177-3AD203B41FA5}">
                      <a16:colId xmlns:a16="http://schemas.microsoft.com/office/drawing/2014/main" val="20000"/>
                    </a:ext>
                  </a:extLst>
                </a:gridCol>
                <a:gridCol w="1870075">
                  <a:extLst>
                    <a:ext uri="{9D8B030D-6E8A-4147-A177-3AD203B41FA5}">
                      <a16:colId xmlns:a16="http://schemas.microsoft.com/office/drawing/2014/main" val="20001"/>
                    </a:ext>
                  </a:extLst>
                </a:gridCol>
                <a:gridCol w="2430779">
                  <a:extLst>
                    <a:ext uri="{9D8B030D-6E8A-4147-A177-3AD203B41FA5}">
                      <a16:colId xmlns:a16="http://schemas.microsoft.com/office/drawing/2014/main" val="20002"/>
                    </a:ext>
                  </a:extLst>
                </a:gridCol>
              </a:tblGrid>
              <a:tr h="370205">
                <a:tc>
                  <a:txBody>
                    <a:bodyPr/>
                    <a:lstStyle/>
                    <a:p>
                      <a:pPr marL="97790">
                        <a:lnSpc>
                          <a:spcPct val="100000"/>
                        </a:lnSpc>
                        <a:spcBef>
                          <a:spcPts val="290"/>
                        </a:spcBef>
                      </a:pPr>
                      <a:r>
                        <a:rPr sz="1800" b="1" spc="-5" dirty="0">
                          <a:solidFill>
                            <a:srgbClr val="FFFFFF"/>
                          </a:solidFill>
                          <a:latin typeface="Gill Sans MT"/>
                          <a:cs typeface="Gill Sans MT"/>
                        </a:rPr>
                        <a:t>Operator</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17BA2"/>
                    </a:solidFill>
                  </a:tcPr>
                </a:tc>
                <a:tc>
                  <a:txBody>
                    <a:bodyPr/>
                    <a:lstStyle/>
                    <a:p>
                      <a:pPr marL="98425">
                        <a:lnSpc>
                          <a:spcPct val="100000"/>
                        </a:lnSpc>
                        <a:spcBef>
                          <a:spcPts val="290"/>
                        </a:spcBef>
                      </a:pPr>
                      <a:r>
                        <a:rPr sz="1800" b="1" spc="-5" dirty="0">
                          <a:solidFill>
                            <a:srgbClr val="FFFFFF"/>
                          </a:solidFill>
                          <a:latin typeface="Gill Sans MT"/>
                          <a:cs typeface="Gill Sans MT"/>
                        </a:rPr>
                        <a:t>Example</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17BA2"/>
                    </a:solidFill>
                  </a:tcPr>
                </a:tc>
                <a:tc>
                  <a:txBody>
                    <a:bodyPr/>
                    <a:lstStyle/>
                    <a:p>
                      <a:pPr marL="99060">
                        <a:lnSpc>
                          <a:spcPct val="100000"/>
                        </a:lnSpc>
                        <a:spcBef>
                          <a:spcPts val="290"/>
                        </a:spcBef>
                      </a:pPr>
                      <a:r>
                        <a:rPr sz="1800" b="1" spc="-5" dirty="0">
                          <a:solidFill>
                            <a:srgbClr val="FFFFFF"/>
                          </a:solidFill>
                          <a:latin typeface="Gill Sans MT"/>
                          <a:cs typeface="Gill Sans MT"/>
                        </a:rPr>
                        <a:t>Equivalent</a:t>
                      </a:r>
                      <a:endParaRPr sz="1800" dirty="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17BA2"/>
                    </a:solidFill>
                  </a:tcPr>
                </a:tc>
                <a:extLst>
                  <a:ext uri="{0D108BD9-81ED-4DB2-BD59-A6C34878D82A}">
                    <a16:rowId xmlns:a16="http://schemas.microsoft.com/office/drawing/2014/main" val="10000"/>
                  </a:ext>
                </a:extLst>
              </a:tr>
              <a:tr h="370205">
                <a:tc>
                  <a:txBody>
                    <a:bodyPr/>
                    <a:lstStyle/>
                    <a:p>
                      <a:pPr marL="97790">
                        <a:lnSpc>
                          <a:spcPct val="100000"/>
                        </a:lnSpc>
                        <a:spcBef>
                          <a:spcPts val="295"/>
                        </a:spcBef>
                      </a:pPr>
                      <a:r>
                        <a:rPr sz="1800" dirty="0">
                          <a:latin typeface="Gill Sans MT"/>
                          <a:cs typeface="Gill Sans MT"/>
                        </a:rPr>
                        <a:t>+=</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4D6DF"/>
                    </a:solidFill>
                  </a:tcPr>
                </a:tc>
                <a:tc>
                  <a:txBody>
                    <a:bodyPr/>
                    <a:lstStyle/>
                    <a:p>
                      <a:pPr marL="98425">
                        <a:lnSpc>
                          <a:spcPct val="100000"/>
                        </a:lnSpc>
                        <a:spcBef>
                          <a:spcPts val="295"/>
                        </a:spcBef>
                      </a:pPr>
                      <a:r>
                        <a:rPr sz="1800" spc="-5" dirty="0">
                          <a:latin typeface="Gill Sans MT"/>
                          <a:cs typeface="Gill Sans MT"/>
                        </a:rPr>
                        <a:t>num </a:t>
                      </a:r>
                      <a:r>
                        <a:rPr sz="1800" dirty="0">
                          <a:latin typeface="Gill Sans MT"/>
                          <a:cs typeface="Gill Sans MT"/>
                        </a:rPr>
                        <a:t>+=</a:t>
                      </a:r>
                      <a:r>
                        <a:rPr sz="1800" spc="-25" dirty="0">
                          <a:latin typeface="Gill Sans MT"/>
                          <a:cs typeface="Gill Sans MT"/>
                        </a:rPr>
                        <a:t> </a:t>
                      </a:r>
                      <a:r>
                        <a:rPr sz="1800" dirty="0">
                          <a:latin typeface="Gill Sans MT"/>
                          <a:cs typeface="Gill Sans MT"/>
                        </a:rPr>
                        <a:t>8</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4D6DF"/>
                    </a:solidFill>
                  </a:tcPr>
                </a:tc>
                <a:tc>
                  <a:txBody>
                    <a:bodyPr/>
                    <a:lstStyle/>
                    <a:p>
                      <a:pPr marL="99060">
                        <a:lnSpc>
                          <a:spcPct val="100000"/>
                        </a:lnSpc>
                        <a:spcBef>
                          <a:spcPts val="295"/>
                        </a:spcBef>
                      </a:pPr>
                      <a:r>
                        <a:rPr sz="1800" spc="-5" dirty="0">
                          <a:latin typeface="Gill Sans MT"/>
                          <a:cs typeface="Gill Sans MT"/>
                        </a:rPr>
                        <a:t>num </a:t>
                      </a:r>
                      <a:r>
                        <a:rPr sz="1800" dirty="0">
                          <a:latin typeface="Gill Sans MT"/>
                          <a:cs typeface="Gill Sans MT"/>
                        </a:rPr>
                        <a:t>= </a:t>
                      </a:r>
                      <a:r>
                        <a:rPr sz="1800" spc="-5" dirty="0">
                          <a:latin typeface="Gill Sans MT"/>
                          <a:cs typeface="Gill Sans MT"/>
                        </a:rPr>
                        <a:t>num </a:t>
                      </a:r>
                      <a:r>
                        <a:rPr sz="1800" dirty="0">
                          <a:latin typeface="Gill Sans MT"/>
                          <a:cs typeface="Gill Sans MT"/>
                        </a:rPr>
                        <a:t>+</a:t>
                      </a:r>
                      <a:r>
                        <a:rPr sz="1800" spc="-35" dirty="0">
                          <a:latin typeface="Gill Sans MT"/>
                          <a:cs typeface="Gill Sans MT"/>
                        </a:rPr>
                        <a:t> </a:t>
                      </a:r>
                      <a:r>
                        <a:rPr sz="1800" dirty="0">
                          <a:latin typeface="Gill Sans MT"/>
                          <a:cs typeface="Gill Sans MT"/>
                        </a:rPr>
                        <a:t>8</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4D6DF"/>
                    </a:solidFill>
                  </a:tcPr>
                </a:tc>
                <a:extLst>
                  <a:ext uri="{0D108BD9-81ED-4DB2-BD59-A6C34878D82A}">
                    <a16:rowId xmlns:a16="http://schemas.microsoft.com/office/drawing/2014/main" val="10001"/>
                  </a:ext>
                </a:extLst>
              </a:tr>
              <a:tr h="370840">
                <a:tc>
                  <a:txBody>
                    <a:bodyPr/>
                    <a:lstStyle/>
                    <a:p>
                      <a:pPr marL="97790">
                        <a:lnSpc>
                          <a:spcPct val="100000"/>
                        </a:lnSpc>
                        <a:spcBef>
                          <a:spcPts val="290"/>
                        </a:spcBef>
                      </a:pPr>
                      <a:r>
                        <a:rPr sz="1800" spc="-5" dirty="0">
                          <a:latin typeface="Gill Sans MT"/>
                          <a:cs typeface="Gill Sans MT"/>
                        </a:rPr>
                        <a:t>-=</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98425">
                        <a:lnSpc>
                          <a:spcPct val="100000"/>
                        </a:lnSpc>
                        <a:spcBef>
                          <a:spcPts val="290"/>
                        </a:spcBef>
                      </a:pPr>
                      <a:r>
                        <a:rPr sz="1800" spc="-5" dirty="0">
                          <a:latin typeface="Gill Sans MT"/>
                          <a:cs typeface="Gill Sans MT"/>
                        </a:rPr>
                        <a:t>num -=</a:t>
                      </a:r>
                      <a:r>
                        <a:rPr sz="1800" spc="-10" dirty="0">
                          <a:latin typeface="Gill Sans MT"/>
                          <a:cs typeface="Gill Sans MT"/>
                        </a:rPr>
                        <a:t> </a:t>
                      </a:r>
                      <a:r>
                        <a:rPr sz="1800" dirty="0">
                          <a:latin typeface="Gill Sans MT"/>
                          <a:cs typeface="Gill Sans MT"/>
                        </a:rPr>
                        <a:t>8</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99060">
                        <a:lnSpc>
                          <a:spcPct val="100000"/>
                        </a:lnSpc>
                        <a:spcBef>
                          <a:spcPts val="290"/>
                        </a:spcBef>
                      </a:pPr>
                      <a:r>
                        <a:rPr sz="1800" spc="-5" dirty="0">
                          <a:latin typeface="Gill Sans MT"/>
                          <a:cs typeface="Gill Sans MT"/>
                        </a:rPr>
                        <a:t>num </a:t>
                      </a:r>
                      <a:r>
                        <a:rPr sz="1800" dirty="0">
                          <a:latin typeface="Gill Sans MT"/>
                          <a:cs typeface="Gill Sans MT"/>
                        </a:rPr>
                        <a:t>= </a:t>
                      </a:r>
                      <a:r>
                        <a:rPr sz="1800" spc="-5" dirty="0">
                          <a:latin typeface="Gill Sans MT"/>
                          <a:cs typeface="Gill Sans MT"/>
                        </a:rPr>
                        <a:t>num </a:t>
                      </a:r>
                      <a:r>
                        <a:rPr sz="1800" dirty="0">
                          <a:latin typeface="Gill Sans MT"/>
                          <a:cs typeface="Gill Sans MT"/>
                        </a:rPr>
                        <a:t>-</a:t>
                      </a:r>
                      <a:r>
                        <a:rPr sz="1800" spc="-35" dirty="0">
                          <a:latin typeface="Gill Sans MT"/>
                          <a:cs typeface="Gill Sans MT"/>
                        </a:rPr>
                        <a:t> </a:t>
                      </a:r>
                      <a:r>
                        <a:rPr sz="1800" dirty="0">
                          <a:latin typeface="Gill Sans MT"/>
                          <a:cs typeface="Gill Sans MT"/>
                        </a:rPr>
                        <a:t>8</a:t>
                      </a:r>
                      <a:endParaRPr sz="1800">
                        <a:latin typeface="Gill Sans MT"/>
                        <a:cs typeface="Gill Sans MT"/>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extLst>
                  <a:ext uri="{0D108BD9-81ED-4DB2-BD59-A6C34878D82A}">
                    <a16:rowId xmlns:a16="http://schemas.microsoft.com/office/drawing/2014/main" val="10002"/>
                  </a:ext>
                </a:extLst>
              </a:tr>
              <a:tr h="370840">
                <a:tc>
                  <a:txBody>
                    <a:bodyPr/>
                    <a:lstStyle/>
                    <a:p>
                      <a:pPr marL="97790">
                        <a:lnSpc>
                          <a:spcPct val="100000"/>
                        </a:lnSpc>
                        <a:spcBef>
                          <a:spcPts val="295"/>
                        </a:spcBef>
                      </a:pPr>
                      <a:r>
                        <a:rPr sz="1800" dirty="0">
                          <a:latin typeface="Gill Sans MT"/>
                          <a:cs typeface="Gill Sans MT"/>
                        </a:rPr>
                        <a:t>*=</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tc>
                  <a:txBody>
                    <a:bodyPr/>
                    <a:lstStyle/>
                    <a:p>
                      <a:pPr marL="98425">
                        <a:lnSpc>
                          <a:spcPct val="100000"/>
                        </a:lnSpc>
                        <a:spcBef>
                          <a:spcPts val="295"/>
                        </a:spcBef>
                      </a:pPr>
                      <a:r>
                        <a:rPr sz="1800" spc="-5" dirty="0">
                          <a:latin typeface="Gill Sans MT"/>
                          <a:cs typeface="Gill Sans MT"/>
                        </a:rPr>
                        <a:t>num </a:t>
                      </a:r>
                      <a:r>
                        <a:rPr sz="1800" dirty="0">
                          <a:latin typeface="Gill Sans MT"/>
                          <a:cs typeface="Gill Sans MT"/>
                        </a:rPr>
                        <a:t>*=</a:t>
                      </a:r>
                      <a:r>
                        <a:rPr sz="1800" spc="-30" dirty="0">
                          <a:latin typeface="Gill Sans MT"/>
                          <a:cs typeface="Gill Sans MT"/>
                        </a:rPr>
                        <a:t> </a:t>
                      </a:r>
                      <a:r>
                        <a:rPr sz="1800" dirty="0">
                          <a:latin typeface="Gill Sans MT"/>
                          <a:cs typeface="Gill Sans MT"/>
                        </a:rPr>
                        <a:t>8</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tc>
                  <a:txBody>
                    <a:bodyPr/>
                    <a:lstStyle/>
                    <a:p>
                      <a:pPr marL="99060">
                        <a:lnSpc>
                          <a:spcPct val="100000"/>
                        </a:lnSpc>
                        <a:spcBef>
                          <a:spcPts val="295"/>
                        </a:spcBef>
                      </a:pPr>
                      <a:r>
                        <a:rPr sz="1800" spc="-5" dirty="0">
                          <a:latin typeface="Gill Sans MT"/>
                          <a:cs typeface="Gill Sans MT"/>
                        </a:rPr>
                        <a:t>num </a:t>
                      </a:r>
                      <a:r>
                        <a:rPr sz="1800" dirty="0">
                          <a:latin typeface="Gill Sans MT"/>
                          <a:cs typeface="Gill Sans MT"/>
                        </a:rPr>
                        <a:t>= </a:t>
                      </a:r>
                      <a:r>
                        <a:rPr sz="1800" spc="-5" dirty="0">
                          <a:latin typeface="Gill Sans MT"/>
                          <a:cs typeface="Gill Sans MT"/>
                        </a:rPr>
                        <a:t>num </a:t>
                      </a:r>
                      <a:r>
                        <a:rPr sz="1800" dirty="0">
                          <a:latin typeface="Gill Sans MT"/>
                          <a:cs typeface="Gill Sans MT"/>
                        </a:rPr>
                        <a:t>*</a:t>
                      </a:r>
                      <a:r>
                        <a:rPr sz="1800" spc="-35" dirty="0">
                          <a:latin typeface="Gill Sans MT"/>
                          <a:cs typeface="Gill Sans MT"/>
                        </a:rPr>
                        <a:t> </a:t>
                      </a:r>
                      <a:r>
                        <a:rPr sz="1800" dirty="0">
                          <a:latin typeface="Gill Sans MT"/>
                          <a:cs typeface="Gill Sans MT"/>
                        </a:rPr>
                        <a:t>8</a:t>
                      </a: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extLst>
                  <a:ext uri="{0D108BD9-81ED-4DB2-BD59-A6C34878D82A}">
                    <a16:rowId xmlns:a16="http://schemas.microsoft.com/office/drawing/2014/main" val="10003"/>
                  </a:ext>
                </a:extLst>
              </a:tr>
              <a:tr h="370205">
                <a:tc>
                  <a:txBody>
                    <a:bodyPr/>
                    <a:lstStyle/>
                    <a:p>
                      <a:pPr marL="97790">
                        <a:lnSpc>
                          <a:spcPct val="100000"/>
                        </a:lnSpc>
                        <a:spcBef>
                          <a:spcPts val="295"/>
                        </a:spcBef>
                      </a:pPr>
                      <a:r>
                        <a:rPr sz="1800" spc="-5" dirty="0">
                          <a:latin typeface="Gill Sans MT"/>
                          <a:cs typeface="Gill Sans MT"/>
                        </a:rPr>
                        <a:t>/=</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98425">
                        <a:lnSpc>
                          <a:spcPct val="100000"/>
                        </a:lnSpc>
                        <a:spcBef>
                          <a:spcPts val="295"/>
                        </a:spcBef>
                      </a:pPr>
                      <a:r>
                        <a:rPr sz="1800" spc="-5" dirty="0">
                          <a:latin typeface="Gill Sans MT"/>
                          <a:cs typeface="Gill Sans MT"/>
                        </a:rPr>
                        <a:t>num </a:t>
                      </a:r>
                      <a:r>
                        <a:rPr sz="1800" dirty="0">
                          <a:latin typeface="Gill Sans MT"/>
                          <a:cs typeface="Gill Sans MT"/>
                        </a:rPr>
                        <a:t>/=</a:t>
                      </a:r>
                      <a:r>
                        <a:rPr sz="1800" spc="-30" dirty="0">
                          <a:latin typeface="Gill Sans MT"/>
                          <a:cs typeface="Gill Sans MT"/>
                        </a:rPr>
                        <a:t> </a:t>
                      </a:r>
                      <a:r>
                        <a:rPr sz="1800" dirty="0">
                          <a:latin typeface="Gill Sans MT"/>
                          <a:cs typeface="Gill Sans MT"/>
                        </a:rPr>
                        <a:t>8</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99060">
                        <a:lnSpc>
                          <a:spcPct val="100000"/>
                        </a:lnSpc>
                        <a:spcBef>
                          <a:spcPts val="295"/>
                        </a:spcBef>
                      </a:pPr>
                      <a:r>
                        <a:rPr sz="1800" spc="-5" dirty="0">
                          <a:latin typeface="Gill Sans MT"/>
                          <a:cs typeface="Gill Sans MT"/>
                        </a:rPr>
                        <a:t>num </a:t>
                      </a:r>
                      <a:r>
                        <a:rPr sz="1800" dirty="0">
                          <a:latin typeface="Gill Sans MT"/>
                          <a:cs typeface="Gill Sans MT"/>
                        </a:rPr>
                        <a:t>= </a:t>
                      </a:r>
                      <a:r>
                        <a:rPr sz="1800" spc="-5" dirty="0">
                          <a:latin typeface="Gill Sans MT"/>
                          <a:cs typeface="Gill Sans MT"/>
                        </a:rPr>
                        <a:t>num </a:t>
                      </a:r>
                      <a:r>
                        <a:rPr sz="1800" dirty="0">
                          <a:latin typeface="Gill Sans MT"/>
                          <a:cs typeface="Gill Sans MT"/>
                        </a:rPr>
                        <a:t>/</a:t>
                      </a:r>
                      <a:r>
                        <a:rPr sz="1800" spc="-45" dirty="0">
                          <a:latin typeface="Gill Sans MT"/>
                          <a:cs typeface="Gill Sans MT"/>
                        </a:rPr>
                        <a:t> </a:t>
                      </a:r>
                      <a:r>
                        <a:rPr sz="1800" dirty="0">
                          <a:latin typeface="Gill Sans MT"/>
                          <a:cs typeface="Gill Sans MT"/>
                        </a:rPr>
                        <a:t>8</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extLst>
                  <a:ext uri="{0D108BD9-81ED-4DB2-BD59-A6C34878D82A}">
                    <a16:rowId xmlns:a16="http://schemas.microsoft.com/office/drawing/2014/main" val="10004"/>
                  </a:ext>
                </a:extLst>
              </a:tr>
              <a:tr h="370205">
                <a:tc>
                  <a:txBody>
                    <a:bodyPr/>
                    <a:lstStyle/>
                    <a:p>
                      <a:pPr marL="97790">
                        <a:lnSpc>
                          <a:spcPct val="100000"/>
                        </a:lnSpc>
                        <a:spcBef>
                          <a:spcPts val="295"/>
                        </a:spcBef>
                      </a:pPr>
                      <a:r>
                        <a:rPr sz="1800" spc="-5" dirty="0">
                          <a:latin typeface="Gill Sans MT"/>
                          <a:cs typeface="Gill Sans MT"/>
                        </a:rPr>
                        <a:t>//=</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tc>
                  <a:txBody>
                    <a:bodyPr/>
                    <a:lstStyle/>
                    <a:p>
                      <a:pPr marL="98425">
                        <a:lnSpc>
                          <a:spcPct val="100000"/>
                        </a:lnSpc>
                        <a:spcBef>
                          <a:spcPts val="295"/>
                        </a:spcBef>
                      </a:pPr>
                      <a:r>
                        <a:rPr sz="1800" spc="-5" dirty="0">
                          <a:latin typeface="Gill Sans MT"/>
                          <a:cs typeface="Gill Sans MT"/>
                        </a:rPr>
                        <a:t>num //=</a:t>
                      </a:r>
                      <a:r>
                        <a:rPr sz="1800" spc="-30" dirty="0">
                          <a:latin typeface="Gill Sans MT"/>
                          <a:cs typeface="Gill Sans MT"/>
                        </a:rPr>
                        <a:t> </a:t>
                      </a:r>
                      <a:r>
                        <a:rPr sz="1800" dirty="0">
                          <a:latin typeface="Gill Sans MT"/>
                          <a:cs typeface="Gill Sans MT"/>
                        </a:rPr>
                        <a:t>8</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tc>
                  <a:txBody>
                    <a:bodyPr/>
                    <a:lstStyle/>
                    <a:p>
                      <a:pPr marL="99060">
                        <a:lnSpc>
                          <a:spcPct val="100000"/>
                        </a:lnSpc>
                        <a:spcBef>
                          <a:spcPts val="295"/>
                        </a:spcBef>
                      </a:pPr>
                      <a:r>
                        <a:rPr sz="1800" spc="-5" dirty="0">
                          <a:latin typeface="Gill Sans MT"/>
                          <a:cs typeface="Gill Sans MT"/>
                        </a:rPr>
                        <a:t>num </a:t>
                      </a:r>
                      <a:r>
                        <a:rPr sz="1800" dirty="0">
                          <a:latin typeface="Gill Sans MT"/>
                          <a:cs typeface="Gill Sans MT"/>
                        </a:rPr>
                        <a:t>= </a:t>
                      </a:r>
                      <a:r>
                        <a:rPr sz="1800" spc="-5" dirty="0">
                          <a:latin typeface="Gill Sans MT"/>
                          <a:cs typeface="Gill Sans MT"/>
                        </a:rPr>
                        <a:t>num //</a:t>
                      </a:r>
                      <a:r>
                        <a:rPr sz="1800" spc="-35" dirty="0">
                          <a:latin typeface="Gill Sans MT"/>
                          <a:cs typeface="Gill Sans MT"/>
                        </a:rPr>
                        <a:t> </a:t>
                      </a:r>
                      <a:r>
                        <a:rPr sz="1800" dirty="0">
                          <a:latin typeface="Gill Sans MT"/>
                          <a:cs typeface="Gill Sans MT"/>
                        </a:rPr>
                        <a:t>8</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extLst>
                  <a:ext uri="{0D108BD9-81ED-4DB2-BD59-A6C34878D82A}">
                    <a16:rowId xmlns:a16="http://schemas.microsoft.com/office/drawing/2014/main" val="10005"/>
                  </a:ext>
                </a:extLst>
              </a:tr>
              <a:tr h="370840">
                <a:tc>
                  <a:txBody>
                    <a:bodyPr/>
                    <a:lstStyle/>
                    <a:p>
                      <a:pPr marL="97790">
                        <a:lnSpc>
                          <a:spcPct val="100000"/>
                        </a:lnSpc>
                        <a:spcBef>
                          <a:spcPts val="295"/>
                        </a:spcBef>
                      </a:pPr>
                      <a:r>
                        <a:rPr sz="1800" spc="-5" dirty="0">
                          <a:latin typeface="Gill Sans MT"/>
                          <a:cs typeface="Gill Sans MT"/>
                        </a:rPr>
                        <a:t>%=</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98425">
                        <a:lnSpc>
                          <a:spcPct val="100000"/>
                        </a:lnSpc>
                        <a:spcBef>
                          <a:spcPts val="295"/>
                        </a:spcBef>
                      </a:pPr>
                      <a:r>
                        <a:rPr sz="1800" spc="-5" dirty="0">
                          <a:latin typeface="Gill Sans MT"/>
                          <a:cs typeface="Gill Sans MT"/>
                        </a:rPr>
                        <a:t>num %=</a:t>
                      </a:r>
                      <a:r>
                        <a:rPr sz="1800" spc="-10" dirty="0">
                          <a:latin typeface="Gill Sans MT"/>
                          <a:cs typeface="Gill Sans MT"/>
                        </a:rPr>
                        <a:t> </a:t>
                      </a:r>
                      <a:r>
                        <a:rPr sz="1800" dirty="0">
                          <a:latin typeface="Gill Sans MT"/>
                          <a:cs typeface="Gill Sans MT"/>
                        </a:rPr>
                        <a:t>8</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tc>
                  <a:txBody>
                    <a:bodyPr/>
                    <a:lstStyle/>
                    <a:p>
                      <a:pPr marL="99060">
                        <a:lnSpc>
                          <a:spcPct val="100000"/>
                        </a:lnSpc>
                        <a:spcBef>
                          <a:spcPts val="295"/>
                        </a:spcBef>
                      </a:pPr>
                      <a:r>
                        <a:rPr sz="1800" spc="-5" dirty="0">
                          <a:latin typeface="Gill Sans MT"/>
                          <a:cs typeface="Gill Sans MT"/>
                        </a:rPr>
                        <a:t>num </a:t>
                      </a:r>
                      <a:r>
                        <a:rPr sz="1800" dirty="0">
                          <a:latin typeface="Gill Sans MT"/>
                          <a:cs typeface="Gill Sans MT"/>
                        </a:rPr>
                        <a:t>= </a:t>
                      </a:r>
                      <a:r>
                        <a:rPr sz="1800" spc="-5" dirty="0">
                          <a:latin typeface="Gill Sans MT"/>
                          <a:cs typeface="Gill Sans MT"/>
                        </a:rPr>
                        <a:t>num </a:t>
                      </a:r>
                      <a:r>
                        <a:rPr sz="1800" dirty="0">
                          <a:latin typeface="Gill Sans MT"/>
                          <a:cs typeface="Gill Sans MT"/>
                        </a:rPr>
                        <a:t>%</a:t>
                      </a:r>
                      <a:r>
                        <a:rPr sz="1800" spc="-35" dirty="0">
                          <a:latin typeface="Gill Sans MT"/>
                          <a:cs typeface="Gill Sans MT"/>
                        </a:rPr>
                        <a:t> </a:t>
                      </a:r>
                      <a:r>
                        <a:rPr sz="1800" dirty="0">
                          <a:latin typeface="Gill Sans MT"/>
                          <a:cs typeface="Gill Sans MT"/>
                        </a:rPr>
                        <a:t>8</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EBEF"/>
                    </a:solidFill>
                  </a:tcPr>
                </a:tc>
                <a:extLst>
                  <a:ext uri="{0D108BD9-81ED-4DB2-BD59-A6C34878D82A}">
                    <a16:rowId xmlns:a16="http://schemas.microsoft.com/office/drawing/2014/main" val="10006"/>
                  </a:ext>
                </a:extLst>
              </a:tr>
              <a:tr h="370205">
                <a:tc>
                  <a:txBody>
                    <a:bodyPr/>
                    <a:lstStyle/>
                    <a:p>
                      <a:pPr marL="97790">
                        <a:lnSpc>
                          <a:spcPct val="100000"/>
                        </a:lnSpc>
                        <a:spcBef>
                          <a:spcPts val="295"/>
                        </a:spcBef>
                      </a:pPr>
                      <a:r>
                        <a:rPr sz="1800" dirty="0">
                          <a:latin typeface="Gill Sans MT"/>
                          <a:cs typeface="Gill Sans MT"/>
                        </a:rPr>
                        <a:t>**=</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tc>
                  <a:txBody>
                    <a:bodyPr/>
                    <a:lstStyle/>
                    <a:p>
                      <a:pPr marL="98425">
                        <a:lnSpc>
                          <a:spcPct val="100000"/>
                        </a:lnSpc>
                        <a:spcBef>
                          <a:spcPts val="295"/>
                        </a:spcBef>
                      </a:pPr>
                      <a:r>
                        <a:rPr sz="1800" spc="-5" dirty="0">
                          <a:latin typeface="Gill Sans MT"/>
                          <a:cs typeface="Gill Sans MT"/>
                        </a:rPr>
                        <a:t>num </a:t>
                      </a:r>
                      <a:r>
                        <a:rPr sz="1800" dirty="0">
                          <a:latin typeface="Gill Sans MT"/>
                          <a:cs typeface="Gill Sans MT"/>
                        </a:rPr>
                        <a:t>**=</a:t>
                      </a:r>
                      <a:r>
                        <a:rPr sz="1800" spc="-35" dirty="0">
                          <a:latin typeface="Gill Sans MT"/>
                          <a:cs typeface="Gill Sans MT"/>
                        </a:rPr>
                        <a:t> </a:t>
                      </a:r>
                      <a:r>
                        <a:rPr sz="1800" dirty="0">
                          <a:latin typeface="Gill Sans MT"/>
                          <a:cs typeface="Gill Sans MT"/>
                        </a:rPr>
                        <a:t>8</a:t>
                      </a:r>
                      <a:endParaRPr sz="1800">
                        <a:latin typeface="Gill Sans MT"/>
                        <a:cs typeface="Gill Sans MT"/>
                      </a:endParaRP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tc>
                  <a:txBody>
                    <a:bodyPr/>
                    <a:lstStyle/>
                    <a:p>
                      <a:pPr marL="99060">
                        <a:lnSpc>
                          <a:spcPct val="100000"/>
                        </a:lnSpc>
                        <a:spcBef>
                          <a:spcPts val="295"/>
                        </a:spcBef>
                      </a:pPr>
                      <a:r>
                        <a:rPr sz="1800" spc="-5" dirty="0">
                          <a:latin typeface="Gill Sans MT"/>
                          <a:cs typeface="Gill Sans MT"/>
                        </a:rPr>
                        <a:t>num </a:t>
                      </a:r>
                      <a:r>
                        <a:rPr sz="1800" dirty="0">
                          <a:latin typeface="Gill Sans MT"/>
                          <a:cs typeface="Gill Sans MT"/>
                        </a:rPr>
                        <a:t>= </a:t>
                      </a:r>
                      <a:r>
                        <a:rPr sz="1800" spc="-5" dirty="0">
                          <a:latin typeface="Gill Sans MT"/>
                          <a:cs typeface="Gill Sans MT"/>
                        </a:rPr>
                        <a:t>num </a:t>
                      </a:r>
                      <a:r>
                        <a:rPr sz="1800" dirty="0">
                          <a:latin typeface="Gill Sans MT"/>
                          <a:cs typeface="Gill Sans MT"/>
                        </a:rPr>
                        <a:t>**</a:t>
                      </a:r>
                      <a:r>
                        <a:rPr sz="1800" spc="-40" dirty="0">
                          <a:latin typeface="Gill Sans MT"/>
                          <a:cs typeface="Gill Sans MT"/>
                        </a:rPr>
                        <a:t> </a:t>
                      </a:r>
                      <a:r>
                        <a:rPr sz="1800" dirty="0">
                          <a:latin typeface="Gill Sans MT"/>
                          <a:cs typeface="Gill Sans MT"/>
                        </a:rPr>
                        <a:t>8</a:t>
                      </a:r>
                    </a:p>
                  </a:txBody>
                  <a:tcPr marL="0" marR="0" marT="374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4D6D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166713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89103"/>
            <a:ext cx="7661909" cy="1002030"/>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Assignment </a:t>
            </a:r>
            <a:r>
              <a:rPr sz="3200" dirty="0">
                <a:solidFill>
                  <a:srgbClr val="464652"/>
                </a:solidFill>
              </a:rPr>
              <a:t>with </a:t>
            </a:r>
            <a:r>
              <a:rPr sz="3200" spc="-5" dirty="0">
                <a:solidFill>
                  <a:srgbClr val="464652"/>
                </a:solidFill>
              </a:rPr>
              <a:t>Arithmetic</a:t>
            </a:r>
            <a:r>
              <a:rPr sz="3200" spc="-30" dirty="0">
                <a:solidFill>
                  <a:srgbClr val="464652"/>
                </a:solidFill>
              </a:rPr>
              <a:t> </a:t>
            </a:r>
            <a:r>
              <a:rPr sz="3200" spc="-5" dirty="0">
                <a:solidFill>
                  <a:srgbClr val="464652"/>
                </a:solidFill>
              </a:rPr>
              <a:t>Operators</a:t>
            </a:r>
            <a:endParaRPr sz="3200" dirty="0"/>
          </a:p>
          <a:p>
            <a:pPr marL="12700">
              <a:lnSpc>
                <a:spcPct val="100000"/>
              </a:lnSpc>
            </a:pPr>
            <a:r>
              <a:rPr sz="3200" dirty="0">
                <a:solidFill>
                  <a:srgbClr val="464652"/>
                </a:solidFill>
              </a:rPr>
              <a:t>(</a:t>
            </a:r>
            <a:r>
              <a:rPr lang="en-SG" sz="3200" dirty="0">
                <a:solidFill>
                  <a:srgbClr val="464652"/>
                </a:solidFill>
              </a:rPr>
              <a:t>cont.</a:t>
            </a:r>
            <a:r>
              <a:rPr sz="3200" dirty="0">
                <a:solidFill>
                  <a:srgbClr val="464652"/>
                </a:solidFill>
              </a:rPr>
              <a:t>)</a:t>
            </a:r>
            <a:endParaRPr sz="3200" dirty="0"/>
          </a:p>
        </p:txBody>
      </p:sp>
      <p:sp>
        <p:nvSpPr>
          <p:cNvPr id="10" name="Slide Number Placeholder 9"/>
          <p:cNvSpPr>
            <a:spLocks noGrp="1"/>
          </p:cNvSpPr>
          <p:nvPr>
            <p:ph type="sldNum" sz="quarter" idx="12"/>
          </p:nvPr>
        </p:nvSpPr>
        <p:spPr/>
        <p:txBody>
          <a:bodyPr/>
          <a:lstStyle/>
          <a:p>
            <a:fld id="{2F424A89-909B-4BA1-940E-23EAC9404E56}" type="slidenum">
              <a:rPr lang="en-US" smtClean="0"/>
              <a:pPr/>
              <a:t>26</a:t>
            </a:fld>
            <a:endParaRPr lang="en-US"/>
          </a:p>
        </p:txBody>
      </p:sp>
      <p:sp>
        <p:nvSpPr>
          <p:cNvPr id="5" name="object 5"/>
          <p:cNvSpPr/>
          <p:nvPr/>
        </p:nvSpPr>
        <p:spPr>
          <a:xfrm>
            <a:off x="2362200" y="1295400"/>
            <a:ext cx="4190999" cy="307695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362200" y="4572000"/>
            <a:ext cx="2981325" cy="153314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50741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7341"/>
            <a:ext cx="7642859" cy="513715"/>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Operator Precedence and</a:t>
            </a:r>
            <a:r>
              <a:rPr sz="3200" spc="0" dirty="0">
                <a:solidFill>
                  <a:srgbClr val="464652"/>
                </a:solidFill>
              </a:rPr>
              <a:t> </a:t>
            </a:r>
            <a:r>
              <a:rPr sz="3200" spc="-5" dirty="0">
                <a:solidFill>
                  <a:srgbClr val="464652"/>
                </a:solidFill>
              </a:rPr>
              <a:t>Associativity</a:t>
            </a:r>
            <a:endParaRPr sz="3200"/>
          </a:p>
        </p:txBody>
      </p:sp>
      <p:sp>
        <p:nvSpPr>
          <p:cNvPr id="7" name="Slide Number Placeholder 6"/>
          <p:cNvSpPr>
            <a:spLocks noGrp="1"/>
          </p:cNvSpPr>
          <p:nvPr>
            <p:ph type="sldNum" sz="quarter" idx="12"/>
          </p:nvPr>
        </p:nvSpPr>
        <p:spPr/>
        <p:txBody>
          <a:bodyPr/>
          <a:lstStyle/>
          <a:p>
            <a:fld id="{2F424A89-909B-4BA1-940E-23EAC9404E56}" type="slidenum">
              <a:rPr lang="en-US" smtClean="0"/>
              <a:pPr/>
              <a:t>27</a:t>
            </a:fld>
            <a:endParaRPr lang="en-US"/>
          </a:p>
        </p:txBody>
      </p:sp>
      <p:sp>
        <p:nvSpPr>
          <p:cNvPr id="3" name="object 3"/>
          <p:cNvSpPr txBox="1"/>
          <p:nvPr/>
        </p:nvSpPr>
        <p:spPr>
          <a:xfrm>
            <a:off x="457200" y="1701849"/>
            <a:ext cx="8229600" cy="4547235"/>
          </a:xfrm>
          <a:prstGeom prst="rect">
            <a:avLst/>
          </a:prstGeom>
        </p:spPr>
        <p:txBody>
          <a:bodyPr vert="horz" wrap="square" lIns="0" tIns="85725" rIns="0" bIns="0" rtlCol="0">
            <a:spAutoFit/>
          </a:bodyPr>
          <a:lstStyle/>
          <a:p>
            <a:pPr marL="12700">
              <a:lnSpc>
                <a:spcPct val="100000"/>
              </a:lnSpc>
              <a:spcBef>
                <a:spcPts val="67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Python operators </a:t>
            </a:r>
            <a:r>
              <a:rPr sz="2600" spc="-35" dirty="0">
                <a:latin typeface="Gill Sans MT"/>
                <a:cs typeface="Gill Sans MT"/>
              </a:rPr>
              <a:t>have </a:t>
            </a:r>
            <a:r>
              <a:rPr sz="2600" spc="-10" dirty="0">
                <a:latin typeface="Gill Sans MT"/>
                <a:cs typeface="Gill Sans MT"/>
              </a:rPr>
              <a:t>different </a:t>
            </a:r>
            <a:r>
              <a:rPr sz="2600" spc="-15" dirty="0">
                <a:latin typeface="Gill Sans MT"/>
                <a:cs typeface="Gill Sans MT"/>
              </a:rPr>
              <a:t>levels </a:t>
            </a:r>
            <a:r>
              <a:rPr sz="2600" dirty="0">
                <a:latin typeface="Gill Sans MT"/>
                <a:cs typeface="Gill Sans MT"/>
              </a:rPr>
              <a:t>of</a:t>
            </a:r>
            <a:r>
              <a:rPr sz="2600" spc="-55" dirty="0">
                <a:latin typeface="Gill Sans MT"/>
                <a:cs typeface="Gill Sans MT"/>
              </a:rPr>
              <a:t> </a:t>
            </a:r>
            <a:r>
              <a:rPr sz="2600" b="1" spc="-5" dirty="0">
                <a:latin typeface="Gill Sans MT"/>
                <a:cs typeface="Gill Sans MT"/>
              </a:rPr>
              <a:t>precedence</a:t>
            </a:r>
            <a:r>
              <a:rPr sz="2600" spc="-5" dirty="0">
                <a:latin typeface="Gill Sans MT"/>
                <a:cs typeface="Gill Sans MT"/>
              </a:rPr>
              <a:t>:</a:t>
            </a:r>
            <a:endParaRPr sz="2600" dirty="0">
              <a:latin typeface="Gill Sans MT"/>
              <a:cs typeface="Gill Sans MT"/>
            </a:endParaRPr>
          </a:p>
          <a:p>
            <a:pPr marL="286385">
              <a:lnSpc>
                <a:spcPct val="100000"/>
              </a:lnSpc>
              <a:spcBef>
                <a:spcPts val="52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464652"/>
                </a:solidFill>
                <a:latin typeface="Gill Sans MT"/>
                <a:cs typeface="Gill Sans MT"/>
              </a:rPr>
              <a:t>An operator </a:t>
            </a:r>
            <a:r>
              <a:rPr sz="2300" spc="-5" dirty="0">
                <a:solidFill>
                  <a:srgbClr val="464652"/>
                </a:solidFill>
                <a:latin typeface="Gill Sans MT"/>
                <a:cs typeface="Gill Sans MT"/>
              </a:rPr>
              <a:t>with </a:t>
            </a:r>
            <a:r>
              <a:rPr sz="2300" dirty="0">
                <a:solidFill>
                  <a:srgbClr val="464652"/>
                </a:solidFill>
                <a:latin typeface="Gill Sans MT"/>
                <a:cs typeface="Gill Sans MT"/>
              </a:rPr>
              <a:t>higher </a:t>
            </a:r>
            <a:r>
              <a:rPr sz="2300" spc="-5" dirty="0">
                <a:solidFill>
                  <a:srgbClr val="464652"/>
                </a:solidFill>
                <a:latin typeface="Gill Sans MT"/>
                <a:cs typeface="Gill Sans MT"/>
              </a:rPr>
              <a:t>precedence is </a:t>
            </a:r>
            <a:r>
              <a:rPr sz="2300" spc="-20" dirty="0">
                <a:solidFill>
                  <a:srgbClr val="464652"/>
                </a:solidFill>
                <a:latin typeface="Gill Sans MT"/>
                <a:cs typeface="Gill Sans MT"/>
              </a:rPr>
              <a:t>always </a:t>
            </a:r>
            <a:r>
              <a:rPr sz="2300" spc="-5" dirty="0">
                <a:solidFill>
                  <a:srgbClr val="464652"/>
                </a:solidFill>
                <a:latin typeface="Gill Sans MT"/>
                <a:cs typeface="Gill Sans MT"/>
              </a:rPr>
              <a:t>evaluated</a:t>
            </a:r>
            <a:r>
              <a:rPr sz="2300" spc="-50" dirty="0">
                <a:solidFill>
                  <a:srgbClr val="464652"/>
                </a:solidFill>
                <a:latin typeface="Gill Sans MT"/>
                <a:cs typeface="Gill Sans MT"/>
              </a:rPr>
              <a:t> </a:t>
            </a:r>
            <a:r>
              <a:rPr sz="2300" dirty="0">
                <a:solidFill>
                  <a:srgbClr val="464652"/>
                </a:solidFill>
                <a:latin typeface="Gill Sans MT"/>
                <a:cs typeface="Gill Sans MT"/>
              </a:rPr>
              <a:t>first</a:t>
            </a:r>
            <a:endParaRPr sz="2300" dirty="0">
              <a:latin typeface="Gill Sans MT"/>
              <a:cs typeface="Gill Sans MT"/>
            </a:endParaRPr>
          </a:p>
          <a:p>
            <a:pPr marL="561340">
              <a:lnSpc>
                <a:spcPct val="100000"/>
              </a:lnSpc>
            </a:pPr>
            <a:r>
              <a:rPr sz="2300" spc="-15" dirty="0">
                <a:solidFill>
                  <a:srgbClr val="464652"/>
                </a:solidFill>
                <a:latin typeface="Gill Sans MT"/>
                <a:cs typeface="Gill Sans MT"/>
              </a:rPr>
              <a:t>before </a:t>
            </a:r>
            <a:r>
              <a:rPr sz="2300" dirty="0">
                <a:solidFill>
                  <a:srgbClr val="464652"/>
                </a:solidFill>
                <a:latin typeface="Gill Sans MT"/>
                <a:cs typeface="Gill Sans MT"/>
              </a:rPr>
              <a:t>another operator of </a:t>
            </a:r>
            <a:r>
              <a:rPr sz="2300" spc="-20" dirty="0">
                <a:solidFill>
                  <a:srgbClr val="464652"/>
                </a:solidFill>
                <a:latin typeface="Gill Sans MT"/>
                <a:cs typeface="Gill Sans MT"/>
              </a:rPr>
              <a:t>lower</a:t>
            </a:r>
            <a:r>
              <a:rPr sz="2300" spc="-25" dirty="0">
                <a:solidFill>
                  <a:srgbClr val="464652"/>
                </a:solidFill>
                <a:latin typeface="Gill Sans MT"/>
                <a:cs typeface="Gill Sans MT"/>
              </a:rPr>
              <a:t> </a:t>
            </a:r>
            <a:r>
              <a:rPr sz="2300" dirty="0">
                <a:solidFill>
                  <a:srgbClr val="464652"/>
                </a:solidFill>
                <a:latin typeface="Gill Sans MT"/>
                <a:cs typeface="Gill Sans MT"/>
              </a:rPr>
              <a:t>precedence.</a:t>
            </a:r>
            <a:endParaRPr sz="2300" dirty="0">
              <a:latin typeface="Gill Sans MT"/>
              <a:cs typeface="Gill Sans MT"/>
            </a:endParaRPr>
          </a:p>
          <a:p>
            <a:pPr marL="561340" marR="213995" indent="-274955">
              <a:lnSpc>
                <a:spcPct val="100000"/>
              </a:lnSpc>
              <a:spcBef>
                <a:spcPts val="50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15" dirty="0">
                <a:solidFill>
                  <a:srgbClr val="464652"/>
                </a:solidFill>
                <a:latin typeface="Gill Sans MT"/>
                <a:cs typeface="Gill Sans MT"/>
              </a:rPr>
              <a:t>For </a:t>
            </a:r>
            <a:r>
              <a:rPr sz="2300" dirty="0">
                <a:solidFill>
                  <a:srgbClr val="464652"/>
                </a:solidFill>
                <a:latin typeface="Gill Sans MT"/>
                <a:cs typeface="Gill Sans MT"/>
              </a:rPr>
              <a:t>instance, </a:t>
            </a:r>
            <a:r>
              <a:rPr sz="2300" spc="-10" dirty="0">
                <a:solidFill>
                  <a:srgbClr val="464652"/>
                </a:solidFill>
                <a:latin typeface="Gill Sans MT"/>
                <a:cs typeface="Gill Sans MT"/>
              </a:rPr>
              <a:t>multiply </a:t>
            </a:r>
            <a:r>
              <a:rPr sz="2300" dirty="0">
                <a:solidFill>
                  <a:srgbClr val="464652"/>
                </a:solidFill>
                <a:latin typeface="Gill Sans MT"/>
                <a:cs typeface="Gill Sans MT"/>
              </a:rPr>
              <a:t>has higher </a:t>
            </a:r>
            <a:r>
              <a:rPr sz="2300" spc="-10" dirty="0">
                <a:solidFill>
                  <a:srgbClr val="464652"/>
                </a:solidFill>
                <a:latin typeface="Gill Sans MT"/>
                <a:cs typeface="Gill Sans MT"/>
              </a:rPr>
              <a:t>precedence </a:t>
            </a:r>
            <a:r>
              <a:rPr sz="2300" spc="-5" dirty="0">
                <a:solidFill>
                  <a:srgbClr val="464652"/>
                </a:solidFill>
                <a:latin typeface="Gill Sans MT"/>
                <a:cs typeface="Gill Sans MT"/>
              </a:rPr>
              <a:t>than </a:t>
            </a:r>
            <a:r>
              <a:rPr sz="2300" spc="-10" dirty="0">
                <a:solidFill>
                  <a:srgbClr val="464652"/>
                </a:solidFill>
                <a:latin typeface="Gill Sans MT"/>
                <a:cs typeface="Gill Sans MT"/>
              </a:rPr>
              <a:t>add </a:t>
            </a:r>
            <a:r>
              <a:rPr sz="2300" dirty="0">
                <a:solidFill>
                  <a:srgbClr val="464652"/>
                </a:solidFill>
                <a:latin typeface="Gill Sans MT"/>
                <a:cs typeface="Gill Sans MT"/>
              </a:rPr>
              <a:t>and</a:t>
            </a:r>
            <a:r>
              <a:rPr sz="2300" spc="-210" dirty="0">
                <a:solidFill>
                  <a:srgbClr val="464652"/>
                </a:solidFill>
                <a:latin typeface="Gill Sans MT"/>
                <a:cs typeface="Gill Sans MT"/>
              </a:rPr>
              <a:t> </a:t>
            </a:r>
            <a:r>
              <a:rPr sz="2300" dirty="0">
                <a:solidFill>
                  <a:srgbClr val="464652"/>
                </a:solidFill>
                <a:latin typeface="Gill Sans MT"/>
                <a:cs typeface="Gill Sans MT"/>
              </a:rPr>
              <a:t>so  </a:t>
            </a:r>
            <a:r>
              <a:rPr sz="2300" spc="-10" dirty="0">
                <a:solidFill>
                  <a:srgbClr val="464652"/>
                </a:solidFill>
                <a:latin typeface="Gill Sans MT"/>
                <a:cs typeface="Gill Sans MT"/>
              </a:rPr>
              <a:t>multiply </a:t>
            </a:r>
            <a:r>
              <a:rPr sz="2300" spc="-5" dirty="0">
                <a:solidFill>
                  <a:srgbClr val="464652"/>
                </a:solidFill>
                <a:latin typeface="Gill Sans MT"/>
                <a:cs typeface="Gill Sans MT"/>
              </a:rPr>
              <a:t>is evaluated </a:t>
            </a:r>
            <a:r>
              <a:rPr sz="2300" spc="-15" dirty="0">
                <a:solidFill>
                  <a:srgbClr val="464652"/>
                </a:solidFill>
                <a:latin typeface="Gill Sans MT"/>
                <a:cs typeface="Gill Sans MT"/>
              </a:rPr>
              <a:t>before </a:t>
            </a:r>
            <a:r>
              <a:rPr sz="2300" spc="-10" dirty="0">
                <a:solidFill>
                  <a:srgbClr val="464652"/>
                </a:solidFill>
                <a:latin typeface="Gill Sans MT"/>
                <a:cs typeface="Gill Sans MT"/>
              </a:rPr>
              <a:t>add.</a:t>
            </a:r>
            <a:endParaRPr sz="2300" dirty="0">
              <a:latin typeface="Gill Sans MT"/>
              <a:cs typeface="Gill Sans MT"/>
            </a:endParaRPr>
          </a:p>
          <a:p>
            <a:pPr marL="286385">
              <a:lnSpc>
                <a:spcPct val="100000"/>
              </a:lnSpc>
              <a:spcBef>
                <a:spcPts val="45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464652"/>
                </a:solidFill>
                <a:latin typeface="Gill Sans MT"/>
                <a:cs typeface="Gill Sans MT"/>
              </a:rPr>
              <a:t>E.g., </a:t>
            </a:r>
            <a:r>
              <a:rPr sz="2300" dirty="0">
                <a:solidFill>
                  <a:srgbClr val="0000FF"/>
                </a:solidFill>
                <a:latin typeface="Consolas"/>
                <a:cs typeface="Consolas"/>
              </a:rPr>
              <a:t>8 + 9 * 2</a:t>
            </a:r>
            <a:r>
              <a:rPr sz="2300" dirty="0">
                <a:solidFill>
                  <a:srgbClr val="464652"/>
                </a:solidFill>
                <a:latin typeface="Consolas"/>
                <a:cs typeface="Consolas"/>
              </a:rPr>
              <a:t> </a:t>
            </a:r>
            <a:r>
              <a:rPr sz="2300" spc="-5" dirty="0">
                <a:solidFill>
                  <a:srgbClr val="464652"/>
                </a:solidFill>
                <a:latin typeface="Gill Sans MT"/>
                <a:cs typeface="Gill Sans MT"/>
              </a:rPr>
              <a:t>is evaluated </a:t>
            </a:r>
            <a:r>
              <a:rPr sz="2300" dirty="0">
                <a:solidFill>
                  <a:srgbClr val="464652"/>
                </a:solidFill>
                <a:latin typeface="Gill Sans MT"/>
                <a:cs typeface="Gill Sans MT"/>
              </a:rPr>
              <a:t>as </a:t>
            </a:r>
            <a:r>
              <a:rPr sz="2300" dirty="0">
                <a:solidFill>
                  <a:srgbClr val="0000FF"/>
                </a:solidFill>
                <a:latin typeface="Consolas"/>
                <a:cs typeface="Consolas"/>
              </a:rPr>
              <a:t>8 + (9 * 2) =</a:t>
            </a:r>
            <a:r>
              <a:rPr sz="2300" spc="-375" dirty="0">
                <a:solidFill>
                  <a:srgbClr val="0000FF"/>
                </a:solidFill>
                <a:latin typeface="Consolas"/>
                <a:cs typeface="Consolas"/>
              </a:rPr>
              <a:t> </a:t>
            </a:r>
            <a:r>
              <a:rPr sz="2300" dirty="0">
                <a:solidFill>
                  <a:srgbClr val="0000FF"/>
                </a:solidFill>
                <a:latin typeface="Consolas"/>
                <a:cs typeface="Consolas"/>
              </a:rPr>
              <a:t>26</a:t>
            </a:r>
          </a:p>
          <a:p>
            <a:pPr marL="286385" marR="705485" indent="-274320">
              <a:lnSpc>
                <a:spcPct val="100000"/>
              </a:lnSpc>
              <a:spcBef>
                <a:spcPts val="62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A </a:t>
            </a:r>
            <a:r>
              <a:rPr sz="2600" spc="-5" dirty="0">
                <a:latin typeface="Gill Sans MT"/>
                <a:cs typeface="Gill Sans MT"/>
              </a:rPr>
              <a:t>good </a:t>
            </a:r>
            <a:r>
              <a:rPr sz="2600" dirty="0">
                <a:latin typeface="Gill Sans MT"/>
                <a:cs typeface="Gill Sans MT"/>
              </a:rPr>
              <a:t>practice is </a:t>
            </a:r>
            <a:r>
              <a:rPr sz="2600" spc="-5" dirty="0">
                <a:latin typeface="Gill Sans MT"/>
                <a:cs typeface="Gill Sans MT"/>
              </a:rPr>
              <a:t>to </a:t>
            </a:r>
            <a:r>
              <a:rPr sz="2600" dirty="0">
                <a:latin typeface="Gill Sans MT"/>
                <a:cs typeface="Gill Sans MT"/>
              </a:rPr>
              <a:t>use </a:t>
            </a:r>
            <a:r>
              <a:rPr sz="2600" b="1" spc="-10" dirty="0">
                <a:latin typeface="Gill Sans MT"/>
                <a:cs typeface="Gill Sans MT"/>
              </a:rPr>
              <a:t>parentheses </a:t>
            </a:r>
            <a:r>
              <a:rPr sz="2600" spc="-5" dirty="0">
                <a:latin typeface="Gill Sans MT"/>
                <a:cs typeface="Gill Sans MT"/>
              </a:rPr>
              <a:t>to explicitly  </a:t>
            </a:r>
            <a:r>
              <a:rPr sz="2600" dirty="0">
                <a:latin typeface="Gill Sans MT"/>
                <a:cs typeface="Gill Sans MT"/>
              </a:rPr>
              <a:t>indicate </a:t>
            </a:r>
            <a:r>
              <a:rPr sz="2600" spc="-5" dirty="0">
                <a:latin typeface="Gill Sans MT"/>
                <a:cs typeface="Gill Sans MT"/>
              </a:rPr>
              <a:t>the </a:t>
            </a:r>
            <a:r>
              <a:rPr sz="2600" spc="-10" dirty="0">
                <a:latin typeface="Gill Sans MT"/>
                <a:cs typeface="Gill Sans MT"/>
              </a:rPr>
              <a:t>desired </a:t>
            </a:r>
            <a:r>
              <a:rPr sz="2600" spc="-5" dirty="0">
                <a:latin typeface="Gill Sans MT"/>
                <a:cs typeface="Gill Sans MT"/>
              </a:rPr>
              <a:t>evaluation precedence:</a:t>
            </a:r>
            <a:endParaRPr sz="2600" dirty="0">
              <a:latin typeface="Gill Sans MT"/>
              <a:cs typeface="Gill Sans MT"/>
            </a:endParaRPr>
          </a:p>
          <a:p>
            <a:pPr marL="286385">
              <a:lnSpc>
                <a:spcPct val="100000"/>
              </a:lnSpc>
              <a:spcBef>
                <a:spcPts val="52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10" dirty="0">
                <a:solidFill>
                  <a:srgbClr val="464652"/>
                </a:solidFill>
                <a:latin typeface="Gill Sans MT"/>
                <a:cs typeface="Gill Sans MT"/>
              </a:rPr>
              <a:t>Parentheses </a:t>
            </a:r>
            <a:r>
              <a:rPr sz="2300" spc="-35" dirty="0">
                <a:solidFill>
                  <a:srgbClr val="464652"/>
                </a:solidFill>
                <a:latin typeface="Gill Sans MT"/>
                <a:cs typeface="Gill Sans MT"/>
              </a:rPr>
              <a:t>have </a:t>
            </a:r>
            <a:r>
              <a:rPr sz="2300" spc="-5" dirty="0">
                <a:solidFill>
                  <a:srgbClr val="464652"/>
                </a:solidFill>
                <a:latin typeface="Gill Sans MT"/>
                <a:cs typeface="Gill Sans MT"/>
              </a:rPr>
              <a:t>the </a:t>
            </a:r>
            <a:r>
              <a:rPr sz="2300" dirty="0">
                <a:solidFill>
                  <a:srgbClr val="464652"/>
                </a:solidFill>
                <a:latin typeface="Gill Sans MT"/>
                <a:cs typeface="Gill Sans MT"/>
              </a:rPr>
              <a:t>highest operator precedence.</a:t>
            </a:r>
            <a:endParaRPr sz="2300" dirty="0">
              <a:latin typeface="Gill Sans MT"/>
              <a:cs typeface="Gill Sans MT"/>
            </a:endParaRPr>
          </a:p>
          <a:p>
            <a:pPr marL="286385">
              <a:lnSpc>
                <a:spcPct val="100000"/>
              </a:lnSpc>
              <a:spcBef>
                <a:spcPts val="50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10" dirty="0">
                <a:solidFill>
                  <a:srgbClr val="464652"/>
                </a:solidFill>
                <a:latin typeface="Gill Sans MT"/>
                <a:cs typeface="Gill Sans MT"/>
              </a:rPr>
              <a:t>Parentheses </a:t>
            </a:r>
            <a:r>
              <a:rPr sz="2300" spc="-20" dirty="0">
                <a:solidFill>
                  <a:srgbClr val="464652"/>
                </a:solidFill>
                <a:latin typeface="Gill Sans MT"/>
                <a:cs typeface="Gill Sans MT"/>
              </a:rPr>
              <a:t>are </a:t>
            </a:r>
            <a:r>
              <a:rPr sz="2300" spc="-5" dirty="0">
                <a:solidFill>
                  <a:srgbClr val="464652"/>
                </a:solidFill>
                <a:latin typeface="Gill Sans MT"/>
                <a:cs typeface="Gill Sans MT"/>
              </a:rPr>
              <a:t>evaluated </a:t>
            </a:r>
            <a:r>
              <a:rPr sz="2300" spc="-15" dirty="0">
                <a:solidFill>
                  <a:srgbClr val="464652"/>
                </a:solidFill>
                <a:latin typeface="Gill Sans MT"/>
                <a:cs typeface="Gill Sans MT"/>
              </a:rPr>
              <a:t>from </a:t>
            </a:r>
            <a:r>
              <a:rPr sz="2300" spc="-5" dirty="0">
                <a:solidFill>
                  <a:srgbClr val="464652"/>
                </a:solidFill>
                <a:latin typeface="Gill Sans MT"/>
                <a:cs typeface="Gill Sans MT"/>
              </a:rPr>
              <a:t>inner </a:t>
            </a:r>
            <a:r>
              <a:rPr sz="2300" dirty="0">
                <a:solidFill>
                  <a:srgbClr val="464652"/>
                </a:solidFill>
                <a:latin typeface="Gill Sans MT"/>
                <a:cs typeface="Gill Sans MT"/>
              </a:rPr>
              <a:t>to</a:t>
            </a:r>
            <a:r>
              <a:rPr sz="2300" spc="-5" dirty="0">
                <a:solidFill>
                  <a:srgbClr val="464652"/>
                </a:solidFill>
                <a:latin typeface="Gill Sans MT"/>
                <a:cs typeface="Gill Sans MT"/>
              </a:rPr>
              <a:t> </a:t>
            </a:r>
            <a:r>
              <a:rPr sz="2300" spc="-40" dirty="0">
                <a:solidFill>
                  <a:srgbClr val="464652"/>
                </a:solidFill>
                <a:latin typeface="Gill Sans MT"/>
                <a:cs typeface="Gill Sans MT"/>
              </a:rPr>
              <a:t>outer.</a:t>
            </a:r>
            <a:endParaRPr sz="2300" dirty="0">
              <a:latin typeface="Gill Sans MT"/>
              <a:cs typeface="Gill Sans MT"/>
            </a:endParaRPr>
          </a:p>
          <a:p>
            <a:pPr marL="286385">
              <a:lnSpc>
                <a:spcPct val="100000"/>
              </a:lnSpc>
              <a:spcBef>
                <a:spcPts val="459"/>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464652"/>
                </a:solidFill>
                <a:latin typeface="Gill Sans MT"/>
                <a:cs typeface="Gill Sans MT"/>
              </a:rPr>
              <a:t>E.g., </a:t>
            </a:r>
            <a:r>
              <a:rPr sz="2300" dirty="0">
                <a:solidFill>
                  <a:srgbClr val="0000FF"/>
                </a:solidFill>
                <a:latin typeface="Consolas"/>
                <a:cs typeface="Consolas"/>
              </a:rPr>
              <a:t>(8 + 9) * 2</a:t>
            </a:r>
            <a:r>
              <a:rPr sz="2300" dirty="0">
                <a:solidFill>
                  <a:srgbClr val="464652"/>
                </a:solidFill>
                <a:latin typeface="Consolas"/>
                <a:cs typeface="Consolas"/>
              </a:rPr>
              <a:t> </a:t>
            </a:r>
            <a:r>
              <a:rPr sz="2300" spc="-5" dirty="0">
                <a:solidFill>
                  <a:srgbClr val="464652"/>
                </a:solidFill>
                <a:latin typeface="Gill Sans MT"/>
                <a:cs typeface="Gill Sans MT"/>
              </a:rPr>
              <a:t>will </a:t>
            </a:r>
            <a:r>
              <a:rPr sz="2300" spc="-20" dirty="0">
                <a:solidFill>
                  <a:srgbClr val="464652"/>
                </a:solidFill>
                <a:latin typeface="Gill Sans MT"/>
                <a:cs typeface="Gill Sans MT"/>
              </a:rPr>
              <a:t>always </a:t>
            </a:r>
            <a:r>
              <a:rPr sz="2300" dirty="0">
                <a:solidFill>
                  <a:srgbClr val="464652"/>
                </a:solidFill>
                <a:latin typeface="Gill Sans MT"/>
                <a:cs typeface="Gill Sans MT"/>
              </a:rPr>
              <a:t>be </a:t>
            </a:r>
            <a:r>
              <a:rPr sz="2300" spc="-5" dirty="0">
                <a:solidFill>
                  <a:srgbClr val="464652"/>
                </a:solidFill>
                <a:latin typeface="Gill Sans MT"/>
                <a:cs typeface="Gill Sans MT"/>
              </a:rPr>
              <a:t>evaluated </a:t>
            </a:r>
            <a:r>
              <a:rPr sz="2300" dirty="0">
                <a:solidFill>
                  <a:srgbClr val="464652"/>
                </a:solidFill>
                <a:latin typeface="Gill Sans MT"/>
                <a:cs typeface="Gill Sans MT"/>
              </a:rPr>
              <a:t>as </a:t>
            </a:r>
            <a:r>
              <a:rPr sz="2300" dirty="0">
                <a:solidFill>
                  <a:srgbClr val="0000FF"/>
                </a:solidFill>
                <a:latin typeface="Consolas"/>
                <a:cs typeface="Consolas"/>
              </a:rPr>
              <a:t>17 * 2 =</a:t>
            </a:r>
            <a:r>
              <a:rPr sz="2300" spc="-365" dirty="0">
                <a:solidFill>
                  <a:srgbClr val="0000FF"/>
                </a:solidFill>
                <a:latin typeface="Consolas"/>
                <a:cs typeface="Consolas"/>
              </a:rPr>
              <a:t> </a:t>
            </a:r>
            <a:r>
              <a:rPr sz="2300" dirty="0">
                <a:solidFill>
                  <a:srgbClr val="0000FF"/>
                </a:solidFill>
                <a:latin typeface="Consolas"/>
                <a:cs typeface="Consolas"/>
              </a:rPr>
              <a:t>34</a:t>
            </a:r>
          </a:p>
        </p:txBody>
      </p:sp>
    </p:spTree>
    <p:extLst>
      <p:ext uri="{BB962C8B-B14F-4D97-AF65-F5344CB8AC3E}">
        <p14:creationId xmlns:p14="http://schemas.microsoft.com/office/powerpoint/2010/main" val="683729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89103"/>
            <a:ext cx="7642859" cy="1002030"/>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464652"/>
                </a:solidFill>
              </a:rPr>
              <a:t>Operator </a:t>
            </a:r>
            <a:r>
              <a:rPr sz="3200" spc="-5" dirty="0">
                <a:solidFill>
                  <a:srgbClr val="464652"/>
                </a:solidFill>
              </a:rPr>
              <a:t>Precedence </a:t>
            </a:r>
            <a:r>
              <a:rPr sz="3200" dirty="0">
                <a:solidFill>
                  <a:srgbClr val="464652"/>
                </a:solidFill>
              </a:rPr>
              <a:t>and</a:t>
            </a:r>
            <a:r>
              <a:rPr sz="3200" spc="-20" dirty="0">
                <a:solidFill>
                  <a:srgbClr val="464652"/>
                </a:solidFill>
              </a:rPr>
              <a:t> </a:t>
            </a:r>
            <a:r>
              <a:rPr sz="3200" spc="-5" dirty="0">
                <a:solidFill>
                  <a:srgbClr val="464652"/>
                </a:solidFill>
              </a:rPr>
              <a:t>Associativity</a:t>
            </a:r>
            <a:endParaRPr sz="3200" dirty="0"/>
          </a:p>
          <a:p>
            <a:pPr marL="12700">
              <a:lnSpc>
                <a:spcPct val="100000"/>
              </a:lnSpc>
            </a:pPr>
            <a:r>
              <a:rPr sz="3200" dirty="0">
                <a:solidFill>
                  <a:srgbClr val="464652"/>
                </a:solidFill>
              </a:rPr>
              <a:t>(</a:t>
            </a:r>
            <a:r>
              <a:rPr lang="en-SG" sz="3200" dirty="0">
                <a:solidFill>
                  <a:srgbClr val="464652"/>
                </a:solidFill>
              </a:rPr>
              <a:t>cont.</a:t>
            </a:r>
            <a:r>
              <a:rPr sz="3200" dirty="0">
                <a:solidFill>
                  <a:srgbClr val="464652"/>
                </a:solidFill>
              </a:rPr>
              <a:t>)</a:t>
            </a:r>
            <a:endParaRPr sz="3200" dirty="0"/>
          </a:p>
        </p:txBody>
      </p:sp>
      <p:sp>
        <p:nvSpPr>
          <p:cNvPr id="7" name="Slide Number Placeholder 6"/>
          <p:cNvSpPr>
            <a:spLocks noGrp="1"/>
          </p:cNvSpPr>
          <p:nvPr>
            <p:ph type="sldNum" sz="quarter" idx="12"/>
          </p:nvPr>
        </p:nvSpPr>
        <p:spPr>
          <a:xfrm>
            <a:off x="6705600" y="6449947"/>
            <a:ext cx="1981200" cy="365760"/>
          </a:xfrm>
        </p:spPr>
        <p:txBody>
          <a:bodyPr/>
          <a:lstStyle/>
          <a:p>
            <a:fld id="{2F424A89-909B-4BA1-940E-23EAC9404E56}" type="slidenum">
              <a:rPr lang="en-US" smtClean="0"/>
              <a:pPr/>
              <a:t>28</a:t>
            </a:fld>
            <a:endParaRPr lang="en-US" dirty="0"/>
          </a:p>
        </p:txBody>
      </p:sp>
      <p:sp>
        <p:nvSpPr>
          <p:cNvPr id="3" name="object 3"/>
          <p:cNvSpPr txBox="1"/>
          <p:nvPr/>
        </p:nvSpPr>
        <p:spPr>
          <a:xfrm>
            <a:off x="535940" y="1238757"/>
            <a:ext cx="8150860" cy="5063566"/>
          </a:xfrm>
          <a:prstGeom prst="rect">
            <a:avLst/>
          </a:prstGeom>
        </p:spPr>
        <p:txBody>
          <a:bodyPr vert="horz" wrap="square" lIns="0" tIns="13335" rIns="0" bIns="0" rtlCol="0">
            <a:spAutoFit/>
          </a:bodyPr>
          <a:lstStyle/>
          <a:p>
            <a:pPr marL="286385" marR="113030" indent="-274320">
              <a:lnSpc>
                <a:spcPct val="100000"/>
              </a:lnSpc>
              <a:spcBef>
                <a:spcPts val="10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5" dirty="0">
                <a:latin typeface="Gill Sans MT"/>
                <a:cs typeface="Gill Sans MT"/>
              </a:rPr>
              <a:t>Operators </a:t>
            </a:r>
            <a:r>
              <a:rPr sz="2600" dirty="0">
                <a:latin typeface="Gill Sans MT"/>
                <a:cs typeface="Gill Sans MT"/>
              </a:rPr>
              <a:t>of the same </a:t>
            </a:r>
            <a:r>
              <a:rPr sz="2600" spc="-20" dirty="0">
                <a:latin typeface="Gill Sans MT"/>
                <a:cs typeface="Gill Sans MT"/>
              </a:rPr>
              <a:t>level </a:t>
            </a:r>
            <a:r>
              <a:rPr sz="2600" dirty="0">
                <a:latin typeface="Gill Sans MT"/>
                <a:cs typeface="Gill Sans MT"/>
              </a:rPr>
              <a:t>of </a:t>
            </a:r>
            <a:r>
              <a:rPr sz="2600" spc="-5" dirty="0">
                <a:latin typeface="Gill Sans MT"/>
                <a:cs typeface="Gill Sans MT"/>
              </a:rPr>
              <a:t>precedence </a:t>
            </a:r>
            <a:r>
              <a:rPr sz="2600" spc="-15" dirty="0">
                <a:latin typeface="Gill Sans MT"/>
                <a:cs typeface="Gill Sans MT"/>
              </a:rPr>
              <a:t>are </a:t>
            </a:r>
            <a:r>
              <a:rPr sz="2600" spc="-5" dirty="0">
                <a:latin typeface="Gill Sans MT"/>
                <a:cs typeface="Gill Sans MT"/>
              </a:rPr>
              <a:t>evaluated  </a:t>
            </a:r>
            <a:r>
              <a:rPr sz="2600" dirty="0">
                <a:latin typeface="Gill Sans MT"/>
                <a:cs typeface="Gill Sans MT"/>
              </a:rPr>
              <a:t>in </a:t>
            </a:r>
            <a:r>
              <a:rPr sz="2600" spc="-5" dirty="0">
                <a:latin typeface="Gill Sans MT"/>
                <a:cs typeface="Gill Sans MT"/>
              </a:rPr>
              <a:t>order </a:t>
            </a:r>
            <a:r>
              <a:rPr sz="2600" dirty="0">
                <a:latin typeface="Gill Sans MT"/>
                <a:cs typeface="Gill Sans MT"/>
              </a:rPr>
              <a:t>of the</a:t>
            </a:r>
            <a:r>
              <a:rPr sz="2600" spc="-45" dirty="0">
                <a:latin typeface="Gill Sans MT"/>
                <a:cs typeface="Gill Sans MT"/>
              </a:rPr>
              <a:t> </a:t>
            </a:r>
            <a:r>
              <a:rPr sz="2600" b="1" spc="-5" dirty="0">
                <a:latin typeface="Gill Sans MT"/>
                <a:cs typeface="Gill Sans MT"/>
              </a:rPr>
              <a:t>associativity</a:t>
            </a:r>
            <a:r>
              <a:rPr sz="2600" spc="-5" dirty="0">
                <a:latin typeface="Gill Sans MT"/>
                <a:cs typeface="Gill Sans MT"/>
              </a:rPr>
              <a:t>:</a:t>
            </a:r>
            <a:endParaRPr sz="2600" dirty="0">
              <a:latin typeface="Gill Sans MT"/>
              <a:cs typeface="Gill Sans MT"/>
            </a:endParaRPr>
          </a:p>
          <a:p>
            <a:pPr marL="561340" marR="435609" indent="-274955">
              <a:lnSpc>
                <a:spcPct val="100000"/>
              </a:lnSpc>
              <a:spcBef>
                <a:spcPts val="51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b="1" spc="-5" dirty="0">
                <a:solidFill>
                  <a:srgbClr val="464652"/>
                </a:solidFill>
                <a:latin typeface="Gill Sans MT"/>
                <a:cs typeface="Gill Sans MT"/>
              </a:rPr>
              <a:t>Left </a:t>
            </a:r>
            <a:r>
              <a:rPr sz="2300" b="1" dirty="0">
                <a:solidFill>
                  <a:srgbClr val="464652"/>
                </a:solidFill>
                <a:latin typeface="Gill Sans MT"/>
                <a:cs typeface="Gill Sans MT"/>
              </a:rPr>
              <a:t>associativity </a:t>
            </a:r>
            <a:r>
              <a:rPr sz="2300" dirty="0">
                <a:solidFill>
                  <a:srgbClr val="464652"/>
                </a:solidFill>
                <a:latin typeface="Gill Sans MT"/>
                <a:cs typeface="Gill Sans MT"/>
              </a:rPr>
              <a:t>means </a:t>
            </a:r>
            <a:r>
              <a:rPr sz="2300" spc="-5" dirty="0">
                <a:solidFill>
                  <a:srgbClr val="464652"/>
                </a:solidFill>
                <a:latin typeface="Gill Sans MT"/>
                <a:cs typeface="Gill Sans MT"/>
              </a:rPr>
              <a:t>the </a:t>
            </a:r>
            <a:r>
              <a:rPr sz="2300" spc="-10" dirty="0">
                <a:solidFill>
                  <a:srgbClr val="464652"/>
                </a:solidFill>
                <a:latin typeface="Gill Sans MT"/>
                <a:cs typeface="Gill Sans MT"/>
              </a:rPr>
              <a:t>expression </a:t>
            </a:r>
            <a:r>
              <a:rPr sz="2300" spc="-5" dirty="0">
                <a:solidFill>
                  <a:srgbClr val="464652"/>
                </a:solidFill>
                <a:latin typeface="Gill Sans MT"/>
                <a:cs typeface="Gill Sans MT"/>
              </a:rPr>
              <a:t>is evaluated </a:t>
            </a:r>
            <a:r>
              <a:rPr sz="2300" spc="-15" dirty="0">
                <a:solidFill>
                  <a:srgbClr val="464652"/>
                </a:solidFill>
                <a:latin typeface="Gill Sans MT"/>
                <a:cs typeface="Gill Sans MT"/>
              </a:rPr>
              <a:t>from  </a:t>
            </a:r>
            <a:r>
              <a:rPr sz="2300" spc="-5" dirty="0">
                <a:solidFill>
                  <a:srgbClr val="464652"/>
                </a:solidFill>
                <a:latin typeface="Gill Sans MT"/>
                <a:cs typeface="Gill Sans MT"/>
              </a:rPr>
              <a:t>left-to-right.</a:t>
            </a:r>
            <a:endParaRPr sz="2300" dirty="0">
              <a:latin typeface="Gill Sans MT"/>
              <a:cs typeface="Gill Sans MT"/>
            </a:endParaRPr>
          </a:p>
          <a:p>
            <a:pPr marL="607060">
              <a:lnSpc>
                <a:spcPct val="100000"/>
              </a:lnSpc>
              <a:spcBef>
                <a:spcPts val="520"/>
              </a:spcBef>
            </a:pPr>
            <a:r>
              <a:rPr sz="1500" spc="5" dirty="0">
                <a:solidFill>
                  <a:srgbClr val="BBBBBB"/>
                </a:solidFill>
                <a:latin typeface="Wingdings 3"/>
                <a:cs typeface="Wingdings 3"/>
              </a:rPr>
              <a:t></a:t>
            </a:r>
            <a:r>
              <a:rPr sz="1500" spc="5" dirty="0">
                <a:solidFill>
                  <a:srgbClr val="BBBBBB"/>
                </a:solidFill>
                <a:latin typeface="Times New Roman"/>
                <a:cs typeface="Times New Roman"/>
              </a:rPr>
              <a:t> </a:t>
            </a:r>
            <a:r>
              <a:rPr sz="2000" dirty="0">
                <a:latin typeface="Gill Sans MT"/>
                <a:cs typeface="Gill Sans MT"/>
              </a:rPr>
              <a:t>E.g., </a:t>
            </a:r>
            <a:r>
              <a:rPr sz="2000" spc="-5" dirty="0">
                <a:solidFill>
                  <a:srgbClr val="0000FF"/>
                </a:solidFill>
                <a:latin typeface="Consolas" panose="020B0609020204030204" pitchFamily="49" charset="0"/>
                <a:cs typeface="Gill Sans MT"/>
              </a:rPr>
              <a:t>num1 </a:t>
            </a:r>
            <a:r>
              <a:rPr sz="2000" dirty="0">
                <a:solidFill>
                  <a:srgbClr val="0000FF"/>
                </a:solidFill>
                <a:latin typeface="Consolas" panose="020B0609020204030204" pitchFamily="49" charset="0"/>
                <a:cs typeface="Gill Sans MT"/>
              </a:rPr>
              <a:t>/ </a:t>
            </a:r>
            <a:r>
              <a:rPr sz="2000" spc="-5" dirty="0">
                <a:solidFill>
                  <a:srgbClr val="0000FF"/>
                </a:solidFill>
                <a:latin typeface="Consolas" panose="020B0609020204030204" pitchFamily="49" charset="0"/>
                <a:cs typeface="Gill Sans MT"/>
              </a:rPr>
              <a:t>num2 </a:t>
            </a:r>
            <a:r>
              <a:rPr sz="2000" dirty="0">
                <a:solidFill>
                  <a:srgbClr val="0000FF"/>
                </a:solidFill>
                <a:latin typeface="Consolas" panose="020B0609020204030204" pitchFamily="49" charset="0"/>
                <a:cs typeface="Gill Sans MT"/>
              </a:rPr>
              <a:t>/ </a:t>
            </a:r>
            <a:r>
              <a:rPr sz="2000" spc="-5" dirty="0">
                <a:solidFill>
                  <a:srgbClr val="0000FF"/>
                </a:solidFill>
                <a:latin typeface="Consolas" panose="020B0609020204030204" pitchFamily="49" charset="0"/>
                <a:cs typeface="Gill Sans MT"/>
              </a:rPr>
              <a:t>num3</a:t>
            </a:r>
            <a:r>
              <a:rPr sz="2000" spc="-5" dirty="0">
                <a:latin typeface="Gill Sans MT"/>
                <a:cs typeface="Gill Sans MT"/>
              </a:rPr>
              <a:t> is evaluated </a:t>
            </a:r>
            <a:r>
              <a:rPr sz="2000" dirty="0">
                <a:latin typeface="Gill Sans MT"/>
                <a:cs typeface="Gill Sans MT"/>
              </a:rPr>
              <a:t>as </a:t>
            </a:r>
            <a:r>
              <a:rPr sz="2000" spc="-5" dirty="0">
                <a:solidFill>
                  <a:srgbClr val="0000FF"/>
                </a:solidFill>
                <a:latin typeface="Consolas" panose="020B0609020204030204" pitchFamily="49" charset="0"/>
                <a:cs typeface="Gill Sans MT"/>
              </a:rPr>
              <a:t>(num1 </a:t>
            </a:r>
            <a:r>
              <a:rPr sz="2000" dirty="0">
                <a:solidFill>
                  <a:srgbClr val="0000FF"/>
                </a:solidFill>
                <a:latin typeface="Consolas" panose="020B0609020204030204" pitchFamily="49" charset="0"/>
                <a:cs typeface="Gill Sans MT"/>
              </a:rPr>
              <a:t>/ </a:t>
            </a:r>
            <a:r>
              <a:rPr sz="2000" spc="-5" dirty="0">
                <a:solidFill>
                  <a:srgbClr val="0000FF"/>
                </a:solidFill>
                <a:latin typeface="Consolas" panose="020B0609020204030204" pitchFamily="49" charset="0"/>
                <a:cs typeface="Gill Sans MT"/>
              </a:rPr>
              <a:t>num2) </a:t>
            </a:r>
            <a:r>
              <a:rPr sz="2000" dirty="0">
                <a:solidFill>
                  <a:srgbClr val="0000FF"/>
                </a:solidFill>
                <a:latin typeface="Consolas" panose="020B0609020204030204" pitchFamily="49" charset="0"/>
                <a:cs typeface="Gill Sans MT"/>
              </a:rPr>
              <a:t>/</a:t>
            </a:r>
            <a:r>
              <a:rPr sz="2000" spc="-180" dirty="0">
                <a:solidFill>
                  <a:srgbClr val="0000FF"/>
                </a:solidFill>
                <a:latin typeface="Consolas" panose="020B0609020204030204" pitchFamily="49" charset="0"/>
                <a:cs typeface="Gill Sans MT"/>
              </a:rPr>
              <a:t> </a:t>
            </a:r>
            <a:r>
              <a:rPr sz="2000" spc="-5" dirty="0">
                <a:solidFill>
                  <a:srgbClr val="0000FF"/>
                </a:solidFill>
                <a:latin typeface="Consolas" panose="020B0609020204030204" pitchFamily="49" charset="0"/>
                <a:cs typeface="Gill Sans MT"/>
              </a:rPr>
              <a:t>num3</a:t>
            </a:r>
            <a:endParaRPr sz="2000" dirty="0">
              <a:solidFill>
                <a:srgbClr val="0000FF"/>
              </a:solidFill>
              <a:latin typeface="Consolas" panose="020B0609020204030204" pitchFamily="49" charset="0"/>
              <a:cs typeface="Gill Sans MT"/>
            </a:endParaRPr>
          </a:p>
          <a:p>
            <a:pPr marL="561340" marR="259079" indent="-274955">
              <a:lnSpc>
                <a:spcPct val="100000"/>
              </a:lnSpc>
              <a:spcBef>
                <a:spcPts val="48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b="1" dirty="0">
                <a:solidFill>
                  <a:srgbClr val="464652"/>
                </a:solidFill>
                <a:latin typeface="Gill Sans MT"/>
                <a:cs typeface="Gill Sans MT"/>
              </a:rPr>
              <a:t>Right associativity </a:t>
            </a:r>
            <a:r>
              <a:rPr sz="2300" dirty="0">
                <a:solidFill>
                  <a:srgbClr val="464652"/>
                </a:solidFill>
                <a:latin typeface="Gill Sans MT"/>
                <a:cs typeface="Gill Sans MT"/>
              </a:rPr>
              <a:t>means </a:t>
            </a:r>
            <a:r>
              <a:rPr sz="2300" spc="-5" dirty="0">
                <a:solidFill>
                  <a:srgbClr val="464652"/>
                </a:solidFill>
                <a:latin typeface="Gill Sans MT"/>
                <a:cs typeface="Gill Sans MT"/>
              </a:rPr>
              <a:t>the </a:t>
            </a:r>
            <a:r>
              <a:rPr sz="2300" spc="-10" dirty="0">
                <a:solidFill>
                  <a:srgbClr val="464652"/>
                </a:solidFill>
                <a:latin typeface="Gill Sans MT"/>
                <a:cs typeface="Gill Sans MT"/>
              </a:rPr>
              <a:t>expression </a:t>
            </a:r>
            <a:r>
              <a:rPr sz="2300" spc="-5" dirty="0">
                <a:solidFill>
                  <a:srgbClr val="464652"/>
                </a:solidFill>
                <a:latin typeface="Gill Sans MT"/>
                <a:cs typeface="Gill Sans MT"/>
              </a:rPr>
              <a:t>is evaluated </a:t>
            </a:r>
            <a:r>
              <a:rPr sz="2300" spc="-15" dirty="0">
                <a:solidFill>
                  <a:srgbClr val="464652"/>
                </a:solidFill>
                <a:latin typeface="Gill Sans MT"/>
                <a:cs typeface="Gill Sans MT"/>
              </a:rPr>
              <a:t>from  </a:t>
            </a:r>
            <a:r>
              <a:rPr sz="2300" spc="-5" dirty="0">
                <a:solidFill>
                  <a:srgbClr val="464652"/>
                </a:solidFill>
                <a:latin typeface="Gill Sans MT"/>
                <a:cs typeface="Gill Sans MT"/>
              </a:rPr>
              <a:t>right-to-left.</a:t>
            </a:r>
            <a:endParaRPr sz="2300" dirty="0">
              <a:latin typeface="Gill Sans MT"/>
              <a:cs typeface="Gill Sans MT"/>
            </a:endParaRPr>
          </a:p>
          <a:p>
            <a:pPr marL="607060">
              <a:lnSpc>
                <a:spcPct val="100000"/>
              </a:lnSpc>
              <a:spcBef>
                <a:spcPts val="515"/>
              </a:spcBef>
            </a:pPr>
            <a:r>
              <a:rPr sz="1500" spc="5" dirty="0">
                <a:solidFill>
                  <a:srgbClr val="BBBBBB"/>
                </a:solidFill>
                <a:latin typeface="Wingdings 3"/>
                <a:cs typeface="Wingdings 3"/>
              </a:rPr>
              <a:t></a:t>
            </a:r>
            <a:r>
              <a:rPr sz="1500" spc="5" dirty="0">
                <a:solidFill>
                  <a:srgbClr val="BBBBBB"/>
                </a:solidFill>
                <a:latin typeface="Times New Roman"/>
                <a:cs typeface="Times New Roman"/>
              </a:rPr>
              <a:t> </a:t>
            </a:r>
            <a:r>
              <a:rPr sz="2000" dirty="0">
                <a:latin typeface="Gill Sans MT"/>
                <a:cs typeface="Gill Sans MT"/>
              </a:rPr>
              <a:t>E.g., </a:t>
            </a:r>
            <a:r>
              <a:rPr sz="2000" spc="-5" dirty="0">
                <a:solidFill>
                  <a:srgbClr val="0000FF"/>
                </a:solidFill>
                <a:latin typeface="Consolas" panose="020B0609020204030204" pitchFamily="49" charset="0"/>
                <a:cs typeface="Gill Sans MT"/>
              </a:rPr>
              <a:t>num1 </a:t>
            </a:r>
            <a:r>
              <a:rPr sz="2000" dirty="0">
                <a:solidFill>
                  <a:srgbClr val="0000FF"/>
                </a:solidFill>
                <a:latin typeface="Consolas" panose="020B0609020204030204" pitchFamily="49" charset="0"/>
                <a:cs typeface="Gill Sans MT"/>
              </a:rPr>
              <a:t>** </a:t>
            </a:r>
            <a:r>
              <a:rPr sz="2000" spc="-5" dirty="0">
                <a:solidFill>
                  <a:srgbClr val="0000FF"/>
                </a:solidFill>
                <a:latin typeface="Consolas" panose="020B0609020204030204" pitchFamily="49" charset="0"/>
                <a:cs typeface="Gill Sans MT"/>
              </a:rPr>
              <a:t>num2 </a:t>
            </a:r>
            <a:r>
              <a:rPr sz="2000" dirty="0">
                <a:solidFill>
                  <a:srgbClr val="0000FF"/>
                </a:solidFill>
                <a:latin typeface="Consolas" panose="020B0609020204030204" pitchFamily="49" charset="0"/>
                <a:cs typeface="Gill Sans MT"/>
              </a:rPr>
              <a:t>** </a:t>
            </a:r>
            <a:r>
              <a:rPr sz="2000" spc="-5" dirty="0">
                <a:solidFill>
                  <a:srgbClr val="0000FF"/>
                </a:solidFill>
                <a:latin typeface="Consolas" panose="020B0609020204030204" pitchFamily="49" charset="0"/>
                <a:cs typeface="Gill Sans MT"/>
              </a:rPr>
              <a:t>num3</a:t>
            </a:r>
            <a:r>
              <a:rPr sz="2000" spc="-5" dirty="0">
                <a:latin typeface="Gill Sans MT"/>
                <a:cs typeface="Gill Sans MT"/>
              </a:rPr>
              <a:t> is evaluated </a:t>
            </a:r>
            <a:r>
              <a:rPr sz="2000" dirty="0">
                <a:latin typeface="Gill Sans MT"/>
                <a:cs typeface="Gill Sans MT"/>
              </a:rPr>
              <a:t>as </a:t>
            </a:r>
            <a:endParaRPr lang="en-US" sz="2000" dirty="0">
              <a:latin typeface="Gill Sans MT"/>
              <a:cs typeface="Gill Sans MT"/>
            </a:endParaRPr>
          </a:p>
          <a:p>
            <a:pPr marL="607060">
              <a:lnSpc>
                <a:spcPct val="100000"/>
              </a:lnSpc>
              <a:spcBef>
                <a:spcPts val="515"/>
              </a:spcBef>
            </a:pPr>
            <a:r>
              <a:rPr lang="en-US" sz="2000" spc="-5" dirty="0">
                <a:solidFill>
                  <a:srgbClr val="0000FF"/>
                </a:solidFill>
                <a:latin typeface="Gill Sans MT"/>
                <a:cs typeface="Gill Sans MT"/>
              </a:rPr>
              <a:t>        </a:t>
            </a:r>
            <a:r>
              <a:rPr sz="2000" spc="-5" dirty="0">
                <a:solidFill>
                  <a:srgbClr val="0000FF"/>
                </a:solidFill>
                <a:latin typeface="Consolas" panose="020B0609020204030204" pitchFamily="49" charset="0"/>
                <a:cs typeface="Gill Sans MT"/>
              </a:rPr>
              <a:t>num1 </a:t>
            </a:r>
            <a:r>
              <a:rPr sz="2000" dirty="0">
                <a:solidFill>
                  <a:srgbClr val="0000FF"/>
                </a:solidFill>
                <a:latin typeface="Consolas" panose="020B0609020204030204" pitchFamily="49" charset="0"/>
                <a:cs typeface="Gill Sans MT"/>
              </a:rPr>
              <a:t>** </a:t>
            </a:r>
            <a:r>
              <a:rPr sz="2000" spc="-5" dirty="0">
                <a:solidFill>
                  <a:srgbClr val="0000FF"/>
                </a:solidFill>
                <a:latin typeface="Consolas" panose="020B0609020204030204" pitchFamily="49" charset="0"/>
                <a:cs typeface="Gill Sans MT"/>
              </a:rPr>
              <a:t>(num2 </a:t>
            </a:r>
            <a:r>
              <a:rPr sz="2000" dirty="0">
                <a:solidFill>
                  <a:srgbClr val="0000FF"/>
                </a:solidFill>
                <a:latin typeface="Consolas" panose="020B0609020204030204" pitchFamily="49" charset="0"/>
                <a:cs typeface="Gill Sans MT"/>
              </a:rPr>
              <a:t>**</a:t>
            </a:r>
            <a:r>
              <a:rPr sz="2000" spc="-185" dirty="0">
                <a:solidFill>
                  <a:srgbClr val="0000FF"/>
                </a:solidFill>
                <a:latin typeface="Consolas" panose="020B0609020204030204" pitchFamily="49" charset="0"/>
                <a:cs typeface="Gill Sans MT"/>
              </a:rPr>
              <a:t> </a:t>
            </a:r>
            <a:r>
              <a:rPr sz="2000" spc="-5" dirty="0">
                <a:solidFill>
                  <a:srgbClr val="0000FF"/>
                </a:solidFill>
                <a:latin typeface="Consolas" panose="020B0609020204030204" pitchFamily="49" charset="0"/>
                <a:cs typeface="Gill Sans MT"/>
              </a:rPr>
              <a:t>num3)</a:t>
            </a:r>
            <a:endParaRPr sz="2000" dirty="0">
              <a:solidFill>
                <a:srgbClr val="0000FF"/>
              </a:solidFill>
              <a:latin typeface="Consolas" panose="020B0609020204030204" pitchFamily="49" charset="0"/>
              <a:cs typeface="Gill Sans MT"/>
            </a:endParaRPr>
          </a:p>
          <a:p>
            <a:pPr marL="561340" marR="5080" indent="-274955">
              <a:lnSpc>
                <a:spcPct val="100000"/>
              </a:lnSpc>
              <a:spcBef>
                <a:spcPts val="49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464652"/>
                </a:solidFill>
                <a:latin typeface="Gill Sans MT"/>
                <a:cs typeface="Gill Sans MT"/>
              </a:rPr>
              <a:t>Most arithmetic operators </a:t>
            </a:r>
            <a:r>
              <a:rPr sz="2300" spc="-5" dirty="0">
                <a:solidFill>
                  <a:srgbClr val="464652"/>
                </a:solidFill>
                <a:latin typeface="Gill Sans MT"/>
                <a:cs typeface="Gill Sans MT"/>
              </a:rPr>
              <a:t>in </a:t>
            </a:r>
            <a:r>
              <a:rPr sz="2300" dirty="0">
                <a:solidFill>
                  <a:srgbClr val="464652"/>
                </a:solidFill>
                <a:latin typeface="Gill Sans MT"/>
                <a:cs typeface="Gill Sans MT"/>
              </a:rPr>
              <a:t>Python </a:t>
            </a:r>
            <a:r>
              <a:rPr sz="2300" spc="-20" dirty="0">
                <a:solidFill>
                  <a:srgbClr val="464652"/>
                </a:solidFill>
                <a:latin typeface="Gill Sans MT"/>
                <a:cs typeface="Gill Sans MT"/>
              </a:rPr>
              <a:t>are </a:t>
            </a:r>
            <a:r>
              <a:rPr sz="2300" u="sng" spc="-5" dirty="0">
                <a:solidFill>
                  <a:srgbClr val="464652"/>
                </a:solidFill>
                <a:latin typeface="Gill Sans MT"/>
                <a:cs typeface="Gill Sans MT"/>
              </a:rPr>
              <a:t>left associative</a:t>
            </a:r>
            <a:r>
              <a:rPr sz="2300" spc="-5" dirty="0">
                <a:solidFill>
                  <a:srgbClr val="464652"/>
                </a:solidFill>
                <a:latin typeface="Gill Sans MT"/>
                <a:cs typeface="Gill Sans MT"/>
              </a:rPr>
              <a:t> except  the exponentiation </a:t>
            </a:r>
            <a:r>
              <a:rPr sz="2300" dirty="0">
                <a:solidFill>
                  <a:srgbClr val="464652"/>
                </a:solidFill>
                <a:latin typeface="Gill Sans MT"/>
                <a:cs typeface="Gill Sans MT"/>
              </a:rPr>
              <a:t>operator </a:t>
            </a:r>
            <a:r>
              <a:rPr sz="2300" spc="-5" dirty="0">
                <a:solidFill>
                  <a:srgbClr val="464652"/>
                </a:solidFill>
                <a:latin typeface="Gill Sans MT"/>
                <a:cs typeface="Gill Sans MT"/>
              </a:rPr>
              <a:t>which is </a:t>
            </a:r>
            <a:r>
              <a:rPr sz="2300" u="sng" dirty="0">
                <a:solidFill>
                  <a:srgbClr val="464652"/>
                </a:solidFill>
                <a:latin typeface="Gill Sans MT"/>
                <a:cs typeface="Gill Sans MT"/>
              </a:rPr>
              <a:t>right</a:t>
            </a:r>
            <a:r>
              <a:rPr sz="2300" u="sng" spc="-65" dirty="0">
                <a:solidFill>
                  <a:srgbClr val="464652"/>
                </a:solidFill>
                <a:latin typeface="Gill Sans MT"/>
                <a:cs typeface="Gill Sans MT"/>
              </a:rPr>
              <a:t> </a:t>
            </a:r>
            <a:r>
              <a:rPr sz="2300" u="sng" dirty="0">
                <a:solidFill>
                  <a:srgbClr val="464652"/>
                </a:solidFill>
                <a:latin typeface="Gill Sans MT"/>
                <a:cs typeface="Gill Sans MT"/>
              </a:rPr>
              <a:t>associative</a:t>
            </a:r>
            <a:r>
              <a:rPr sz="2300" dirty="0">
                <a:solidFill>
                  <a:srgbClr val="464652"/>
                </a:solidFill>
                <a:latin typeface="Gill Sans MT"/>
                <a:cs typeface="Gill Sans MT"/>
              </a:rPr>
              <a:t>.</a:t>
            </a:r>
            <a:endParaRPr sz="2300" dirty="0">
              <a:latin typeface="Gill Sans MT"/>
              <a:cs typeface="Gill Sans MT"/>
            </a:endParaRPr>
          </a:p>
          <a:p>
            <a:pPr marL="12700">
              <a:lnSpc>
                <a:spcPct val="100000"/>
              </a:lnSpc>
              <a:spcBef>
                <a:spcPts val="59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Operator </a:t>
            </a:r>
            <a:r>
              <a:rPr sz="2600" spc="-5" dirty="0">
                <a:latin typeface="Gill Sans MT"/>
                <a:cs typeface="Gill Sans MT"/>
              </a:rPr>
              <a:t>precedence </a:t>
            </a:r>
            <a:r>
              <a:rPr sz="2600" dirty="0">
                <a:latin typeface="Gill Sans MT"/>
                <a:cs typeface="Gill Sans MT"/>
              </a:rPr>
              <a:t>table </a:t>
            </a:r>
            <a:r>
              <a:rPr sz="2600" spc="-10" dirty="0">
                <a:latin typeface="Gill Sans MT"/>
                <a:cs typeface="Gill Sans MT"/>
              </a:rPr>
              <a:t>for </a:t>
            </a:r>
            <a:r>
              <a:rPr sz="2600" dirty="0">
                <a:latin typeface="Gill Sans MT"/>
                <a:cs typeface="Gill Sans MT"/>
              </a:rPr>
              <a:t>Python</a:t>
            </a:r>
            <a:r>
              <a:rPr sz="2600" spc="-70" dirty="0">
                <a:latin typeface="Gill Sans MT"/>
                <a:cs typeface="Gill Sans MT"/>
              </a:rPr>
              <a:t> </a:t>
            </a:r>
            <a:r>
              <a:rPr sz="2600" dirty="0">
                <a:latin typeface="Gill Sans MT"/>
                <a:cs typeface="Gill Sans MT"/>
              </a:rPr>
              <a:t>3</a:t>
            </a:r>
          </a:p>
          <a:p>
            <a:pPr marL="286385">
              <a:lnSpc>
                <a:spcPct val="100000"/>
              </a:lnSpc>
              <a:spcBef>
                <a:spcPts val="520"/>
              </a:spcBef>
              <a:tabLst>
                <a:tab pos="561340" algn="l"/>
              </a:tabLst>
            </a:pPr>
            <a:r>
              <a:rPr sz="1350" spc="0" dirty="0">
                <a:solidFill>
                  <a:srgbClr val="9FB8CD"/>
                </a:solidFill>
                <a:latin typeface="Wingdings 3"/>
                <a:cs typeface="Wingdings 3"/>
              </a:rPr>
              <a:t></a:t>
            </a:r>
            <a:r>
              <a:rPr sz="1350" spc="0" dirty="0">
                <a:solidFill>
                  <a:srgbClr val="9FB8CD"/>
                </a:solidFill>
                <a:latin typeface="Times New Roman"/>
                <a:cs typeface="Times New Roman"/>
              </a:rPr>
              <a:t>	</a:t>
            </a:r>
            <a:r>
              <a:rPr sz="1800" spc="-10" dirty="0">
                <a:solidFill>
                  <a:srgbClr val="464652"/>
                </a:solidFill>
                <a:latin typeface="Gill Sans MT"/>
                <a:cs typeface="Gill Sans MT"/>
                <a:hlinkClick r:id="rId2"/>
              </a:rPr>
              <a:t>https://docs.python.org/3/reference/expressions.html#operator-precedence</a:t>
            </a:r>
            <a:r>
              <a:rPr lang="en-US" sz="1800" spc="-10" dirty="0">
                <a:solidFill>
                  <a:srgbClr val="464652"/>
                </a:solidFill>
                <a:latin typeface="Gill Sans MT"/>
                <a:cs typeface="Gill Sans MT"/>
              </a:rPr>
              <a:t> </a:t>
            </a:r>
            <a:endParaRPr sz="1800" dirty="0">
              <a:latin typeface="Gill Sans MT"/>
              <a:cs typeface="Gill Sans MT"/>
            </a:endParaRPr>
          </a:p>
        </p:txBody>
      </p:sp>
    </p:spTree>
    <p:extLst>
      <p:ext uri="{BB962C8B-B14F-4D97-AF65-F5344CB8AC3E}">
        <p14:creationId xmlns:p14="http://schemas.microsoft.com/office/powerpoint/2010/main" val="1525492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Python</a:t>
            </a:r>
            <a:endParaRPr lang="en-SG" dirty="0"/>
          </a:p>
        </p:txBody>
      </p:sp>
      <p:sp>
        <p:nvSpPr>
          <p:cNvPr id="5" name="Content Placeholder 4"/>
          <p:cNvSpPr>
            <a:spLocks noGrp="1"/>
          </p:cNvSpPr>
          <p:nvPr>
            <p:ph idx="1"/>
          </p:nvPr>
        </p:nvSpPr>
        <p:spPr>
          <a:xfrm>
            <a:off x="777240" y="1947765"/>
            <a:ext cx="8229600" cy="3617839"/>
          </a:xfrm>
        </p:spPr>
        <p:txBody>
          <a:bodyPr>
            <a:normAutofit fontScale="92500" lnSpcReduction="20000"/>
          </a:bodyPr>
          <a:lstStyle/>
          <a:p>
            <a:r>
              <a:rPr lang="en-SG" dirty="0"/>
              <a:t>Python is a </a:t>
            </a:r>
            <a:r>
              <a:rPr lang="en-SG" u="sng" dirty="0"/>
              <a:t>general purpose programming language</a:t>
            </a:r>
            <a:r>
              <a:rPr lang="en-SG" dirty="0"/>
              <a:t>:</a:t>
            </a:r>
          </a:p>
          <a:p>
            <a:pPr lvl="1"/>
            <a:r>
              <a:rPr lang="en-SG" dirty="0"/>
              <a:t>Can be used with Django to create web applications.</a:t>
            </a:r>
          </a:p>
          <a:p>
            <a:pPr lvl="1"/>
            <a:r>
              <a:rPr lang="en-SG" dirty="0"/>
              <a:t>Many specialised libraries are widely available that allows Python to be used in domain-specific scientific computing.</a:t>
            </a:r>
          </a:p>
          <a:p>
            <a:pPr lvl="1"/>
            <a:r>
              <a:rPr lang="en-US" dirty="0"/>
              <a:t>Especially suitable for data analytics, i.e., </a:t>
            </a:r>
            <a:r>
              <a:rPr lang="en-US" b="1" dirty="0" err="1"/>
              <a:t>SciPy</a:t>
            </a:r>
            <a:r>
              <a:rPr lang="en-US" dirty="0"/>
              <a:t> libraries.</a:t>
            </a:r>
            <a:endParaRPr lang="en-SG" dirty="0"/>
          </a:p>
          <a:p>
            <a:r>
              <a:rPr lang="en-US" dirty="0"/>
              <a:t>Characteristics of Python:</a:t>
            </a:r>
          </a:p>
          <a:p>
            <a:pPr lvl="1"/>
            <a:r>
              <a:rPr lang="en-US" dirty="0"/>
              <a:t>Python is an </a:t>
            </a:r>
            <a:r>
              <a:rPr lang="en-US" u="sng" dirty="0"/>
              <a:t>interpreted language</a:t>
            </a:r>
            <a:r>
              <a:rPr lang="en-US" dirty="0"/>
              <a:t>.</a:t>
            </a:r>
            <a:endParaRPr lang="en-SG" dirty="0"/>
          </a:p>
          <a:p>
            <a:pPr lvl="1"/>
            <a:r>
              <a:rPr lang="en-SG" dirty="0"/>
              <a:t>Python interpreter is supported on various operating systems and environments.</a:t>
            </a:r>
          </a:p>
          <a:p>
            <a:pPr lvl="1"/>
            <a:r>
              <a:rPr lang="en-SG" dirty="0"/>
              <a:t>Python is a high-level programming language:</a:t>
            </a:r>
          </a:p>
          <a:p>
            <a:pPr lvl="2"/>
            <a:r>
              <a:rPr lang="en-SG" dirty="0"/>
              <a:t>Uses symbolic instructions.</a:t>
            </a:r>
          </a:p>
          <a:p>
            <a:pPr lvl="2"/>
            <a:r>
              <a:rPr lang="en-SG" dirty="0"/>
              <a:t>Uses symbolic names to reference memory locations.</a:t>
            </a:r>
          </a:p>
        </p:txBody>
      </p:sp>
      <p:sp>
        <p:nvSpPr>
          <p:cNvPr id="4" name="Slide Number Placeholder 3"/>
          <p:cNvSpPr>
            <a:spLocks noGrp="1"/>
          </p:cNvSpPr>
          <p:nvPr>
            <p:ph type="sldNum" sz="quarter" idx="12"/>
          </p:nvPr>
        </p:nvSpPr>
        <p:spPr/>
        <p:txBody>
          <a:bodyPr/>
          <a:lstStyle/>
          <a:p>
            <a:fld id="{2F424A89-909B-4BA1-940E-23EAC9404E56}" type="slidenum">
              <a:rPr lang="en-US" smtClean="0"/>
              <a:pPr/>
              <a:t>2</a:t>
            </a:fld>
            <a:endParaRPr lang="en-US"/>
          </a:p>
        </p:txBody>
      </p:sp>
      <p:sp>
        <p:nvSpPr>
          <p:cNvPr id="6" name="object 4"/>
          <p:cNvSpPr>
            <a:spLocks noChangeAspect="1"/>
          </p:cNvSpPr>
          <p:nvPr/>
        </p:nvSpPr>
        <p:spPr>
          <a:xfrm>
            <a:off x="8077200" y="76200"/>
            <a:ext cx="990600" cy="9906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69577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3400" y="1381126"/>
            <a:ext cx="3810380" cy="253402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5940" y="89103"/>
            <a:ext cx="7642859" cy="1002030"/>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464652"/>
                </a:solidFill>
              </a:rPr>
              <a:t>Operator </a:t>
            </a:r>
            <a:r>
              <a:rPr sz="3200" spc="-5" dirty="0">
                <a:solidFill>
                  <a:srgbClr val="464652"/>
                </a:solidFill>
              </a:rPr>
              <a:t>Precedence </a:t>
            </a:r>
            <a:r>
              <a:rPr sz="3200" dirty="0">
                <a:solidFill>
                  <a:srgbClr val="464652"/>
                </a:solidFill>
              </a:rPr>
              <a:t>and</a:t>
            </a:r>
            <a:r>
              <a:rPr sz="3200" spc="-20" dirty="0">
                <a:solidFill>
                  <a:srgbClr val="464652"/>
                </a:solidFill>
              </a:rPr>
              <a:t> </a:t>
            </a:r>
            <a:r>
              <a:rPr sz="3200" spc="-5" dirty="0">
                <a:solidFill>
                  <a:srgbClr val="464652"/>
                </a:solidFill>
              </a:rPr>
              <a:t>Associativity</a:t>
            </a:r>
            <a:endParaRPr sz="3200" dirty="0"/>
          </a:p>
          <a:p>
            <a:pPr marL="12700">
              <a:lnSpc>
                <a:spcPct val="100000"/>
              </a:lnSpc>
            </a:pPr>
            <a:r>
              <a:rPr sz="3200" dirty="0">
                <a:solidFill>
                  <a:srgbClr val="464652"/>
                </a:solidFill>
              </a:rPr>
              <a:t>(</a:t>
            </a:r>
            <a:r>
              <a:rPr lang="en-SG" sz="3200" dirty="0">
                <a:solidFill>
                  <a:srgbClr val="464652"/>
                </a:solidFill>
              </a:rPr>
              <a:t>cont.</a:t>
            </a:r>
            <a:r>
              <a:rPr sz="3200" dirty="0">
                <a:solidFill>
                  <a:srgbClr val="464652"/>
                </a:solidFill>
              </a:rPr>
              <a:t>)</a:t>
            </a:r>
            <a:endParaRPr sz="3200" dirty="0"/>
          </a:p>
        </p:txBody>
      </p:sp>
      <p:sp>
        <p:nvSpPr>
          <p:cNvPr id="7" name="object 7"/>
          <p:cNvSpPr txBox="1">
            <a:spLocks noGrp="1"/>
          </p:cNvSpPr>
          <p:nvPr>
            <p:ph type="sldNum" sz="quarter" idx="12"/>
          </p:nvPr>
        </p:nvSpPr>
        <p:spPr>
          <a:xfrm>
            <a:off x="6715124" y="6403137"/>
            <a:ext cx="1981200" cy="365760"/>
          </a:xfrm>
          <a:prstGeom prst="rect">
            <a:avLst/>
          </a:prstGeom>
        </p:spPr>
        <p:txBody>
          <a:bodyPr vert="horz" wrap="square" lIns="0" tIns="1905" rIns="0" bIns="0" rtlCol="0">
            <a:spAutoFit/>
          </a:bodyPr>
          <a:lstStyle/>
          <a:p>
            <a:pPr marL="27940">
              <a:lnSpc>
                <a:spcPct val="100000"/>
              </a:lnSpc>
              <a:spcBef>
                <a:spcPts val="15"/>
              </a:spcBef>
            </a:pPr>
            <a:r>
              <a:rPr dirty="0"/>
              <a:t>31</a:t>
            </a:r>
          </a:p>
        </p:txBody>
      </p:sp>
      <p:sp>
        <p:nvSpPr>
          <p:cNvPr id="6" name="object 6"/>
          <p:cNvSpPr/>
          <p:nvPr/>
        </p:nvSpPr>
        <p:spPr>
          <a:xfrm>
            <a:off x="5029200" y="3276600"/>
            <a:ext cx="2676524" cy="27630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37030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215652"/>
            <a:ext cx="7162800" cy="690574"/>
          </a:xfrm>
          <a:prstGeom prst="rect">
            <a:avLst/>
          </a:prstGeom>
        </p:spPr>
        <p:txBody>
          <a:bodyPr vert="horz" wrap="square" lIns="0" tIns="13335" rIns="0" bIns="0" rtlCol="0">
            <a:spAutoFit/>
          </a:bodyPr>
          <a:lstStyle/>
          <a:p>
            <a:pPr marL="12700">
              <a:lnSpc>
                <a:spcPct val="100000"/>
              </a:lnSpc>
              <a:spcBef>
                <a:spcPts val="105"/>
              </a:spcBef>
            </a:pPr>
            <a:r>
              <a:rPr spc="-5" dirty="0"/>
              <a:t>Standard </a:t>
            </a:r>
            <a:r>
              <a:rPr dirty="0"/>
              <a:t>Output in</a:t>
            </a:r>
            <a:r>
              <a:rPr spc="-75" dirty="0"/>
              <a:t> </a:t>
            </a:r>
            <a:r>
              <a:rPr spc="-5" dirty="0"/>
              <a:t>Python</a:t>
            </a:r>
          </a:p>
        </p:txBody>
      </p:sp>
      <p:sp>
        <p:nvSpPr>
          <p:cNvPr id="7" name="Slide Number Placeholder 6"/>
          <p:cNvSpPr>
            <a:spLocks noGrp="1"/>
          </p:cNvSpPr>
          <p:nvPr>
            <p:ph type="sldNum" sz="quarter" idx="12"/>
          </p:nvPr>
        </p:nvSpPr>
        <p:spPr/>
        <p:txBody>
          <a:bodyPr/>
          <a:lstStyle/>
          <a:p>
            <a:fld id="{2F424A89-909B-4BA1-940E-23EAC9404E56}" type="slidenum">
              <a:rPr lang="en-US" smtClean="0"/>
              <a:pPr/>
              <a:t>30</a:t>
            </a:fld>
            <a:endParaRPr lang="en-US"/>
          </a:p>
        </p:txBody>
      </p:sp>
      <p:sp>
        <p:nvSpPr>
          <p:cNvPr id="3" name="object 3"/>
          <p:cNvSpPr txBox="1"/>
          <p:nvPr/>
        </p:nvSpPr>
        <p:spPr>
          <a:xfrm>
            <a:off x="496570" y="1279188"/>
            <a:ext cx="8150860" cy="4801235"/>
          </a:xfrm>
          <a:prstGeom prst="rect">
            <a:avLst/>
          </a:prstGeom>
        </p:spPr>
        <p:txBody>
          <a:bodyPr vert="horz" wrap="square" lIns="0" tIns="12700" rIns="0" bIns="0" rtlCol="0">
            <a:spAutoFit/>
          </a:bodyPr>
          <a:lstStyle/>
          <a:p>
            <a:pPr marL="12700">
              <a:lnSpc>
                <a:spcPts val="2720"/>
              </a:lnSpc>
              <a:spcBef>
                <a:spcPts val="100"/>
              </a:spcBef>
              <a:tabLst>
                <a:tab pos="286385" algn="l"/>
              </a:tabLst>
            </a:pPr>
            <a:r>
              <a:rPr sz="1800" spc="5" dirty="0">
                <a:solidFill>
                  <a:srgbClr val="717BA2"/>
                </a:solidFill>
                <a:latin typeface="Wingdings 3"/>
                <a:cs typeface="Wingdings 3"/>
              </a:rPr>
              <a:t></a:t>
            </a:r>
            <a:r>
              <a:rPr sz="1800" spc="5" dirty="0">
                <a:solidFill>
                  <a:srgbClr val="717BA2"/>
                </a:solidFill>
                <a:latin typeface="Times New Roman"/>
                <a:cs typeface="Times New Roman"/>
              </a:rPr>
              <a:t>	</a:t>
            </a:r>
            <a:r>
              <a:rPr sz="2400" b="1" spc="-5" dirty="0">
                <a:latin typeface="Gill Sans MT"/>
                <a:cs typeface="Gill Sans MT"/>
              </a:rPr>
              <a:t>Standard output </a:t>
            </a:r>
            <a:r>
              <a:rPr sz="2400" spc="-5" dirty="0">
                <a:latin typeface="Gill Sans MT"/>
                <a:cs typeface="Gill Sans MT"/>
              </a:rPr>
              <a:t>in </a:t>
            </a:r>
            <a:r>
              <a:rPr sz="2400" dirty="0">
                <a:latin typeface="Gill Sans MT"/>
                <a:cs typeface="Gill Sans MT"/>
              </a:rPr>
              <a:t>Python 3. x </a:t>
            </a:r>
            <a:r>
              <a:rPr sz="2400" spc="-5" dirty="0">
                <a:latin typeface="Gill Sans MT"/>
                <a:cs typeface="Gill Sans MT"/>
              </a:rPr>
              <a:t>is </a:t>
            </a:r>
            <a:r>
              <a:rPr sz="2400" spc="-10" dirty="0">
                <a:latin typeface="Gill Sans MT"/>
                <a:cs typeface="Gill Sans MT"/>
              </a:rPr>
              <a:t>performed </a:t>
            </a:r>
            <a:r>
              <a:rPr sz="2400" spc="-5" dirty="0">
                <a:latin typeface="Gill Sans MT"/>
                <a:cs typeface="Gill Sans MT"/>
              </a:rPr>
              <a:t>with</a:t>
            </a:r>
            <a:r>
              <a:rPr sz="2400" spc="-285" dirty="0">
                <a:latin typeface="Gill Sans MT"/>
                <a:cs typeface="Gill Sans MT"/>
              </a:rPr>
              <a:t> </a:t>
            </a:r>
            <a:r>
              <a:rPr sz="2400" spc="-5" dirty="0">
                <a:latin typeface="Gill Sans MT"/>
                <a:cs typeface="Gill Sans MT"/>
              </a:rPr>
              <a:t>the</a:t>
            </a:r>
            <a:endParaRPr sz="2400" dirty="0">
              <a:latin typeface="Gill Sans MT"/>
              <a:cs typeface="Gill Sans MT"/>
            </a:endParaRPr>
          </a:p>
          <a:p>
            <a:pPr marL="286385">
              <a:lnSpc>
                <a:spcPts val="2720"/>
              </a:lnSpc>
            </a:pPr>
            <a:r>
              <a:rPr sz="2400" dirty="0">
                <a:solidFill>
                  <a:srgbClr val="0000FF"/>
                </a:solidFill>
                <a:latin typeface="Consolas"/>
                <a:cs typeface="Consolas"/>
              </a:rPr>
              <a:t>print</a:t>
            </a:r>
            <a:r>
              <a:rPr sz="2400" spc="-650" dirty="0">
                <a:solidFill>
                  <a:srgbClr val="0000FF"/>
                </a:solidFill>
                <a:latin typeface="Consolas"/>
                <a:cs typeface="Consolas"/>
              </a:rPr>
              <a:t> </a:t>
            </a:r>
            <a:r>
              <a:rPr sz="2400" spc="-5" dirty="0">
                <a:latin typeface="Gill Sans MT"/>
                <a:cs typeface="Gill Sans MT"/>
              </a:rPr>
              <a:t>function.</a:t>
            </a:r>
            <a:endParaRPr sz="2400" dirty="0">
              <a:latin typeface="Gill Sans MT"/>
              <a:cs typeface="Gill Sans MT"/>
            </a:endParaRPr>
          </a:p>
          <a:p>
            <a:pPr marL="297180">
              <a:lnSpc>
                <a:spcPct val="100000"/>
              </a:lnSpc>
              <a:spcBef>
                <a:spcPts val="310"/>
              </a:spcBef>
            </a:pPr>
            <a:r>
              <a:rPr sz="2400" dirty="0">
                <a:solidFill>
                  <a:srgbClr val="0000FF"/>
                </a:solidFill>
                <a:latin typeface="Consolas"/>
                <a:cs typeface="Consolas"/>
              </a:rPr>
              <a:t>print(obj, …, sep=' ',</a:t>
            </a:r>
            <a:r>
              <a:rPr sz="2400" spc="0" dirty="0">
                <a:solidFill>
                  <a:srgbClr val="0000FF"/>
                </a:solidFill>
                <a:latin typeface="Consolas"/>
                <a:cs typeface="Consolas"/>
              </a:rPr>
              <a:t> </a:t>
            </a:r>
            <a:r>
              <a:rPr sz="2400" dirty="0">
                <a:solidFill>
                  <a:srgbClr val="0000FF"/>
                </a:solidFill>
                <a:latin typeface="Consolas"/>
                <a:cs typeface="Consolas"/>
              </a:rPr>
              <a:t>end='\n',</a:t>
            </a:r>
            <a:endParaRPr sz="2400" dirty="0">
              <a:latin typeface="Consolas"/>
              <a:cs typeface="Consolas"/>
            </a:endParaRPr>
          </a:p>
          <a:p>
            <a:pPr marL="91440" algn="ctr">
              <a:lnSpc>
                <a:spcPct val="100000"/>
              </a:lnSpc>
              <a:spcBef>
                <a:spcPts val="315"/>
              </a:spcBef>
            </a:pPr>
            <a:r>
              <a:rPr sz="2400" dirty="0">
                <a:solidFill>
                  <a:srgbClr val="0000FF"/>
                </a:solidFill>
                <a:latin typeface="Consolas"/>
                <a:cs typeface="Consolas"/>
              </a:rPr>
              <a:t>file=sys.stdout, flush=False)</a:t>
            </a:r>
            <a:endParaRPr sz="2400" dirty="0">
              <a:latin typeface="Consolas"/>
              <a:cs typeface="Consolas"/>
            </a:endParaRPr>
          </a:p>
          <a:p>
            <a:pPr marL="12700">
              <a:lnSpc>
                <a:spcPct val="100000"/>
              </a:lnSpc>
              <a:spcBef>
                <a:spcPts val="315"/>
              </a:spcBef>
              <a:tabLst>
                <a:tab pos="286385" algn="l"/>
              </a:tabLst>
            </a:pPr>
            <a:r>
              <a:rPr sz="1800" spc="5" dirty="0">
                <a:solidFill>
                  <a:srgbClr val="717BA2"/>
                </a:solidFill>
                <a:latin typeface="Wingdings 3"/>
                <a:cs typeface="Wingdings 3"/>
              </a:rPr>
              <a:t></a:t>
            </a:r>
            <a:r>
              <a:rPr sz="1800" spc="5" dirty="0">
                <a:solidFill>
                  <a:srgbClr val="717BA2"/>
                </a:solidFill>
                <a:latin typeface="Times New Roman"/>
                <a:cs typeface="Times New Roman"/>
              </a:rPr>
              <a:t>	</a:t>
            </a:r>
            <a:r>
              <a:rPr sz="2400" dirty="0">
                <a:latin typeface="Gill Sans MT"/>
                <a:cs typeface="Gill Sans MT"/>
              </a:rPr>
              <a:t>Using </a:t>
            </a:r>
            <a:r>
              <a:rPr sz="2400" dirty="0">
                <a:solidFill>
                  <a:srgbClr val="0000FF"/>
                </a:solidFill>
                <a:latin typeface="Consolas"/>
                <a:cs typeface="Consolas"/>
              </a:rPr>
              <a:t>print</a:t>
            </a:r>
            <a:r>
              <a:rPr lang="en-US" sz="2400" dirty="0">
                <a:solidFill>
                  <a:srgbClr val="0000FF"/>
                </a:solidFill>
                <a:cs typeface="Consolas"/>
              </a:rPr>
              <a:t> </a:t>
            </a:r>
            <a:r>
              <a:rPr sz="2400" spc="-5" dirty="0">
                <a:latin typeface="Gill Sans MT"/>
                <a:cs typeface="Gill Sans MT"/>
              </a:rPr>
              <a:t>in its </a:t>
            </a:r>
            <a:r>
              <a:rPr sz="2400" dirty="0">
                <a:latin typeface="Gill Sans MT"/>
                <a:cs typeface="Gill Sans MT"/>
              </a:rPr>
              <a:t>simplest </a:t>
            </a:r>
            <a:r>
              <a:rPr sz="2400" spc="-10" dirty="0">
                <a:latin typeface="Gill Sans MT"/>
                <a:cs typeface="Gill Sans MT"/>
              </a:rPr>
              <a:t>form: </a:t>
            </a:r>
            <a:r>
              <a:rPr sz="2400" dirty="0">
                <a:solidFill>
                  <a:srgbClr val="0000FF"/>
                </a:solidFill>
                <a:latin typeface="Consolas"/>
                <a:cs typeface="Consolas"/>
              </a:rPr>
              <a:t>print(val,</a:t>
            </a:r>
            <a:r>
              <a:rPr sz="2400" spc="-875" dirty="0">
                <a:solidFill>
                  <a:srgbClr val="0000FF"/>
                </a:solidFill>
                <a:latin typeface="Consolas"/>
                <a:cs typeface="Consolas"/>
              </a:rPr>
              <a:t> </a:t>
            </a:r>
            <a:r>
              <a:rPr sz="2400" dirty="0">
                <a:solidFill>
                  <a:srgbClr val="0000FF"/>
                </a:solidFill>
                <a:latin typeface="Consolas"/>
                <a:cs typeface="Consolas"/>
              </a:rPr>
              <a:t>…)</a:t>
            </a:r>
            <a:endParaRPr sz="2400" dirty="0">
              <a:latin typeface="Consolas"/>
              <a:cs typeface="Consolas"/>
            </a:endParaRPr>
          </a:p>
          <a:p>
            <a:pPr marL="286385">
              <a:lnSpc>
                <a:spcPct val="100000"/>
              </a:lnSpc>
              <a:spcBef>
                <a:spcPts val="260"/>
              </a:spcBef>
              <a:tabLst>
                <a:tab pos="561340" algn="l"/>
              </a:tabLst>
            </a:pPr>
            <a:r>
              <a:rPr sz="1600" spc="-5" dirty="0">
                <a:solidFill>
                  <a:srgbClr val="9FB8CD"/>
                </a:solidFill>
                <a:latin typeface="Wingdings 3"/>
                <a:cs typeface="Wingdings 3"/>
              </a:rPr>
              <a:t></a:t>
            </a:r>
            <a:r>
              <a:rPr sz="1600" spc="-5" dirty="0">
                <a:solidFill>
                  <a:srgbClr val="9FB8CD"/>
                </a:solidFill>
                <a:latin typeface="Times New Roman"/>
                <a:cs typeface="Times New Roman"/>
              </a:rPr>
              <a:t>	</a:t>
            </a:r>
            <a:r>
              <a:rPr sz="2100" dirty="0">
                <a:solidFill>
                  <a:srgbClr val="464652"/>
                </a:solidFill>
                <a:latin typeface="Gill Sans MT"/>
                <a:cs typeface="Gill Sans MT"/>
              </a:rPr>
              <a:t>Each </a:t>
            </a:r>
            <a:r>
              <a:rPr sz="2100" spc="-5" dirty="0">
                <a:solidFill>
                  <a:srgbClr val="464652"/>
                </a:solidFill>
                <a:latin typeface="Gill Sans MT"/>
                <a:cs typeface="Gill Sans MT"/>
              </a:rPr>
              <a:t>object </a:t>
            </a:r>
            <a:r>
              <a:rPr sz="2100" spc="-5" dirty="0">
                <a:solidFill>
                  <a:srgbClr val="0000FF"/>
                </a:solidFill>
                <a:latin typeface="Consolas"/>
                <a:cs typeface="Consolas"/>
              </a:rPr>
              <a:t>obj</a:t>
            </a:r>
            <a:r>
              <a:rPr sz="2100" spc="-535" dirty="0">
                <a:solidFill>
                  <a:srgbClr val="0000FF"/>
                </a:solidFill>
                <a:latin typeface="Consolas"/>
                <a:cs typeface="Consolas"/>
              </a:rPr>
              <a:t> </a:t>
            </a:r>
            <a:r>
              <a:rPr sz="2100" dirty="0">
                <a:solidFill>
                  <a:srgbClr val="464652"/>
                </a:solidFill>
                <a:latin typeface="Gill Sans MT"/>
                <a:cs typeface="Gill Sans MT"/>
              </a:rPr>
              <a:t>can be </a:t>
            </a:r>
            <a:r>
              <a:rPr sz="2100" spc="-10" dirty="0">
                <a:solidFill>
                  <a:srgbClr val="464652"/>
                </a:solidFill>
                <a:latin typeface="Gill Sans MT"/>
                <a:cs typeface="Gill Sans MT"/>
              </a:rPr>
              <a:t>any </a:t>
            </a:r>
            <a:r>
              <a:rPr sz="2100" spc="-5" dirty="0">
                <a:solidFill>
                  <a:srgbClr val="464652"/>
                </a:solidFill>
                <a:latin typeface="Gill Sans MT"/>
                <a:cs typeface="Gill Sans MT"/>
              </a:rPr>
              <a:t>valid value </a:t>
            </a:r>
            <a:r>
              <a:rPr sz="2100" dirty="0">
                <a:solidFill>
                  <a:srgbClr val="464652"/>
                </a:solidFill>
                <a:latin typeface="Gill Sans MT"/>
                <a:cs typeface="Gill Sans MT"/>
              </a:rPr>
              <a:t>or variable.</a:t>
            </a:r>
            <a:endParaRPr sz="2100" dirty="0">
              <a:latin typeface="Gill Sans MT"/>
              <a:cs typeface="Gill Sans MT"/>
            </a:endParaRPr>
          </a:p>
          <a:p>
            <a:pPr marL="286385">
              <a:lnSpc>
                <a:spcPct val="100000"/>
              </a:lnSpc>
              <a:spcBef>
                <a:spcPts val="290"/>
              </a:spcBef>
              <a:tabLst>
                <a:tab pos="561340" algn="l"/>
              </a:tabLst>
            </a:pPr>
            <a:r>
              <a:rPr sz="1600" spc="-5" dirty="0">
                <a:solidFill>
                  <a:srgbClr val="9FB8CD"/>
                </a:solidFill>
                <a:latin typeface="Wingdings 3"/>
                <a:cs typeface="Wingdings 3"/>
              </a:rPr>
              <a:t></a:t>
            </a:r>
            <a:r>
              <a:rPr sz="1600" spc="-5" dirty="0">
                <a:solidFill>
                  <a:srgbClr val="9FB8CD"/>
                </a:solidFill>
                <a:latin typeface="Times New Roman"/>
                <a:cs typeface="Times New Roman"/>
              </a:rPr>
              <a:t>	</a:t>
            </a:r>
            <a:r>
              <a:rPr sz="2100" spc="-5" dirty="0">
                <a:solidFill>
                  <a:srgbClr val="464652"/>
                </a:solidFill>
                <a:latin typeface="Gill Sans MT"/>
                <a:cs typeface="Gill Sans MT"/>
              </a:rPr>
              <a:t>Multiple objects </a:t>
            </a:r>
            <a:r>
              <a:rPr sz="2100" spc="-30" dirty="0">
                <a:solidFill>
                  <a:srgbClr val="464652"/>
                </a:solidFill>
                <a:latin typeface="Gill Sans MT"/>
                <a:cs typeface="Gill Sans MT"/>
              </a:rPr>
              <a:t>may </a:t>
            </a:r>
            <a:r>
              <a:rPr sz="2100" dirty="0">
                <a:solidFill>
                  <a:srgbClr val="464652"/>
                </a:solidFill>
                <a:latin typeface="Gill Sans MT"/>
                <a:cs typeface="Gill Sans MT"/>
              </a:rPr>
              <a:t>be</a:t>
            </a:r>
            <a:r>
              <a:rPr sz="2100" spc="25" dirty="0">
                <a:solidFill>
                  <a:srgbClr val="464652"/>
                </a:solidFill>
                <a:latin typeface="Gill Sans MT"/>
                <a:cs typeface="Gill Sans MT"/>
              </a:rPr>
              <a:t> </a:t>
            </a:r>
            <a:r>
              <a:rPr sz="2100" spc="-5" dirty="0">
                <a:solidFill>
                  <a:srgbClr val="464652"/>
                </a:solidFill>
                <a:latin typeface="Gill Sans MT"/>
                <a:cs typeface="Gill Sans MT"/>
              </a:rPr>
              <a:t>output.</a:t>
            </a:r>
            <a:endParaRPr sz="2100" dirty="0">
              <a:latin typeface="Gill Sans MT"/>
              <a:cs typeface="Gill Sans MT"/>
            </a:endParaRPr>
          </a:p>
          <a:p>
            <a:pPr marL="286385">
              <a:lnSpc>
                <a:spcPct val="100000"/>
              </a:lnSpc>
              <a:spcBef>
                <a:spcPts val="240"/>
              </a:spcBef>
              <a:tabLst>
                <a:tab pos="561340" algn="l"/>
              </a:tabLst>
            </a:pPr>
            <a:r>
              <a:rPr sz="1600" spc="-5" dirty="0">
                <a:solidFill>
                  <a:srgbClr val="9FB8CD"/>
                </a:solidFill>
                <a:latin typeface="Wingdings 3"/>
                <a:cs typeface="Wingdings 3"/>
              </a:rPr>
              <a:t></a:t>
            </a:r>
            <a:r>
              <a:rPr sz="1600" spc="-5" dirty="0">
                <a:solidFill>
                  <a:srgbClr val="9FB8CD"/>
                </a:solidFill>
                <a:latin typeface="Times New Roman"/>
                <a:cs typeface="Times New Roman"/>
              </a:rPr>
              <a:t>	</a:t>
            </a:r>
            <a:r>
              <a:rPr sz="2100" dirty="0">
                <a:solidFill>
                  <a:srgbClr val="464652"/>
                </a:solidFill>
                <a:latin typeface="Gill Sans MT"/>
                <a:cs typeface="Gill Sans MT"/>
              </a:rPr>
              <a:t>Each </a:t>
            </a:r>
            <a:r>
              <a:rPr sz="2100" spc="-5" dirty="0">
                <a:solidFill>
                  <a:srgbClr val="464652"/>
                </a:solidFill>
                <a:latin typeface="Gill Sans MT"/>
                <a:cs typeface="Gill Sans MT"/>
              </a:rPr>
              <a:t>object is </a:t>
            </a:r>
            <a:r>
              <a:rPr sz="2100" dirty="0">
                <a:solidFill>
                  <a:srgbClr val="464652"/>
                </a:solidFill>
                <a:latin typeface="Gill Sans MT"/>
                <a:cs typeface="Gill Sans MT"/>
              </a:rPr>
              <a:t>separated </a:t>
            </a:r>
            <a:r>
              <a:rPr sz="2100" spc="-5" dirty="0">
                <a:solidFill>
                  <a:srgbClr val="464652"/>
                </a:solidFill>
                <a:latin typeface="Gill Sans MT"/>
                <a:cs typeface="Gill Sans MT"/>
              </a:rPr>
              <a:t>with </a:t>
            </a:r>
            <a:r>
              <a:rPr sz="2100" dirty="0">
                <a:solidFill>
                  <a:srgbClr val="464652"/>
                </a:solidFill>
                <a:latin typeface="Gill Sans MT"/>
                <a:cs typeface="Gill Sans MT"/>
              </a:rPr>
              <a:t>a blank </a:t>
            </a:r>
            <a:r>
              <a:rPr sz="2100" spc="-5" dirty="0">
                <a:solidFill>
                  <a:srgbClr val="464652"/>
                </a:solidFill>
                <a:latin typeface="Gill Sans MT"/>
                <a:cs typeface="Gill Sans MT"/>
              </a:rPr>
              <a:t>space (default</a:t>
            </a:r>
            <a:r>
              <a:rPr sz="2100" spc="0" dirty="0">
                <a:solidFill>
                  <a:srgbClr val="464652"/>
                </a:solidFill>
                <a:latin typeface="Gill Sans MT"/>
                <a:cs typeface="Gill Sans MT"/>
              </a:rPr>
              <a:t> </a:t>
            </a:r>
            <a:r>
              <a:rPr sz="2100" dirty="0">
                <a:solidFill>
                  <a:srgbClr val="464652"/>
                </a:solidFill>
                <a:latin typeface="Gill Sans MT"/>
                <a:cs typeface="Gill Sans MT"/>
              </a:rPr>
              <a:t>separator)</a:t>
            </a:r>
            <a:endParaRPr sz="2100" dirty="0">
              <a:latin typeface="Gill Sans MT"/>
              <a:cs typeface="Gill Sans MT"/>
            </a:endParaRPr>
          </a:p>
          <a:p>
            <a:pPr marL="286385">
              <a:lnSpc>
                <a:spcPct val="100000"/>
              </a:lnSpc>
              <a:spcBef>
                <a:spcPts val="254"/>
              </a:spcBef>
              <a:tabLst>
                <a:tab pos="561340" algn="l"/>
              </a:tabLst>
            </a:pPr>
            <a:r>
              <a:rPr sz="1600" spc="-5" dirty="0">
                <a:solidFill>
                  <a:srgbClr val="9FB8CD"/>
                </a:solidFill>
                <a:latin typeface="Wingdings 3"/>
                <a:cs typeface="Wingdings 3"/>
              </a:rPr>
              <a:t></a:t>
            </a:r>
            <a:r>
              <a:rPr sz="1600" spc="-5" dirty="0">
                <a:solidFill>
                  <a:srgbClr val="9FB8CD"/>
                </a:solidFill>
                <a:latin typeface="Times New Roman"/>
                <a:cs typeface="Times New Roman"/>
              </a:rPr>
              <a:t>	</a:t>
            </a:r>
            <a:r>
              <a:rPr sz="2100" dirty="0">
                <a:solidFill>
                  <a:srgbClr val="464652"/>
                </a:solidFill>
                <a:latin typeface="Gill Sans MT"/>
                <a:cs typeface="Gill Sans MT"/>
              </a:rPr>
              <a:t>A </a:t>
            </a:r>
            <a:r>
              <a:rPr sz="2100" spc="-10" dirty="0">
                <a:solidFill>
                  <a:srgbClr val="464652"/>
                </a:solidFill>
                <a:latin typeface="Gill Sans MT"/>
                <a:cs typeface="Gill Sans MT"/>
              </a:rPr>
              <a:t>newline </a:t>
            </a:r>
            <a:r>
              <a:rPr sz="2100" spc="-5" dirty="0">
                <a:solidFill>
                  <a:srgbClr val="464652"/>
                </a:solidFill>
                <a:latin typeface="Gill Sans MT"/>
                <a:cs typeface="Gill Sans MT"/>
              </a:rPr>
              <a:t>terminates the output (default </a:t>
            </a:r>
            <a:r>
              <a:rPr sz="2100" dirty="0">
                <a:solidFill>
                  <a:srgbClr val="464652"/>
                </a:solidFill>
                <a:latin typeface="Gill Sans MT"/>
                <a:cs typeface="Gill Sans MT"/>
              </a:rPr>
              <a:t>end</a:t>
            </a:r>
            <a:r>
              <a:rPr sz="2100" spc="15" dirty="0">
                <a:solidFill>
                  <a:srgbClr val="464652"/>
                </a:solidFill>
                <a:latin typeface="Gill Sans MT"/>
                <a:cs typeface="Gill Sans MT"/>
              </a:rPr>
              <a:t> </a:t>
            </a:r>
            <a:r>
              <a:rPr sz="2100" spc="-5" dirty="0">
                <a:solidFill>
                  <a:srgbClr val="464652"/>
                </a:solidFill>
                <a:latin typeface="Gill Sans MT"/>
                <a:cs typeface="Gill Sans MT"/>
              </a:rPr>
              <a:t>character)</a:t>
            </a:r>
            <a:endParaRPr sz="2100" dirty="0">
              <a:latin typeface="Gill Sans MT"/>
              <a:cs typeface="Gill Sans MT"/>
            </a:endParaRPr>
          </a:p>
          <a:p>
            <a:pPr marL="12700">
              <a:lnSpc>
                <a:spcPct val="100000"/>
              </a:lnSpc>
              <a:spcBef>
                <a:spcPts val="300"/>
              </a:spcBef>
              <a:tabLst>
                <a:tab pos="286385" algn="l"/>
              </a:tabLst>
            </a:pPr>
            <a:r>
              <a:rPr sz="1800" spc="5" dirty="0">
                <a:solidFill>
                  <a:srgbClr val="717BA2"/>
                </a:solidFill>
                <a:latin typeface="Wingdings 3"/>
                <a:cs typeface="Wingdings 3"/>
              </a:rPr>
              <a:t></a:t>
            </a:r>
            <a:r>
              <a:rPr sz="1800" spc="5" dirty="0">
                <a:solidFill>
                  <a:srgbClr val="717BA2"/>
                </a:solidFill>
                <a:latin typeface="Times New Roman"/>
                <a:cs typeface="Times New Roman"/>
              </a:rPr>
              <a:t>	</a:t>
            </a:r>
            <a:r>
              <a:rPr sz="2400" spc="-80" dirty="0">
                <a:latin typeface="Gill Sans MT"/>
                <a:cs typeface="Gill Sans MT"/>
              </a:rPr>
              <a:t>Try </a:t>
            </a:r>
            <a:r>
              <a:rPr sz="2400" dirty="0">
                <a:latin typeface="Gill Sans MT"/>
                <a:cs typeface="Gill Sans MT"/>
              </a:rPr>
              <a:t>the</a:t>
            </a:r>
            <a:r>
              <a:rPr sz="2400" spc="55" dirty="0">
                <a:latin typeface="Gill Sans MT"/>
                <a:cs typeface="Gill Sans MT"/>
              </a:rPr>
              <a:t> </a:t>
            </a:r>
            <a:r>
              <a:rPr sz="2400" spc="-10" dirty="0">
                <a:latin typeface="Gill Sans MT"/>
                <a:cs typeface="Gill Sans MT"/>
              </a:rPr>
              <a:t>following:</a:t>
            </a:r>
            <a:endParaRPr sz="2400" dirty="0">
              <a:latin typeface="Gill Sans MT"/>
              <a:cs typeface="Gill Sans MT"/>
            </a:endParaRPr>
          </a:p>
          <a:p>
            <a:pPr marL="286385">
              <a:lnSpc>
                <a:spcPct val="100000"/>
              </a:lnSpc>
              <a:spcBef>
                <a:spcPts val="215"/>
              </a:spcBef>
              <a:tabLst>
                <a:tab pos="561340" algn="l"/>
              </a:tabLst>
            </a:pPr>
            <a:r>
              <a:rPr sz="1600" spc="-5" dirty="0">
                <a:solidFill>
                  <a:srgbClr val="9FB8CD"/>
                </a:solidFill>
                <a:latin typeface="Wingdings 3"/>
                <a:cs typeface="Wingdings 3"/>
              </a:rPr>
              <a:t></a:t>
            </a:r>
            <a:r>
              <a:rPr sz="1600" spc="-5" dirty="0">
                <a:solidFill>
                  <a:srgbClr val="9FB8CD"/>
                </a:solidFill>
                <a:latin typeface="Times New Roman"/>
                <a:cs typeface="Times New Roman"/>
              </a:rPr>
              <a:t>	</a:t>
            </a:r>
            <a:r>
              <a:rPr sz="2100" spc="-5" dirty="0">
                <a:solidFill>
                  <a:srgbClr val="0000FF"/>
                </a:solidFill>
                <a:latin typeface="Consolas"/>
                <a:cs typeface="Consolas"/>
              </a:rPr>
              <a:t>num </a:t>
            </a:r>
            <a:r>
              <a:rPr sz="2100" dirty="0">
                <a:solidFill>
                  <a:srgbClr val="0000FF"/>
                </a:solidFill>
                <a:latin typeface="Consolas"/>
                <a:cs typeface="Consolas"/>
              </a:rPr>
              <a:t>=</a:t>
            </a:r>
            <a:r>
              <a:rPr sz="2100" spc="-20" dirty="0">
                <a:solidFill>
                  <a:srgbClr val="0000FF"/>
                </a:solidFill>
                <a:latin typeface="Consolas"/>
                <a:cs typeface="Consolas"/>
              </a:rPr>
              <a:t> </a:t>
            </a:r>
            <a:r>
              <a:rPr sz="2100" dirty="0">
                <a:solidFill>
                  <a:srgbClr val="0000FF"/>
                </a:solidFill>
                <a:latin typeface="Consolas"/>
                <a:cs typeface="Consolas"/>
              </a:rPr>
              <a:t>3</a:t>
            </a:r>
            <a:endParaRPr sz="2100" dirty="0">
              <a:latin typeface="Consolas"/>
              <a:cs typeface="Consolas"/>
            </a:endParaRPr>
          </a:p>
          <a:p>
            <a:pPr marL="286385">
              <a:lnSpc>
                <a:spcPct val="100000"/>
              </a:lnSpc>
              <a:spcBef>
                <a:spcPts val="254"/>
              </a:spcBef>
              <a:tabLst>
                <a:tab pos="561340" algn="l"/>
              </a:tabLst>
            </a:pPr>
            <a:r>
              <a:rPr sz="1600" spc="-5" dirty="0">
                <a:solidFill>
                  <a:srgbClr val="9FB8CD"/>
                </a:solidFill>
                <a:latin typeface="Wingdings 3"/>
                <a:cs typeface="Wingdings 3"/>
              </a:rPr>
              <a:t></a:t>
            </a:r>
            <a:r>
              <a:rPr sz="1600" spc="-5" dirty="0">
                <a:solidFill>
                  <a:srgbClr val="9FB8CD"/>
                </a:solidFill>
                <a:latin typeface="Times New Roman"/>
                <a:cs typeface="Times New Roman"/>
              </a:rPr>
              <a:t>	</a:t>
            </a:r>
            <a:r>
              <a:rPr sz="2100" spc="-10" dirty="0">
                <a:solidFill>
                  <a:srgbClr val="0000FF"/>
                </a:solidFill>
                <a:latin typeface="Consolas"/>
                <a:cs typeface="Consolas"/>
              </a:rPr>
              <a:t>print("num", </a:t>
            </a:r>
            <a:r>
              <a:rPr sz="2100" spc="-5" dirty="0">
                <a:solidFill>
                  <a:srgbClr val="0000FF"/>
                </a:solidFill>
                <a:latin typeface="Consolas"/>
                <a:cs typeface="Consolas"/>
              </a:rPr>
              <a:t>num)</a:t>
            </a:r>
            <a:endParaRPr sz="2100" dirty="0">
              <a:latin typeface="Consolas"/>
              <a:cs typeface="Consolas"/>
            </a:endParaRPr>
          </a:p>
          <a:p>
            <a:pPr marL="286385">
              <a:lnSpc>
                <a:spcPct val="100000"/>
              </a:lnSpc>
              <a:spcBef>
                <a:spcPts val="250"/>
              </a:spcBef>
              <a:tabLst>
                <a:tab pos="561340" algn="l"/>
              </a:tabLst>
            </a:pPr>
            <a:r>
              <a:rPr sz="1600" spc="-5" dirty="0">
                <a:solidFill>
                  <a:srgbClr val="9FB8CD"/>
                </a:solidFill>
                <a:latin typeface="Wingdings 3"/>
                <a:cs typeface="Wingdings 3"/>
              </a:rPr>
              <a:t></a:t>
            </a:r>
            <a:r>
              <a:rPr sz="1600" spc="-5" dirty="0">
                <a:solidFill>
                  <a:srgbClr val="9FB8CD"/>
                </a:solidFill>
                <a:latin typeface="Times New Roman"/>
                <a:cs typeface="Times New Roman"/>
              </a:rPr>
              <a:t>	</a:t>
            </a:r>
            <a:r>
              <a:rPr sz="2100" spc="-10" dirty="0">
                <a:solidFill>
                  <a:srgbClr val="0000FF"/>
                </a:solidFill>
                <a:latin typeface="Consolas"/>
                <a:cs typeface="Consolas"/>
              </a:rPr>
              <a:t>print("num", </a:t>
            </a:r>
            <a:r>
              <a:rPr sz="2100" spc="-5" dirty="0">
                <a:solidFill>
                  <a:srgbClr val="0000FF"/>
                </a:solidFill>
                <a:latin typeface="Consolas"/>
                <a:cs typeface="Consolas"/>
              </a:rPr>
              <a:t>num, </a:t>
            </a:r>
            <a:r>
              <a:rPr sz="2100" spc="-10" dirty="0">
                <a:solidFill>
                  <a:srgbClr val="0000FF"/>
                </a:solidFill>
                <a:latin typeface="Consolas"/>
                <a:cs typeface="Consolas"/>
              </a:rPr>
              <a:t>sep='=',</a:t>
            </a:r>
            <a:r>
              <a:rPr sz="2100" spc="-20" dirty="0">
                <a:solidFill>
                  <a:srgbClr val="0000FF"/>
                </a:solidFill>
                <a:latin typeface="Consolas"/>
                <a:cs typeface="Consolas"/>
              </a:rPr>
              <a:t> </a:t>
            </a:r>
            <a:r>
              <a:rPr sz="2100" spc="-10" dirty="0">
                <a:solidFill>
                  <a:srgbClr val="0000FF"/>
                </a:solidFill>
                <a:latin typeface="Consolas"/>
                <a:cs typeface="Consolas"/>
              </a:rPr>
              <a:t>end='.\n')</a:t>
            </a:r>
            <a:endParaRPr sz="2100" dirty="0">
              <a:latin typeface="Consolas"/>
              <a:cs typeface="Consolas"/>
            </a:endParaRPr>
          </a:p>
        </p:txBody>
      </p:sp>
    </p:spTree>
    <p:extLst>
      <p:ext uri="{BB962C8B-B14F-4D97-AF65-F5344CB8AC3E}">
        <p14:creationId xmlns:p14="http://schemas.microsoft.com/office/powerpoint/2010/main" val="3363025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315976"/>
            <a:ext cx="8227060" cy="513715"/>
          </a:xfrm>
          <a:prstGeom prst="rect">
            <a:avLst/>
          </a:prstGeom>
        </p:spPr>
        <p:txBody>
          <a:bodyPr vert="horz" wrap="square" lIns="0" tIns="13335" rIns="0" bIns="0" rtlCol="0">
            <a:spAutoFit/>
          </a:bodyPr>
          <a:lstStyle/>
          <a:p>
            <a:pPr marL="12700">
              <a:lnSpc>
                <a:spcPct val="100000"/>
              </a:lnSpc>
              <a:spcBef>
                <a:spcPts val="105"/>
              </a:spcBef>
            </a:pPr>
            <a:r>
              <a:rPr spc="-5" dirty="0"/>
              <a:t>Standard </a:t>
            </a:r>
            <a:r>
              <a:rPr dirty="0"/>
              <a:t>Output in</a:t>
            </a:r>
            <a:r>
              <a:rPr spc="-75" dirty="0"/>
              <a:t> </a:t>
            </a:r>
            <a:r>
              <a:rPr spc="-5" dirty="0"/>
              <a:t>Python</a:t>
            </a:r>
            <a:r>
              <a:rPr lang="en-US" spc="-5" dirty="0"/>
              <a:t> (cont.)</a:t>
            </a:r>
            <a:endParaRPr spc="-5" dirty="0"/>
          </a:p>
        </p:txBody>
      </p:sp>
      <p:sp>
        <p:nvSpPr>
          <p:cNvPr id="11" name="Slide Number Placeholder 10"/>
          <p:cNvSpPr>
            <a:spLocks noGrp="1"/>
          </p:cNvSpPr>
          <p:nvPr>
            <p:ph type="sldNum" sz="quarter" idx="12"/>
          </p:nvPr>
        </p:nvSpPr>
        <p:spPr/>
        <p:txBody>
          <a:bodyPr/>
          <a:lstStyle/>
          <a:p>
            <a:fld id="{2F424A89-909B-4BA1-940E-23EAC9404E56}" type="slidenum">
              <a:rPr lang="en-US" smtClean="0"/>
              <a:pPr/>
              <a:t>31</a:t>
            </a:fld>
            <a:endParaRPr lang="en-US"/>
          </a:p>
        </p:txBody>
      </p:sp>
      <p:sp>
        <p:nvSpPr>
          <p:cNvPr id="3" name="object 3"/>
          <p:cNvSpPr txBox="1"/>
          <p:nvPr/>
        </p:nvSpPr>
        <p:spPr>
          <a:xfrm>
            <a:off x="535940" y="1234186"/>
            <a:ext cx="7797800" cy="823594"/>
          </a:xfrm>
          <a:prstGeom prst="rect">
            <a:avLst/>
          </a:prstGeom>
        </p:spPr>
        <p:txBody>
          <a:bodyPr vert="horz" wrap="square" lIns="0" tIns="8255" rIns="0" bIns="0" rtlCol="0">
            <a:spAutoFit/>
          </a:bodyPr>
          <a:lstStyle/>
          <a:p>
            <a:pPr marL="286385" marR="5080" indent="-274320">
              <a:lnSpc>
                <a:spcPct val="101200"/>
              </a:lnSpc>
              <a:spcBef>
                <a:spcPts val="6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5" dirty="0">
                <a:solidFill>
                  <a:srgbClr val="0000FF"/>
                </a:solidFill>
                <a:latin typeface="Consolas"/>
                <a:cs typeface="Consolas"/>
              </a:rPr>
              <a:t>print</a:t>
            </a:r>
            <a:r>
              <a:rPr sz="2600" spc="-785" dirty="0">
                <a:solidFill>
                  <a:srgbClr val="0000FF"/>
                </a:solidFill>
                <a:latin typeface="Consolas"/>
                <a:cs typeface="Consolas"/>
              </a:rPr>
              <a:t> </a:t>
            </a:r>
            <a:r>
              <a:rPr sz="2600" dirty="0">
                <a:latin typeface="Gill Sans MT"/>
                <a:cs typeface="Gill Sans MT"/>
              </a:rPr>
              <a:t>can </a:t>
            </a:r>
            <a:r>
              <a:rPr sz="2600" spc="-20" dirty="0">
                <a:latin typeface="Gill Sans MT"/>
                <a:cs typeface="Gill Sans MT"/>
              </a:rPr>
              <a:t>take </a:t>
            </a:r>
            <a:r>
              <a:rPr sz="2600" spc="-5" dirty="0">
                <a:latin typeface="Gill Sans MT"/>
                <a:cs typeface="Gill Sans MT"/>
              </a:rPr>
              <a:t>in </a:t>
            </a:r>
            <a:r>
              <a:rPr sz="2600" dirty="0">
                <a:latin typeface="Gill Sans MT"/>
                <a:cs typeface="Gill Sans MT"/>
              </a:rPr>
              <a:t>a </a:t>
            </a:r>
            <a:r>
              <a:rPr sz="2600" spc="-5" dirty="0">
                <a:latin typeface="Gill Sans MT"/>
                <a:cs typeface="Gill Sans MT"/>
              </a:rPr>
              <a:t>number </a:t>
            </a:r>
            <a:r>
              <a:rPr sz="2600" dirty="0">
                <a:latin typeface="Gill Sans MT"/>
                <a:cs typeface="Gill Sans MT"/>
              </a:rPr>
              <a:t>of values or variables </a:t>
            </a:r>
            <a:r>
              <a:rPr sz="2600" spc="-5" dirty="0">
                <a:latin typeface="Gill Sans MT"/>
                <a:cs typeface="Gill Sans MT"/>
              </a:rPr>
              <a:t>to </a:t>
            </a:r>
            <a:r>
              <a:rPr sz="2600" dirty="0">
                <a:latin typeface="Gill Sans MT"/>
                <a:cs typeface="Gill Sans MT"/>
              </a:rPr>
              <a:t>be  printed.</a:t>
            </a:r>
          </a:p>
        </p:txBody>
      </p:sp>
      <p:sp>
        <p:nvSpPr>
          <p:cNvPr id="6" name="object 6"/>
          <p:cNvSpPr/>
          <p:nvPr/>
        </p:nvSpPr>
        <p:spPr>
          <a:xfrm>
            <a:off x="2379934" y="4572000"/>
            <a:ext cx="2486024" cy="121005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379934" y="2353056"/>
            <a:ext cx="4476750" cy="168554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64187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7341"/>
            <a:ext cx="6571615" cy="513715"/>
          </a:xfrm>
          <a:prstGeom prst="rect">
            <a:avLst/>
          </a:prstGeom>
        </p:spPr>
        <p:txBody>
          <a:bodyPr vert="horz" wrap="square" lIns="0" tIns="13335" rIns="0" bIns="0" rtlCol="0">
            <a:spAutoFit/>
          </a:bodyPr>
          <a:lstStyle/>
          <a:p>
            <a:pPr marL="12700">
              <a:lnSpc>
                <a:spcPct val="100000"/>
              </a:lnSpc>
              <a:spcBef>
                <a:spcPts val="105"/>
              </a:spcBef>
            </a:pPr>
            <a:r>
              <a:rPr spc="-5" dirty="0"/>
              <a:t>String Formatting</a:t>
            </a:r>
            <a:endParaRPr dirty="0"/>
          </a:p>
        </p:txBody>
      </p:sp>
      <p:sp>
        <p:nvSpPr>
          <p:cNvPr id="7" name="Slide Number Placeholder 6"/>
          <p:cNvSpPr>
            <a:spLocks noGrp="1"/>
          </p:cNvSpPr>
          <p:nvPr>
            <p:ph type="sldNum" sz="quarter" idx="12"/>
          </p:nvPr>
        </p:nvSpPr>
        <p:spPr/>
        <p:txBody>
          <a:bodyPr/>
          <a:lstStyle/>
          <a:p>
            <a:fld id="{2F424A89-909B-4BA1-940E-23EAC9404E56}" type="slidenum">
              <a:rPr lang="en-US" smtClean="0"/>
              <a:pPr/>
              <a:t>32</a:t>
            </a:fld>
            <a:endParaRPr lang="en-US"/>
          </a:p>
        </p:txBody>
      </p:sp>
      <p:sp>
        <p:nvSpPr>
          <p:cNvPr id="3" name="object 3"/>
          <p:cNvSpPr txBox="1"/>
          <p:nvPr/>
        </p:nvSpPr>
        <p:spPr>
          <a:xfrm>
            <a:off x="553525" y="1755133"/>
            <a:ext cx="8150860" cy="4561505"/>
          </a:xfrm>
          <a:prstGeom prst="rect">
            <a:avLst/>
          </a:prstGeom>
        </p:spPr>
        <p:txBody>
          <a:bodyPr vert="horz" wrap="square" lIns="0" tIns="92710" rIns="0" bIns="0" rtlCol="0">
            <a:spAutoFit/>
          </a:bodyPr>
          <a:lstStyle/>
          <a:p>
            <a:pPr marL="12700">
              <a:lnSpc>
                <a:spcPct val="100000"/>
              </a:lnSpc>
              <a:spcBef>
                <a:spcPts val="73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5" dirty="0">
                <a:latin typeface="Gill Sans MT"/>
                <a:cs typeface="Gill Sans MT"/>
              </a:rPr>
              <a:t>Use </a:t>
            </a:r>
            <a:r>
              <a:rPr sz="2600" dirty="0">
                <a:latin typeface="Gill Sans MT"/>
                <a:cs typeface="Gill Sans MT"/>
              </a:rPr>
              <a:t>the function</a:t>
            </a:r>
            <a:r>
              <a:rPr sz="2600" spc="-40" dirty="0">
                <a:latin typeface="Gill Sans MT"/>
                <a:cs typeface="Gill Sans MT"/>
              </a:rPr>
              <a:t> </a:t>
            </a:r>
            <a:r>
              <a:rPr sz="2600" spc="-5" dirty="0">
                <a:solidFill>
                  <a:srgbClr val="0000FF"/>
                </a:solidFill>
                <a:latin typeface="Consolas"/>
                <a:cs typeface="Consolas"/>
              </a:rPr>
              <a:t>.format</a:t>
            </a:r>
            <a:r>
              <a:rPr lang="en-SG" sz="2600" dirty="0">
                <a:cs typeface="Gill Sans MT"/>
              </a:rPr>
              <a:t>:</a:t>
            </a:r>
            <a:endParaRPr sz="2600" dirty="0">
              <a:latin typeface="Consolas"/>
              <a:cs typeface="Consolas"/>
            </a:endParaRPr>
          </a:p>
          <a:p>
            <a:pPr marL="633413" indent="-354013" defTabSz="1658938">
              <a:lnSpc>
                <a:spcPct val="100000"/>
              </a:lnSpc>
              <a:spcBef>
                <a:spcPts val="635"/>
              </a:spcBef>
            </a:pPr>
            <a:r>
              <a:rPr lang="en-SG" sz="1750" dirty="0">
                <a:solidFill>
                  <a:srgbClr val="9FB8CD"/>
                </a:solidFill>
                <a:latin typeface="Wingdings 3"/>
                <a:cs typeface="Wingdings 3"/>
              </a:rPr>
              <a:t> </a:t>
            </a:r>
            <a:r>
              <a:rPr lang="en-SG" sz="2300" spc="-5" dirty="0">
                <a:cs typeface="Gill Sans MT"/>
              </a:rPr>
              <a:t>With string formatting, </a:t>
            </a:r>
            <a:r>
              <a:rPr lang="en-SG" sz="2300" spc="-10" dirty="0">
                <a:solidFill>
                  <a:srgbClr val="0000FF"/>
                </a:solidFill>
                <a:cs typeface="Consolas"/>
              </a:rPr>
              <a:t>print </a:t>
            </a:r>
            <a:r>
              <a:rPr lang="en-SG" sz="2300" spc="-760" dirty="0">
                <a:solidFill>
                  <a:srgbClr val="0000FF"/>
                </a:solidFill>
                <a:cs typeface="Consolas"/>
              </a:rPr>
              <a:t> </a:t>
            </a:r>
            <a:r>
              <a:rPr lang="en-SG" sz="2300" spc="-10" dirty="0">
                <a:cs typeface="Gill Sans MT"/>
              </a:rPr>
              <a:t>allows </a:t>
            </a:r>
            <a:r>
              <a:rPr lang="en-SG" sz="2300" spc="-5" dirty="0">
                <a:cs typeface="Gill Sans MT"/>
              </a:rPr>
              <a:t>values or variables </a:t>
            </a:r>
            <a:r>
              <a:rPr lang="en-SG" sz="2300" spc="-10" dirty="0">
                <a:cs typeface="Gill Sans MT"/>
              </a:rPr>
              <a:t>to </a:t>
            </a:r>
            <a:r>
              <a:rPr lang="en-SG" sz="2300" spc="-5" dirty="0">
                <a:cs typeface="Gill Sans MT"/>
              </a:rPr>
              <a:t>be      printed out using placeholders.</a:t>
            </a:r>
          </a:p>
          <a:p>
            <a:pPr marL="633413" indent="-368300">
              <a:lnSpc>
                <a:spcPct val="100000"/>
              </a:lnSpc>
              <a:spcBef>
                <a:spcPts val="635"/>
              </a:spcBef>
              <a:tabLst>
                <a:tab pos="530225" algn="l"/>
              </a:tabLst>
            </a:pPr>
            <a:r>
              <a:rPr lang="en-SG" sz="1750" dirty="0">
                <a:solidFill>
                  <a:srgbClr val="9FB8CD"/>
                </a:solidFill>
                <a:latin typeface="Wingdings 3"/>
                <a:cs typeface="Wingdings 3"/>
              </a:rPr>
              <a:t> </a:t>
            </a:r>
            <a:r>
              <a:rPr lang="en-SG" sz="2300" dirty="0">
                <a:cs typeface="Wingdings 3"/>
              </a:rPr>
              <a:t>The placeholder c</a:t>
            </a:r>
            <a:r>
              <a:rPr lang="en-SG" sz="2300" spc="-5" dirty="0">
                <a:cs typeface="Gill Sans MT"/>
              </a:rPr>
              <a:t>urly </a:t>
            </a:r>
            <a:r>
              <a:rPr lang="en-SG" sz="2300" spc="-10" dirty="0">
                <a:cs typeface="Gill Sans MT"/>
              </a:rPr>
              <a:t>bracket </a:t>
            </a:r>
            <a:r>
              <a:rPr lang="en-SG" sz="2300" spc="-10" dirty="0">
                <a:solidFill>
                  <a:srgbClr val="0000FF"/>
                </a:solidFill>
                <a:latin typeface="Consolas" panose="020B0609020204030204" pitchFamily="49" charset="0"/>
                <a:cs typeface="Gill Sans MT"/>
              </a:rPr>
              <a:t>{}</a:t>
            </a:r>
            <a:r>
              <a:rPr lang="en-SG" sz="2300" spc="-10" dirty="0">
                <a:cs typeface="Gill Sans MT"/>
              </a:rPr>
              <a:t> </a:t>
            </a:r>
            <a:r>
              <a:rPr lang="en-SG" sz="2300" dirty="0">
                <a:cs typeface="Gill Sans MT"/>
              </a:rPr>
              <a:t>denotes what is </a:t>
            </a:r>
            <a:r>
              <a:rPr lang="en-SG" sz="2300" spc="-5" dirty="0">
                <a:cs typeface="Gill Sans MT"/>
              </a:rPr>
              <a:t>to </a:t>
            </a:r>
            <a:r>
              <a:rPr lang="en-SG" sz="2300" dirty="0">
                <a:cs typeface="Gill Sans MT"/>
              </a:rPr>
              <a:t>be</a:t>
            </a:r>
            <a:r>
              <a:rPr lang="en-SG" sz="2300" spc="-25" dirty="0">
                <a:cs typeface="Gill Sans MT"/>
              </a:rPr>
              <a:t>  </a:t>
            </a:r>
            <a:r>
              <a:rPr lang="en-SG" sz="2300" dirty="0">
                <a:cs typeface="Gill Sans MT"/>
              </a:rPr>
              <a:t>substituted.</a:t>
            </a:r>
          </a:p>
          <a:p>
            <a:pPr marL="12700">
              <a:lnSpc>
                <a:spcPct val="100000"/>
              </a:lnSpc>
              <a:spcBef>
                <a:spcPts val="63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Example:</a:t>
            </a:r>
          </a:p>
          <a:p>
            <a:pPr marL="561340" marR="5080" indent="-274955">
              <a:lnSpc>
                <a:spcPct val="100000"/>
              </a:lnSpc>
              <a:spcBef>
                <a:spcPts val="47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lang="en-US" sz="2300" spc="-5" dirty="0">
                <a:solidFill>
                  <a:srgbClr val="0000FF"/>
                </a:solidFill>
                <a:latin typeface="Consolas"/>
                <a:cs typeface="Consolas"/>
              </a:rPr>
              <a:t>print(</a:t>
            </a:r>
            <a:r>
              <a:rPr sz="2300" spc="-5" dirty="0">
                <a:solidFill>
                  <a:srgbClr val="0000FF"/>
                </a:solidFill>
                <a:latin typeface="Consolas"/>
                <a:cs typeface="Consolas"/>
              </a:rPr>
              <a:t>"{} is the weight of {} apples".format('Hello Kitty', 3)</a:t>
            </a:r>
            <a:r>
              <a:rPr lang="en-US" sz="2300" spc="-5" dirty="0">
                <a:solidFill>
                  <a:srgbClr val="0000FF"/>
                </a:solidFill>
                <a:latin typeface="Consolas"/>
                <a:cs typeface="Consolas"/>
              </a:rPr>
              <a:t>)</a:t>
            </a:r>
            <a:endParaRPr sz="2300" dirty="0">
              <a:latin typeface="Consolas"/>
              <a:cs typeface="Consolas"/>
            </a:endParaRPr>
          </a:p>
          <a:p>
            <a:pPr marL="12700">
              <a:lnSpc>
                <a:spcPct val="100000"/>
              </a:lnSpc>
              <a:spcBef>
                <a:spcPts val="60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lang="en-US" sz="2600" spc="10" dirty="0">
                <a:cs typeface="Times New Roman"/>
              </a:rPr>
              <a:t>Can </a:t>
            </a:r>
            <a:r>
              <a:rPr lang="en-US" sz="2600" dirty="0">
                <a:latin typeface="Gill Sans MT"/>
                <a:cs typeface="Gill Sans MT"/>
              </a:rPr>
              <a:t>p</a:t>
            </a:r>
            <a:r>
              <a:rPr sz="2600" dirty="0">
                <a:latin typeface="Gill Sans MT"/>
                <a:cs typeface="Gill Sans MT"/>
              </a:rPr>
              <a:t>ut </a:t>
            </a:r>
            <a:r>
              <a:rPr sz="2600" spc="-5" dirty="0">
                <a:latin typeface="Gill Sans MT"/>
                <a:cs typeface="Gill Sans MT"/>
              </a:rPr>
              <a:t>numbers in the </a:t>
            </a:r>
            <a:r>
              <a:rPr sz="2600" spc="-10" dirty="0">
                <a:latin typeface="Gill Sans MT"/>
                <a:cs typeface="Gill Sans MT"/>
              </a:rPr>
              <a:t>brackets </a:t>
            </a:r>
            <a:r>
              <a:rPr sz="2600" dirty="0">
                <a:latin typeface="Gill Sans MT"/>
                <a:cs typeface="Gill Sans MT"/>
              </a:rPr>
              <a:t>to denote</a:t>
            </a:r>
            <a:r>
              <a:rPr sz="2600" spc="-25" dirty="0">
                <a:latin typeface="Gill Sans MT"/>
                <a:cs typeface="Gill Sans MT"/>
              </a:rPr>
              <a:t> </a:t>
            </a:r>
            <a:r>
              <a:rPr sz="2600" dirty="0">
                <a:latin typeface="Gill Sans MT"/>
                <a:cs typeface="Gill Sans MT"/>
              </a:rPr>
              <a:t>position</a:t>
            </a:r>
            <a:r>
              <a:rPr lang="en-US" sz="2600" dirty="0">
                <a:latin typeface="Gill Sans MT"/>
                <a:cs typeface="Gill Sans MT"/>
              </a:rPr>
              <a:t>:</a:t>
            </a:r>
            <a:endParaRPr sz="2600" dirty="0">
              <a:latin typeface="Gill Sans MT"/>
              <a:cs typeface="Gill Sans MT"/>
            </a:endParaRPr>
          </a:p>
          <a:p>
            <a:pPr marL="561340" marR="5080" indent="-274955">
              <a:lnSpc>
                <a:spcPct val="100000"/>
              </a:lnSpc>
              <a:spcBef>
                <a:spcPts val="47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lang="en-US" sz="2300" dirty="0">
                <a:solidFill>
                  <a:srgbClr val="0000FF"/>
                </a:solidFill>
                <a:latin typeface="Consolas" panose="020B0609020204030204" pitchFamily="49" charset="0"/>
                <a:cs typeface="Times New Roman"/>
              </a:rPr>
              <a:t>print(</a:t>
            </a:r>
            <a:r>
              <a:rPr sz="2300" spc="-5" dirty="0">
                <a:solidFill>
                  <a:srgbClr val="0000FF"/>
                </a:solidFill>
                <a:latin typeface="Consolas" panose="020B0609020204030204" pitchFamily="49" charset="0"/>
                <a:cs typeface="Consolas"/>
              </a:rPr>
              <a:t>"First: {0}, Second:{1},</a:t>
            </a:r>
            <a:r>
              <a:rPr lang="en-US" sz="2300" spc="-5" dirty="0">
                <a:solidFill>
                  <a:srgbClr val="0000FF"/>
                </a:solidFill>
                <a:latin typeface="Consolas" panose="020B0609020204030204" pitchFamily="49" charset="0"/>
                <a:cs typeface="Consolas"/>
              </a:rPr>
              <a:t> </a:t>
            </a:r>
            <a:r>
              <a:rPr sz="2300" spc="-5" dirty="0">
                <a:solidFill>
                  <a:srgbClr val="0000FF"/>
                </a:solidFill>
                <a:latin typeface="Consolas" panose="020B0609020204030204" pitchFamily="49" charset="0"/>
                <a:cs typeface="Consolas"/>
              </a:rPr>
              <a:t>Third:{2}".format(1, 2, 3)</a:t>
            </a:r>
            <a:r>
              <a:rPr lang="en-US" sz="2300" spc="-5" dirty="0">
                <a:solidFill>
                  <a:srgbClr val="0000FF"/>
                </a:solidFill>
                <a:latin typeface="Consolas" panose="020B0609020204030204" pitchFamily="49" charset="0"/>
                <a:cs typeface="Consolas"/>
              </a:rPr>
              <a:t>)</a:t>
            </a:r>
            <a:endParaRPr lang="en-US" sz="2300" dirty="0">
              <a:solidFill>
                <a:srgbClr val="0000FF"/>
              </a:solidFill>
              <a:latin typeface="Consolas" panose="020B0609020204030204" pitchFamily="49" charset="0"/>
              <a:cs typeface="Consolas"/>
            </a:endParaRPr>
          </a:p>
        </p:txBody>
      </p:sp>
    </p:spTree>
    <p:extLst>
      <p:ext uri="{BB962C8B-B14F-4D97-AF65-F5344CB8AC3E}">
        <p14:creationId xmlns:p14="http://schemas.microsoft.com/office/powerpoint/2010/main" val="3720800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7341"/>
            <a:ext cx="6571615" cy="513715"/>
          </a:xfrm>
          <a:prstGeom prst="rect">
            <a:avLst/>
          </a:prstGeom>
        </p:spPr>
        <p:txBody>
          <a:bodyPr vert="horz" wrap="square" lIns="0" tIns="13335" rIns="0" bIns="0" rtlCol="0">
            <a:spAutoFit/>
          </a:bodyPr>
          <a:lstStyle/>
          <a:p>
            <a:pPr marL="12700">
              <a:lnSpc>
                <a:spcPct val="100000"/>
              </a:lnSpc>
              <a:spcBef>
                <a:spcPts val="105"/>
              </a:spcBef>
            </a:pPr>
            <a:r>
              <a:rPr spc="-5" dirty="0"/>
              <a:t>String Formatting (</a:t>
            </a:r>
            <a:r>
              <a:rPr lang="en-US" spc="-5" dirty="0"/>
              <a:t>cont.</a:t>
            </a:r>
            <a:r>
              <a:rPr dirty="0"/>
              <a:t>)</a:t>
            </a:r>
          </a:p>
        </p:txBody>
      </p:sp>
      <p:sp>
        <p:nvSpPr>
          <p:cNvPr id="7" name="Slide Number Placeholder 6"/>
          <p:cNvSpPr>
            <a:spLocks noGrp="1"/>
          </p:cNvSpPr>
          <p:nvPr>
            <p:ph type="sldNum" sz="quarter" idx="12"/>
          </p:nvPr>
        </p:nvSpPr>
        <p:spPr/>
        <p:txBody>
          <a:bodyPr/>
          <a:lstStyle/>
          <a:p>
            <a:fld id="{2F424A89-909B-4BA1-940E-23EAC9404E56}" type="slidenum">
              <a:rPr lang="en-US" smtClean="0"/>
              <a:pPr/>
              <a:t>33</a:t>
            </a:fld>
            <a:endParaRPr lang="en-US"/>
          </a:p>
        </p:txBody>
      </p:sp>
      <p:sp>
        <p:nvSpPr>
          <p:cNvPr id="3" name="object 3"/>
          <p:cNvSpPr txBox="1"/>
          <p:nvPr/>
        </p:nvSpPr>
        <p:spPr>
          <a:xfrm>
            <a:off x="609600" y="1603302"/>
            <a:ext cx="8150860" cy="1265731"/>
          </a:xfrm>
          <a:prstGeom prst="rect">
            <a:avLst/>
          </a:prstGeom>
        </p:spPr>
        <p:txBody>
          <a:bodyPr vert="horz" wrap="square" lIns="0" tIns="92710" rIns="0" bIns="0" rtlCol="0">
            <a:spAutoFit/>
          </a:bodyPr>
          <a:lstStyle/>
          <a:p>
            <a:pPr marL="12700">
              <a:lnSpc>
                <a:spcPct val="100000"/>
              </a:lnSpc>
              <a:spcBef>
                <a:spcPts val="730"/>
              </a:spcBef>
              <a:tabLst>
                <a:tab pos="286385" algn="l"/>
              </a:tabLst>
            </a:pPr>
            <a:r>
              <a:rPr sz="1950" spc="10" dirty="0">
                <a:solidFill>
                  <a:srgbClr val="717BA2"/>
                </a:solidFill>
                <a:latin typeface="Wingdings 3"/>
                <a:cs typeface="Wingdings 3"/>
              </a:rPr>
              <a:t></a:t>
            </a:r>
            <a:r>
              <a:rPr lang="en-SG" sz="2600" spc="10" dirty="0">
                <a:solidFill>
                  <a:srgbClr val="717BA2"/>
                </a:solidFill>
                <a:latin typeface="Times New Roman"/>
                <a:cs typeface="Times New Roman"/>
              </a:rPr>
              <a:t>	</a:t>
            </a:r>
            <a:r>
              <a:rPr lang="en-SG" sz="2600" spc="-5" dirty="0">
                <a:cs typeface="Gill Sans MT"/>
              </a:rPr>
              <a:t>Using </a:t>
            </a:r>
            <a:r>
              <a:rPr lang="en-SG" sz="2600" spc="-30" dirty="0">
                <a:cs typeface="Gill Sans MT"/>
              </a:rPr>
              <a:t>keys:</a:t>
            </a:r>
            <a:endParaRPr lang="en-SG" sz="2600" dirty="0">
              <a:cs typeface="Gill Sans MT"/>
            </a:endParaRPr>
          </a:p>
          <a:p>
            <a:pPr marL="530225" indent="-244475">
              <a:lnSpc>
                <a:spcPct val="100000"/>
              </a:lnSpc>
              <a:spcBef>
                <a:spcPts val="470"/>
              </a:spcBef>
              <a:tabLst>
                <a:tab pos="561340" algn="l"/>
              </a:tabLst>
            </a:pPr>
            <a:r>
              <a:rPr lang="en-SG" sz="1600" dirty="0">
                <a:solidFill>
                  <a:srgbClr val="9FB8CD"/>
                </a:solidFill>
                <a:latin typeface="Wingdings 3"/>
                <a:cs typeface="Wingdings 3"/>
              </a:rPr>
              <a:t></a:t>
            </a:r>
            <a:r>
              <a:rPr lang="en-SG" sz="1600" dirty="0">
                <a:solidFill>
                  <a:srgbClr val="9FB8CD"/>
                </a:solidFill>
                <a:latin typeface="Times New Roman"/>
                <a:cs typeface="Times New Roman"/>
              </a:rPr>
              <a:t>	</a:t>
            </a:r>
            <a:r>
              <a:rPr lang="en-SG" sz="2300" dirty="0">
                <a:solidFill>
                  <a:srgbClr val="0000FF"/>
                </a:solidFill>
                <a:latin typeface="Consolas" panose="020B0609020204030204" pitchFamily="49" charset="0"/>
                <a:cs typeface="Times New Roman"/>
              </a:rPr>
              <a:t>print(</a:t>
            </a:r>
            <a:r>
              <a:rPr lang="en-SG" sz="2300" spc="-5" dirty="0">
                <a:solidFill>
                  <a:srgbClr val="0000FF"/>
                </a:solidFill>
                <a:latin typeface="Consolas" panose="020B0609020204030204" pitchFamily="49" charset="0"/>
                <a:cs typeface="Consolas"/>
              </a:rPr>
              <a:t>"Name {name}, Age</a:t>
            </a:r>
            <a:r>
              <a:rPr lang="en-SG" sz="2300" spc="-30" dirty="0">
                <a:solidFill>
                  <a:srgbClr val="0000FF"/>
                </a:solidFill>
                <a:latin typeface="Consolas" panose="020B0609020204030204" pitchFamily="49" charset="0"/>
                <a:cs typeface="Consolas"/>
              </a:rPr>
              <a:t> </a:t>
            </a:r>
            <a:r>
              <a:rPr lang="en-SG" sz="2300" spc="-5" dirty="0">
                <a:solidFill>
                  <a:srgbClr val="0000FF"/>
                </a:solidFill>
                <a:latin typeface="Consolas" panose="020B0609020204030204" pitchFamily="49" charset="0"/>
                <a:cs typeface="Consolas"/>
              </a:rPr>
              <a:t>{age}".format(age=25,</a:t>
            </a:r>
            <a:r>
              <a:rPr lang="en-SG" sz="2300" dirty="0">
                <a:solidFill>
                  <a:srgbClr val="0000FF"/>
                </a:solidFill>
                <a:latin typeface="Consolas" panose="020B0609020204030204" pitchFamily="49" charset="0"/>
                <a:cs typeface="Consolas"/>
              </a:rPr>
              <a:t>  </a:t>
            </a:r>
            <a:r>
              <a:rPr lang="en-SG" sz="2300" spc="-5" dirty="0">
                <a:solidFill>
                  <a:srgbClr val="0000FF"/>
                </a:solidFill>
                <a:latin typeface="Consolas" panose="020B0609020204030204" pitchFamily="49" charset="0"/>
                <a:cs typeface="Consolas"/>
              </a:rPr>
              <a:t>name="John"))</a:t>
            </a:r>
            <a:endParaRPr lang="en-SG" sz="2300" dirty="0">
              <a:solidFill>
                <a:srgbClr val="0000FF"/>
              </a:solidFill>
              <a:latin typeface="Consolas" panose="020B0609020204030204" pitchFamily="49" charset="0"/>
              <a:cs typeface="Consolas"/>
            </a:endParaRPr>
          </a:p>
        </p:txBody>
      </p:sp>
      <p:pic>
        <p:nvPicPr>
          <p:cNvPr id="4" name="Picture 3"/>
          <p:cNvPicPr>
            <a:picLocks noChangeAspect="1"/>
          </p:cNvPicPr>
          <p:nvPr/>
        </p:nvPicPr>
        <p:blipFill rotWithShape="1">
          <a:blip r:embed="rId2"/>
          <a:srcRect l="28328" t="9370" r="25986" b="66669"/>
          <a:stretch/>
        </p:blipFill>
        <p:spPr>
          <a:xfrm>
            <a:off x="609600" y="2819400"/>
            <a:ext cx="5943600" cy="1752600"/>
          </a:xfrm>
          <a:prstGeom prst="rect">
            <a:avLst/>
          </a:prstGeom>
        </p:spPr>
      </p:pic>
      <p:pic>
        <p:nvPicPr>
          <p:cNvPr id="5" name="Picture 4"/>
          <p:cNvPicPr>
            <a:picLocks noChangeAspect="1"/>
          </p:cNvPicPr>
          <p:nvPr/>
        </p:nvPicPr>
        <p:blipFill rotWithShape="1">
          <a:blip r:embed="rId3"/>
          <a:srcRect l="13099" t="24997" r="60543" b="61460"/>
          <a:stretch/>
        </p:blipFill>
        <p:spPr>
          <a:xfrm>
            <a:off x="609600" y="4799519"/>
            <a:ext cx="3429000" cy="990600"/>
          </a:xfrm>
          <a:prstGeom prst="rect">
            <a:avLst/>
          </a:prstGeom>
        </p:spPr>
      </p:pic>
    </p:spTree>
    <p:extLst>
      <p:ext uri="{BB962C8B-B14F-4D97-AF65-F5344CB8AC3E}">
        <p14:creationId xmlns:p14="http://schemas.microsoft.com/office/powerpoint/2010/main" val="4131611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7341"/>
            <a:ext cx="8150860" cy="513715"/>
          </a:xfrm>
          <a:prstGeom prst="rect">
            <a:avLst/>
          </a:prstGeom>
        </p:spPr>
        <p:txBody>
          <a:bodyPr vert="horz" wrap="square" lIns="0" tIns="13335" rIns="0" bIns="0" rtlCol="0">
            <a:spAutoFit/>
          </a:bodyPr>
          <a:lstStyle/>
          <a:p>
            <a:pPr marL="12700">
              <a:lnSpc>
                <a:spcPct val="100000"/>
              </a:lnSpc>
              <a:spcBef>
                <a:spcPts val="105"/>
              </a:spcBef>
            </a:pPr>
            <a:r>
              <a:rPr spc="-5" dirty="0"/>
              <a:t>String Formatting </a:t>
            </a:r>
            <a:r>
              <a:rPr lang="en-US" dirty="0"/>
              <a:t>(cont.)</a:t>
            </a:r>
            <a:endParaRPr dirty="0"/>
          </a:p>
        </p:txBody>
      </p:sp>
      <p:sp>
        <p:nvSpPr>
          <p:cNvPr id="7" name="Slide Number Placeholder 6"/>
          <p:cNvSpPr>
            <a:spLocks noGrp="1"/>
          </p:cNvSpPr>
          <p:nvPr>
            <p:ph type="sldNum" sz="quarter" idx="12"/>
          </p:nvPr>
        </p:nvSpPr>
        <p:spPr/>
        <p:txBody>
          <a:bodyPr/>
          <a:lstStyle/>
          <a:p>
            <a:fld id="{2F424A89-909B-4BA1-940E-23EAC9404E56}" type="slidenum">
              <a:rPr lang="en-US" smtClean="0"/>
              <a:pPr/>
              <a:t>34</a:t>
            </a:fld>
            <a:endParaRPr lang="en-US"/>
          </a:p>
        </p:txBody>
      </p:sp>
      <p:sp>
        <p:nvSpPr>
          <p:cNvPr id="3" name="object 3"/>
          <p:cNvSpPr txBox="1"/>
          <p:nvPr/>
        </p:nvSpPr>
        <p:spPr>
          <a:xfrm>
            <a:off x="496570" y="1676400"/>
            <a:ext cx="8150860" cy="5285421"/>
          </a:xfrm>
          <a:prstGeom prst="rect">
            <a:avLst/>
          </a:prstGeom>
        </p:spPr>
        <p:txBody>
          <a:bodyPr vert="horz" wrap="square" lIns="0" tIns="88265" rIns="0" bIns="0" rtlCol="0">
            <a:spAutoFit/>
          </a:bodyPr>
          <a:lstStyle/>
          <a:p>
            <a:pPr marL="265113" indent="-252413">
              <a:lnSpc>
                <a:spcPct val="100000"/>
              </a:lnSpc>
              <a:spcBef>
                <a:spcPts val="635"/>
              </a:spcBef>
              <a:tabLst>
                <a:tab pos="286385" algn="l"/>
              </a:tabLst>
            </a:pPr>
            <a:r>
              <a:rPr lang="en-SG" sz="2400" spc="10" dirty="0">
                <a:solidFill>
                  <a:srgbClr val="717BA2"/>
                </a:solidFill>
                <a:latin typeface="Wingdings 3"/>
                <a:cs typeface="Wingdings 3"/>
              </a:rPr>
              <a:t></a:t>
            </a:r>
            <a:r>
              <a:rPr lang="en-SG" sz="2400" spc="10" dirty="0">
                <a:solidFill>
                  <a:srgbClr val="717BA2"/>
                </a:solidFill>
                <a:latin typeface="Times New Roman"/>
                <a:cs typeface="Times New Roman"/>
              </a:rPr>
              <a:t>	</a:t>
            </a:r>
            <a:r>
              <a:rPr lang="en-SG" sz="2600" spc="-5" dirty="0">
                <a:cs typeface="Gill Sans MT"/>
              </a:rPr>
              <a:t>Format </a:t>
            </a:r>
            <a:r>
              <a:rPr lang="en-SG" sz="2600" dirty="0">
                <a:cs typeface="Gill Sans MT"/>
              </a:rPr>
              <a:t>symbols </a:t>
            </a:r>
            <a:r>
              <a:rPr lang="en-SG" sz="2600" spc="-35" dirty="0">
                <a:cs typeface="Gill Sans MT"/>
              </a:rPr>
              <a:t>may </a:t>
            </a:r>
            <a:r>
              <a:rPr lang="en-SG" sz="2600" dirty="0">
                <a:cs typeface="Gill Sans MT"/>
              </a:rPr>
              <a:t>be used within placeholders for further </a:t>
            </a:r>
            <a:r>
              <a:rPr lang="en-SG" sz="2600" spc="-5" dirty="0">
                <a:cs typeface="Gill Sans MT"/>
              </a:rPr>
              <a:t>formatted </a:t>
            </a:r>
            <a:r>
              <a:rPr lang="en-SG" sz="2600" dirty="0">
                <a:cs typeface="Gill Sans MT"/>
              </a:rPr>
              <a:t>if </a:t>
            </a:r>
            <a:r>
              <a:rPr lang="en-SG" sz="2600" spc="-5" dirty="0">
                <a:cs typeface="Gill Sans MT"/>
              </a:rPr>
              <a:t>desired.</a:t>
            </a:r>
          </a:p>
          <a:p>
            <a:pPr marL="265113" indent="-252413">
              <a:lnSpc>
                <a:spcPct val="100000"/>
              </a:lnSpc>
              <a:spcBef>
                <a:spcPts val="635"/>
              </a:spcBef>
              <a:tabLst>
                <a:tab pos="286385" algn="l"/>
              </a:tabLst>
            </a:pPr>
            <a:r>
              <a:rPr lang="en-SG" sz="1950" spc="10" dirty="0">
                <a:solidFill>
                  <a:srgbClr val="717BA2"/>
                </a:solidFill>
                <a:latin typeface="Wingdings 3"/>
                <a:cs typeface="Wingdings 3"/>
              </a:rPr>
              <a:t></a:t>
            </a:r>
            <a:r>
              <a:rPr lang="en-SG" sz="1950" spc="10" dirty="0">
                <a:solidFill>
                  <a:srgbClr val="717BA2"/>
                </a:solidFill>
                <a:latin typeface="Times New Roman"/>
                <a:cs typeface="Times New Roman"/>
              </a:rPr>
              <a:t>	</a:t>
            </a:r>
            <a:r>
              <a:rPr lang="en-SG" sz="2600" dirty="0">
                <a:cs typeface="Gill Sans MT"/>
              </a:rPr>
              <a:t>Integer</a:t>
            </a:r>
            <a:r>
              <a:rPr lang="en-SG" sz="2600" spc="-10" dirty="0">
                <a:cs typeface="Gill Sans MT"/>
              </a:rPr>
              <a:t> </a:t>
            </a:r>
            <a:r>
              <a:rPr lang="en-SG" sz="2600" spc="-5" dirty="0">
                <a:cs typeface="Gill Sans MT"/>
              </a:rPr>
              <a:t>formatting:</a:t>
            </a:r>
          </a:p>
          <a:p>
            <a:pPr marL="530225" indent="-252413">
              <a:spcBef>
                <a:spcPts val="635"/>
              </a:spcBef>
              <a:tabLst>
                <a:tab pos="530225" algn="l"/>
              </a:tabLst>
            </a:pPr>
            <a:r>
              <a:rPr lang="en-SG" sz="1600" dirty="0">
                <a:solidFill>
                  <a:srgbClr val="9FB8CD"/>
                </a:solidFill>
                <a:latin typeface="Wingdings 3"/>
                <a:cs typeface="Wingdings 3"/>
              </a:rPr>
              <a:t></a:t>
            </a:r>
            <a:r>
              <a:rPr lang="en-SG" dirty="0">
                <a:solidFill>
                  <a:srgbClr val="9FB8CD"/>
                </a:solidFill>
                <a:latin typeface="Times New Roman"/>
                <a:cs typeface="Times New Roman"/>
              </a:rPr>
              <a:t>	</a:t>
            </a:r>
            <a:r>
              <a:rPr lang="en-SG" sz="2300" dirty="0">
                <a:solidFill>
                  <a:srgbClr val="0000FF"/>
                </a:solidFill>
                <a:latin typeface="Consolas" panose="020B0609020204030204" pitchFamily="49" charset="0"/>
                <a:cs typeface="Times New Roman"/>
              </a:rPr>
              <a:t>{:</a:t>
            </a:r>
            <a:r>
              <a:rPr lang="en-SG" sz="2300" dirty="0">
                <a:solidFill>
                  <a:srgbClr val="0000FF"/>
                </a:solidFill>
                <a:latin typeface="Consolas"/>
                <a:cs typeface="Consolas"/>
              </a:rPr>
              <a:t>d} </a:t>
            </a:r>
            <a:r>
              <a:rPr lang="en-SG" sz="2300" dirty="0">
                <a:solidFill>
                  <a:srgbClr val="464652"/>
                </a:solidFill>
                <a:cs typeface="Gill Sans MT"/>
              </a:rPr>
              <a:t>denotes </a:t>
            </a:r>
            <a:r>
              <a:rPr lang="en-SG" sz="2300" spc="-5" dirty="0">
                <a:solidFill>
                  <a:srgbClr val="464652"/>
                </a:solidFill>
                <a:cs typeface="Gill Sans MT"/>
              </a:rPr>
              <a:t>integer</a:t>
            </a:r>
            <a:r>
              <a:rPr lang="en-SG" sz="2300" dirty="0">
                <a:solidFill>
                  <a:srgbClr val="464652"/>
                </a:solidFill>
                <a:cs typeface="Gill Sans MT"/>
              </a:rPr>
              <a:t>.</a:t>
            </a:r>
            <a:endParaRPr lang="en-SG" sz="2300" dirty="0">
              <a:cs typeface="Gill Sans MT"/>
            </a:endParaRPr>
          </a:p>
          <a:p>
            <a:pPr marL="286385">
              <a:lnSpc>
                <a:spcPct val="100000"/>
              </a:lnSpc>
              <a:spcBef>
                <a:spcPts val="480"/>
              </a:spcBef>
              <a:tabLst>
                <a:tab pos="561340" algn="l"/>
              </a:tabLst>
            </a:pPr>
            <a:r>
              <a:rPr lang="en-SG" sz="1600" dirty="0">
                <a:solidFill>
                  <a:srgbClr val="9FB8CD"/>
                </a:solidFill>
                <a:latin typeface="Wingdings 3"/>
                <a:cs typeface="Wingdings 3"/>
              </a:rPr>
              <a:t></a:t>
            </a:r>
            <a:r>
              <a:rPr lang="en-SG" sz="1600" dirty="0">
                <a:solidFill>
                  <a:srgbClr val="9FB8CD"/>
                </a:solidFill>
                <a:latin typeface="Times New Roman"/>
                <a:cs typeface="Times New Roman"/>
              </a:rPr>
              <a:t>	</a:t>
            </a:r>
            <a:r>
              <a:rPr lang="en-SG" sz="2300" dirty="0">
                <a:solidFill>
                  <a:srgbClr val="0000FF"/>
                </a:solidFill>
                <a:latin typeface="Consolas" panose="020B0609020204030204" pitchFamily="49" charset="0"/>
                <a:cs typeface="Times New Roman"/>
              </a:rPr>
              <a:t>{:</a:t>
            </a:r>
            <a:r>
              <a:rPr lang="en-SG" sz="2300" dirty="0">
                <a:solidFill>
                  <a:srgbClr val="0000FF"/>
                </a:solidFill>
                <a:latin typeface="Consolas"/>
                <a:cs typeface="Consolas"/>
              </a:rPr>
              <a:t>3d} </a:t>
            </a:r>
            <a:r>
              <a:rPr lang="en-SG" sz="2300" dirty="0">
                <a:solidFill>
                  <a:srgbClr val="464652"/>
                </a:solidFill>
                <a:cs typeface="Gill Sans MT"/>
              </a:rPr>
              <a:t>denotes </a:t>
            </a:r>
            <a:r>
              <a:rPr lang="en-SG" sz="2300" spc="-5" dirty="0">
                <a:solidFill>
                  <a:srgbClr val="464652"/>
                </a:solidFill>
                <a:cs typeface="Gill Sans MT"/>
              </a:rPr>
              <a:t>integer with </a:t>
            </a:r>
            <a:r>
              <a:rPr lang="en-SG" sz="2300" spc="-15" dirty="0">
                <a:solidFill>
                  <a:srgbClr val="464652"/>
                </a:solidFill>
                <a:cs typeface="Gill Sans MT"/>
              </a:rPr>
              <a:t>three </a:t>
            </a:r>
            <a:r>
              <a:rPr lang="en-SG" sz="2300" spc="-5" dirty="0">
                <a:solidFill>
                  <a:srgbClr val="464652"/>
                </a:solidFill>
                <a:cs typeface="Gill Sans MT"/>
              </a:rPr>
              <a:t>leading</a:t>
            </a:r>
            <a:r>
              <a:rPr lang="en-SG" sz="2300" spc="-110" dirty="0">
                <a:solidFill>
                  <a:srgbClr val="464652"/>
                </a:solidFill>
                <a:cs typeface="Gill Sans MT"/>
              </a:rPr>
              <a:t> </a:t>
            </a:r>
            <a:r>
              <a:rPr lang="en-SG" sz="2300" dirty="0">
                <a:solidFill>
                  <a:srgbClr val="464652"/>
                </a:solidFill>
                <a:cs typeface="Gill Sans MT"/>
              </a:rPr>
              <a:t>spaces.</a:t>
            </a:r>
            <a:endParaRPr lang="en-SG" sz="2300" dirty="0">
              <a:cs typeface="Gill Sans MT"/>
            </a:endParaRPr>
          </a:p>
          <a:p>
            <a:pPr marL="286385">
              <a:lnSpc>
                <a:spcPct val="100000"/>
              </a:lnSpc>
              <a:spcBef>
                <a:spcPts val="509"/>
              </a:spcBef>
              <a:tabLst>
                <a:tab pos="561340" algn="l"/>
              </a:tabLst>
            </a:pPr>
            <a:r>
              <a:rPr lang="en-SG" sz="1600" dirty="0">
                <a:solidFill>
                  <a:srgbClr val="9FB8CD"/>
                </a:solidFill>
                <a:latin typeface="Wingdings 3"/>
                <a:cs typeface="Wingdings 3"/>
              </a:rPr>
              <a:t></a:t>
            </a:r>
            <a:r>
              <a:rPr lang="en-SG" sz="2300" dirty="0">
                <a:solidFill>
                  <a:srgbClr val="9FB8CD"/>
                </a:solidFill>
                <a:latin typeface="Times New Roman"/>
                <a:cs typeface="Times New Roman"/>
              </a:rPr>
              <a:t>	</a:t>
            </a:r>
            <a:r>
              <a:rPr lang="en-SG" sz="2300" dirty="0">
                <a:solidFill>
                  <a:srgbClr val="0000FF"/>
                </a:solidFill>
                <a:latin typeface="Consolas" panose="020B0609020204030204" pitchFamily="49" charset="0"/>
                <a:cs typeface="Times New Roman"/>
              </a:rPr>
              <a:t>{:03d}</a:t>
            </a:r>
            <a:r>
              <a:rPr lang="en-SG" sz="2300" dirty="0">
                <a:solidFill>
                  <a:srgbClr val="0000FF"/>
                </a:solidFill>
                <a:latin typeface="Consolas"/>
                <a:cs typeface="Consolas"/>
              </a:rPr>
              <a:t> </a:t>
            </a:r>
            <a:r>
              <a:rPr lang="en-SG" sz="2300" dirty="0">
                <a:solidFill>
                  <a:srgbClr val="464652"/>
                </a:solidFill>
                <a:cs typeface="Gill Sans MT"/>
              </a:rPr>
              <a:t>denotes </a:t>
            </a:r>
            <a:r>
              <a:rPr lang="en-SG" sz="2300" spc="-5" dirty="0">
                <a:solidFill>
                  <a:srgbClr val="464652"/>
                </a:solidFill>
                <a:cs typeface="Gill Sans MT"/>
              </a:rPr>
              <a:t>integer with </a:t>
            </a:r>
            <a:r>
              <a:rPr lang="en-SG" sz="2300" spc="-10" dirty="0">
                <a:solidFill>
                  <a:srgbClr val="464652"/>
                </a:solidFill>
                <a:cs typeface="Gill Sans MT"/>
              </a:rPr>
              <a:t>three </a:t>
            </a:r>
            <a:r>
              <a:rPr lang="en-SG" sz="2300" spc="-5" dirty="0">
                <a:solidFill>
                  <a:srgbClr val="464652"/>
                </a:solidFill>
                <a:cs typeface="Gill Sans MT"/>
              </a:rPr>
              <a:t>leading</a:t>
            </a:r>
            <a:r>
              <a:rPr lang="en-SG" sz="2300" spc="-135" dirty="0">
                <a:solidFill>
                  <a:srgbClr val="464652"/>
                </a:solidFill>
                <a:cs typeface="Gill Sans MT"/>
              </a:rPr>
              <a:t> </a:t>
            </a:r>
            <a:r>
              <a:rPr lang="en-SG" sz="2300" dirty="0">
                <a:solidFill>
                  <a:srgbClr val="464652"/>
                </a:solidFill>
                <a:cs typeface="Gill Sans MT"/>
              </a:rPr>
              <a:t>0s.</a:t>
            </a:r>
            <a:endParaRPr lang="en-SG" sz="2300" dirty="0">
              <a:cs typeface="Gill Sans MT"/>
            </a:endParaRPr>
          </a:p>
          <a:p>
            <a:pPr marL="12700">
              <a:lnSpc>
                <a:spcPct val="100000"/>
              </a:lnSpc>
              <a:spcBef>
                <a:spcPts val="69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Decimal</a:t>
            </a:r>
            <a:r>
              <a:rPr sz="2600" spc="-10" dirty="0">
                <a:latin typeface="Gill Sans MT"/>
                <a:cs typeface="Gill Sans MT"/>
              </a:rPr>
              <a:t> </a:t>
            </a:r>
            <a:r>
              <a:rPr lang="en-US" sz="2600" spc="-10" dirty="0">
                <a:latin typeface="Gill Sans MT"/>
                <a:cs typeface="Gill Sans MT"/>
              </a:rPr>
              <a:t>formatting and </a:t>
            </a:r>
            <a:r>
              <a:rPr sz="2600" spc="-5" dirty="0">
                <a:latin typeface="Gill Sans MT"/>
                <a:cs typeface="Gill Sans MT"/>
              </a:rPr>
              <a:t>precision</a:t>
            </a:r>
            <a:r>
              <a:rPr lang="en-US" sz="2600" spc="-5" dirty="0">
                <a:latin typeface="Gill Sans MT"/>
                <a:cs typeface="Gill Sans MT"/>
              </a:rPr>
              <a:t>:</a:t>
            </a:r>
            <a:endParaRPr sz="2600" dirty="0">
              <a:latin typeface="Gill Sans MT"/>
              <a:cs typeface="Gill Sans MT"/>
            </a:endParaRPr>
          </a:p>
          <a:p>
            <a:pPr marL="286385">
              <a:spcBef>
                <a:spcPts val="470"/>
              </a:spcBef>
              <a:tabLst>
                <a:tab pos="561340" algn="l"/>
              </a:tabLst>
            </a:pPr>
            <a:r>
              <a:rPr lang="en-SG" dirty="0">
                <a:solidFill>
                  <a:srgbClr val="9FB8CD"/>
                </a:solidFill>
                <a:latin typeface="Wingdings 3"/>
                <a:cs typeface="Wingdings 3"/>
              </a:rPr>
              <a:t></a:t>
            </a:r>
            <a:r>
              <a:rPr lang="en-SG" dirty="0">
                <a:solidFill>
                  <a:srgbClr val="9FB8CD"/>
                </a:solidFill>
                <a:latin typeface="Times New Roman"/>
                <a:cs typeface="Times New Roman"/>
              </a:rPr>
              <a:t>	</a:t>
            </a:r>
            <a:r>
              <a:rPr lang="en-SG" sz="2300" dirty="0">
                <a:solidFill>
                  <a:srgbClr val="0000FF"/>
                </a:solidFill>
                <a:latin typeface="Consolas" panose="020B0609020204030204" pitchFamily="49" charset="0"/>
                <a:cs typeface="Times New Roman"/>
              </a:rPr>
              <a:t>{:.3f}</a:t>
            </a:r>
            <a:r>
              <a:rPr lang="en-SG" sz="2300" dirty="0">
                <a:solidFill>
                  <a:srgbClr val="0000FF"/>
                </a:solidFill>
                <a:latin typeface="Consolas"/>
                <a:cs typeface="Consolas"/>
              </a:rPr>
              <a:t> </a:t>
            </a:r>
            <a:r>
              <a:rPr lang="en-SG" sz="2300" dirty="0">
                <a:solidFill>
                  <a:srgbClr val="464652"/>
                </a:solidFill>
                <a:cs typeface="Gill Sans MT"/>
              </a:rPr>
              <a:t>denotes float </a:t>
            </a:r>
            <a:r>
              <a:rPr lang="en-SG" sz="2300" spc="-15" dirty="0">
                <a:solidFill>
                  <a:srgbClr val="464652"/>
                </a:solidFill>
                <a:cs typeface="Gill Sans MT"/>
              </a:rPr>
              <a:t>round </a:t>
            </a:r>
            <a:r>
              <a:rPr lang="en-SG" sz="2300" dirty="0">
                <a:solidFill>
                  <a:srgbClr val="464652"/>
                </a:solidFill>
                <a:cs typeface="Gill Sans MT"/>
              </a:rPr>
              <a:t>to 3 </a:t>
            </a:r>
            <a:r>
              <a:rPr lang="en-SG" sz="2300" spc="-5" dirty="0">
                <a:solidFill>
                  <a:srgbClr val="464652"/>
                </a:solidFill>
                <a:cs typeface="Gill Sans MT"/>
              </a:rPr>
              <a:t>digits </a:t>
            </a:r>
            <a:r>
              <a:rPr lang="en-SG" sz="2300" dirty="0">
                <a:solidFill>
                  <a:srgbClr val="464652"/>
                </a:solidFill>
                <a:cs typeface="Gill Sans MT"/>
              </a:rPr>
              <a:t>after decimal</a:t>
            </a:r>
            <a:r>
              <a:rPr lang="en-SG" sz="2300" spc="-85" dirty="0">
                <a:solidFill>
                  <a:srgbClr val="464652"/>
                </a:solidFill>
                <a:cs typeface="Gill Sans MT"/>
              </a:rPr>
              <a:t> </a:t>
            </a:r>
            <a:r>
              <a:rPr lang="en-SG" sz="2300" dirty="0">
                <a:solidFill>
                  <a:srgbClr val="464652"/>
                </a:solidFill>
                <a:cs typeface="Gill Sans MT"/>
              </a:rPr>
              <a:t>point.</a:t>
            </a:r>
            <a:endParaRPr lang="en-SG" sz="2300" dirty="0">
              <a:cs typeface="Gill Sans MT"/>
            </a:endParaRPr>
          </a:p>
          <a:p>
            <a:pPr marL="530225" indent="-265113">
              <a:lnSpc>
                <a:spcPct val="100000"/>
              </a:lnSpc>
              <a:spcBef>
                <a:spcPts val="47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0000FF"/>
                </a:solidFill>
                <a:latin typeface="Consolas"/>
                <a:cs typeface="Consolas"/>
              </a:rPr>
              <a:t>{</a:t>
            </a:r>
            <a:r>
              <a:rPr lang="en-US" sz="2300" spc="-5" dirty="0">
                <a:solidFill>
                  <a:srgbClr val="0000FF"/>
                </a:solidFill>
                <a:latin typeface="Consolas"/>
                <a:cs typeface="Consolas"/>
              </a:rPr>
              <a:t>:10</a:t>
            </a:r>
            <a:r>
              <a:rPr sz="2300" spc="-5" dirty="0">
                <a:solidFill>
                  <a:srgbClr val="0000FF"/>
                </a:solidFill>
                <a:latin typeface="Consolas"/>
                <a:cs typeface="Consolas"/>
              </a:rPr>
              <a:t>.2f}</a:t>
            </a:r>
            <a:r>
              <a:rPr lang="en-US" sz="2300" spc="-5" dirty="0">
                <a:cs typeface="Consolas"/>
              </a:rPr>
              <a:t> denotes float with 10 leading spaces round to 2 digits after decimal point.</a:t>
            </a:r>
            <a:endParaRPr sz="2300" dirty="0">
              <a:cs typeface="Consolas"/>
            </a:endParaRPr>
          </a:p>
          <a:p>
            <a:pPr marL="12700">
              <a:lnSpc>
                <a:spcPct val="100000"/>
              </a:lnSpc>
              <a:spcBef>
                <a:spcPts val="64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lang="en-US" sz="2600" spc="10" dirty="0">
                <a:cs typeface="Times New Roman"/>
              </a:rPr>
              <a:t>String j</a:t>
            </a:r>
            <a:r>
              <a:rPr sz="2600" spc="-5" dirty="0">
                <a:latin typeface="Gill Sans MT"/>
                <a:cs typeface="Gill Sans MT"/>
              </a:rPr>
              <a:t>ustification </a:t>
            </a:r>
            <a:r>
              <a:rPr sz="2600" dirty="0">
                <a:latin typeface="Gill Sans MT"/>
                <a:cs typeface="Gill Sans MT"/>
              </a:rPr>
              <a:t>and</a:t>
            </a:r>
            <a:r>
              <a:rPr sz="2600" spc="-15" dirty="0">
                <a:latin typeface="Gill Sans MT"/>
                <a:cs typeface="Gill Sans MT"/>
              </a:rPr>
              <a:t> </a:t>
            </a:r>
            <a:r>
              <a:rPr lang="en-US" sz="2600" spc="-15" dirty="0">
                <a:latin typeface="Gill Sans MT"/>
                <a:cs typeface="Gill Sans MT"/>
              </a:rPr>
              <a:t>s</a:t>
            </a:r>
            <a:r>
              <a:rPr sz="2600" spc="-5" dirty="0">
                <a:latin typeface="Gill Sans MT"/>
                <a:cs typeface="Gill Sans MT"/>
              </a:rPr>
              <a:t>pacing</a:t>
            </a:r>
            <a:r>
              <a:rPr lang="en-US" sz="2600" spc="-5" dirty="0">
                <a:latin typeface="Gill Sans MT"/>
                <a:cs typeface="Gill Sans MT"/>
              </a:rPr>
              <a:t>:</a:t>
            </a:r>
            <a:endParaRPr sz="2600" dirty="0">
              <a:latin typeface="Gill Sans MT"/>
              <a:cs typeface="Gill Sans MT"/>
            </a:endParaRPr>
          </a:p>
          <a:p>
            <a:pPr marL="286385">
              <a:lnSpc>
                <a:spcPct val="100000"/>
              </a:lnSpc>
              <a:spcBef>
                <a:spcPts val="46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0000FF"/>
                </a:solidFill>
                <a:latin typeface="Consolas"/>
                <a:cs typeface="Consolas"/>
              </a:rPr>
              <a:t>"Name {:&lt;20s}, </a:t>
            </a:r>
            <a:r>
              <a:rPr sz="2300" dirty="0">
                <a:solidFill>
                  <a:srgbClr val="0000FF"/>
                </a:solidFill>
                <a:latin typeface="Consolas"/>
                <a:cs typeface="Consolas"/>
              </a:rPr>
              <a:t>Age </a:t>
            </a:r>
            <a:r>
              <a:rPr sz="2300" spc="-5" dirty="0">
                <a:solidFill>
                  <a:srgbClr val="0000FF"/>
                </a:solidFill>
                <a:latin typeface="Consolas"/>
                <a:cs typeface="Consolas"/>
              </a:rPr>
              <a:t>{:&gt;2d}".format("John",</a:t>
            </a:r>
            <a:r>
              <a:rPr sz="2300" spc="-20" dirty="0">
                <a:solidFill>
                  <a:srgbClr val="0000FF"/>
                </a:solidFill>
                <a:latin typeface="Consolas"/>
                <a:cs typeface="Consolas"/>
              </a:rPr>
              <a:t> </a:t>
            </a:r>
            <a:r>
              <a:rPr sz="2300" dirty="0">
                <a:solidFill>
                  <a:srgbClr val="0000FF"/>
                </a:solidFill>
                <a:latin typeface="Consolas"/>
                <a:cs typeface="Consolas"/>
              </a:rPr>
              <a:t>9)</a:t>
            </a:r>
            <a:endParaRPr sz="2300" dirty="0">
              <a:latin typeface="Consolas"/>
              <a:cs typeface="Consolas"/>
            </a:endParaRPr>
          </a:p>
        </p:txBody>
      </p:sp>
    </p:spTree>
    <p:extLst>
      <p:ext uri="{BB962C8B-B14F-4D97-AF65-F5344CB8AC3E}">
        <p14:creationId xmlns:p14="http://schemas.microsoft.com/office/powerpoint/2010/main" val="1620682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560892"/>
            <a:ext cx="8074660" cy="505908"/>
          </a:xfrm>
          <a:prstGeom prst="rect">
            <a:avLst/>
          </a:prstGeom>
        </p:spPr>
        <p:txBody>
          <a:bodyPr vert="horz" wrap="square" lIns="0" tIns="13335" rIns="0" bIns="0" rtlCol="0">
            <a:spAutoFit/>
          </a:bodyPr>
          <a:lstStyle/>
          <a:p>
            <a:pPr marL="12700">
              <a:lnSpc>
                <a:spcPct val="100000"/>
              </a:lnSpc>
              <a:spcBef>
                <a:spcPts val="105"/>
              </a:spcBef>
            </a:pPr>
            <a:r>
              <a:rPr lang="en-SG" sz="3200" spc="-5" dirty="0">
                <a:latin typeface="+mj-lt"/>
              </a:rPr>
              <a:t>String Formatting (cont.)</a:t>
            </a:r>
            <a:endParaRPr sz="3200" dirty="0">
              <a:latin typeface="+mj-lt"/>
              <a:cs typeface="Bookman Old Style"/>
            </a:endParaRPr>
          </a:p>
        </p:txBody>
      </p:sp>
      <p:sp>
        <p:nvSpPr>
          <p:cNvPr id="6" name="object 6"/>
          <p:cNvSpPr/>
          <p:nvPr/>
        </p:nvSpPr>
        <p:spPr>
          <a:xfrm>
            <a:off x="1617996" y="3596701"/>
            <a:ext cx="2705099" cy="1391412"/>
          </a:xfrm>
          <a:prstGeom prst="rect">
            <a:avLst/>
          </a:prstGeom>
          <a:blipFill>
            <a:blip r:embed="rId2" cstate="print"/>
            <a:stretch>
              <a:fillRect/>
            </a:stretch>
          </a:blipFill>
        </p:spPr>
        <p:txBody>
          <a:bodyPr wrap="square" lIns="0" tIns="0" rIns="0" bIns="0" rtlCol="0"/>
          <a:lstStyle/>
          <a:p>
            <a:endParaRPr/>
          </a:p>
        </p:txBody>
      </p:sp>
      <p:sp>
        <p:nvSpPr>
          <p:cNvPr id="10" name="Slide Number Placeholder 9"/>
          <p:cNvSpPr>
            <a:spLocks noGrp="1"/>
          </p:cNvSpPr>
          <p:nvPr>
            <p:ph type="sldNum" sz="quarter" idx="7"/>
          </p:nvPr>
        </p:nvSpPr>
        <p:spPr>
          <a:xfrm>
            <a:off x="6951996" y="6416040"/>
            <a:ext cx="1981200" cy="365760"/>
          </a:xfrm>
        </p:spPr>
        <p:txBody>
          <a:bodyPr/>
          <a:lstStyle/>
          <a:p>
            <a:pPr marL="27940">
              <a:lnSpc>
                <a:spcPct val="100000"/>
              </a:lnSpc>
              <a:spcBef>
                <a:spcPts val="15"/>
              </a:spcBef>
            </a:pPr>
            <a:fld id="{81D60167-4931-47E6-BA6A-407CBD079E47}" type="slidenum">
              <a:rPr lang="en-SG" smtClean="0"/>
              <a:t>35</a:t>
            </a:fld>
            <a:endParaRPr lang="en-SG" dirty="0"/>
          </a:p>
        </p:txBody>
      </p:sp>
      <p:pic>
        <p:nvPicPr>
          <p:cNvPr id="7" name="Picture 6"/>
          <p:cNvPicPr>
            <a:picLocks noChangeAspect="1"/>
          </p:cNvPicPr>
          <p:nvPr/>
        </p:nvPicPr>
        <p:blipFill rotWithShape="1">
          <a:blip r:embed="rId3"/>
          <a:srcRect l="35357" t="6244" r="8413" b="77087"/>
          <a:stretch/>
        </p:blipFill>
        <p:spPr>
          <a:xfrm>
            <a:off x="1617996" y="2055183"/>
            <a:ext cx="7315200" cy="1219200"/>
          </a:xfrm>
          <a:prstGeom prst="rect">
            <a:avLst/>
          </a:prstGeom>
        </p:spPr>
      </p:pic>
    </p:spTree>
    <p:extLst>
      <p:ext uri="{BB962C8B-B14F-4D97-AF65-F5344CB8AC3E}">
        <p14:creationId xmlns:p14="http://schemas.microsoft.com/office/powerpoint/2010/main" val="1883079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560892"/>
            <a:ext cx="8150860" cy="505908"/>
          </a:xfrm>
          <a:prstGeom prst="rect">
            <a:avLst/>
          </a:prstGeom>
        </p:spPr>
        <p:txBody>
          <a:bodyPr vert="horz" wrap="square" lIns="0" tIns="13335" rIns="0" bIns="0" rtlCol="0">
            <a:spAutoFit/>
          </a:bodyPr>
          <a:lstStyle/>
          <a:p>
            <a:pPr marL="12700">
              <a:lnSpc>
                <a:spcPct val="100000"/>
              </a:lnSpc>
              <a:spcBef>
                <a:spcPts val="105"/>
              </a:spcBef>
            </a:pPr>
            <a:r>
              <a:rPr lang="en-SG" sz="3200" spc="-5" dirty="0">
                <a:latin typeface="+mj-lt"/>
              </a:rPr>
              <a:t>String Formatting (cont.)</a:t>
            </a:r>
            <a:endParaRPr sz="3200" dirty="0">
              <a:latin typeface="+mj-lt"/>
              <a:cs typeface="Bookman Old Style"/>
            </a:endParaRPr>
          </a:p>
        </p:txBody>
      </p:sp>
      <p:sp>
        <p:nvSpPr>
          <p:cNvPr id="3" name="object 3"/>
          <p:cNvSpPr txBox="1"/>
          <p:nvPr/>
        </p:nvSpPr>
        <p:spPr>
          <a:xfrm>
            <a:off x="535940" y="1238757"/>
            <a:ext cx="8150860" cy="422275"/>
          </a:xfrm>
          <a:prstGeom prst="rect">
            <a:avLst/>
          </a:prstGeom>
        </p:spPr>
        <p:txBody>
          <a:bodyPr vert="horz" wrap="square" lIns="0" tIns="13335" rIns="0" bIns="0" rtlCol="0">
            <a:spAutoFit/>
          </a:bodyPr>
          <a:lstStyle/>
          <a:p>
            <a:pPr marL="12700">
              <a:lnSpc>
                <a:spcPct val="100000"/>
              </a:lnSpc>
              <a:spcBef>
                <a:spcPts val="10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5" dirty="0">
                <a:latin typeface="Gill Sans MT"/>
                <a:cs typeface="Gill Sans MT"/>
              </a:rPr>
              <a:t>List </a:t>
            </a:r>
            <a:r>
              <a:rPr sz="2600" dirty="0">
                <a:latin typeface="Gill Sans MT"/>
                <a:cs typeface="Gill Sans MT"/>
              </a:rPr>
              <a:t>of </a:t>
            </a:r>
            <a:r>
              <a:rPr sz="2600" spc="-5" dirty="0">
                <a:latin typeface="Gill Sans MT"/>
                <a:cs typeface="Gill Sans MT"/>
              </a:rPr>
              <a:t>format symbols which </a:t>
            </a:r>
            <a:r>
              <a:rPr sz="2600" dirty="0">
                <a:latin typeface="Gill Sans MT"/>
                <a:cs typeface="Gill Sans MT"/>
              </a:rPr>
              <a:t>can be used</a:t>
            </a:r>
            <a:r>
              <a:rPr lang="en-US" sz="2600" dirty="0">
                <a:latin typeface="Gill Sans MT"/>
                <a:cs typeface="Gill Sans MT"/>
              </a:rPr>
              <a:t>:</a:t>
            </a:r>
            <a:endParaRPr sz="2600" dirty="0">
              <a:solidFill>
                <a:srgbClr val="0000FF"/>
              </a:solidFill>
              <a:latin typeface="Consolas" panose="020B0609020204030204" pitchFamily="49" charset="0"/>
              <a:cs typeface="Gill Sans MT"/>
            </a:endParaRPr>
          </a:p>
        </p:txBody>
      </p:sp>
      <p:sp>
        <p:nvSpPr>
          <p:cNvPr id="4" name="object 4"/>
          <p:cNvSpPr/>
          <p:nvPr/>
        </p:nvSpPr>
        <p:spPr>
          <a:xfrm>
            <a:off x="685800" y="1708732"/>
            <a:ext cx="7848600" cy="439714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362200" y="6125667"/>
            <a:ext cx="4721556" cy="166071"/>
          </a:xfrm>
          <a:prstGeom prst="rect">
            <a:avLst/>
          </a:prstGeom>
        </p:spPr>
        <p:txBody>
          <a:bodyPr vert="horz" wrap="square" lIns="0" tIns="12065" rIns="0" bIns="0" rtlCol="0">
            <a:spAutoFit/>
          </a:bodyPr>
          <a:lstStyle/>
          <a:p>
            <a:pPr marL="12700">
              <a:lnSpc>
                <a:spcPct val="100000"/>
              </a:lnSpc>
              <a:spcBef>
                <a:spcPts val="95"/>
              </a:spcBef>
            </a:pPr>
            <a:r>
              <a:rPr sz="1000" b="1" spc="-5" dirty="0">
                <a:latin typeface="Gill Sans MT"/>
                <a:cs typeface="Gill Sans MT"/>
              </a:rPr>
              <a:t>Source</a:t>
            </a:r>
            <a:r>
              <a:rPr sz="1000" spc="-5" dirty="0">
                <a:latin typeface="Gill Sans MT"/>
                <a:cs typeface="Gill Sans MT"/>
              </a:rPr>
              <a:t>:</a:t>
            </a:r>
            <a:r>
              <a:rPr sz="1000" spc="90" dirty="0">
                <a:latin typeface="Gill Sans MT"/>
                <a:cs typeface="Gill Sans MT"/>
              </a:rPr>
              <a:t> </a:t>
            </a:r>
            <a:r>
              <a:rPr sz="1000" spc="-5" dirty="0">
                <a:latin typeface="Gill Sans MT"/>
                <a:cs typeface="Gill Sans MT"/>
                <a:hlinkClick r:id="rId3"/>
              </a:rPr>
              <a:t>https://docs.python.org/3.3/library/stdtypes.html#printf-style-string-formatting</a:t>
            </a:r>
            <a:r>
              <a:rPr lang="en-US" sz="1000" spc="-5" dirty="0">
                <a:latin typeface="Gill Sans MT"/>
                <a:cs typeface="Gill Sans MT"/>
              </a:rPr>
              <a:t> </a:t>
            </a:r>
            <a:endParaRPr sz="1000" dirty="0">
              <a:latin typeface="Gill Sans MT"/>
              <a:cs typeface="Gill Sans MT"/>
            </a:endParaRPr>
          </a:p>
        </p:txBody>
      </p:sp>
      <p:sp>
        <p:nvSpPr>
          <p:cNvPr id="9" name="Slide Number Placeholder 8"/>
          <p:cNvSpPr>
            <a:spLocks noGrp="1"/>
          </p:cNvSpPr>
          <p:nvPr>
            <p:ph type="sldNum" sz="quarter" idx="7"/>
          </p:nvPr>
        </p:nvSpPr>
        <p:spPr>
          <a:xfrm>
            <a:off x="6553200" y="6416040"/>
            <a:ext cx="1981200" cy="365760"/>
          </a:xfrm>
        </p:spPr>
        <p:txBody>
          <a:bodyPr/>
          <a:lstStyle/>
          <a:p>
            <a:pPr marL="27940">
              <a:lnSpc>
                <a:spcPct val="100000"/>
              </a:lnSpc>
              <a:spcBef>
                <a:spcPts val="15"/>
              </a:spcBef>
            </a:pPr>
            <a:fld id="{81D60167-4931-47E6-BA6A-407CBD079E47}" type="slidenum">
              <a:rPr lang="en-SG" smtClean="0"/>
              <a:t>36</a:t>
            </a:fld>
            <a:endParaRPr lang="en-SG" dirty="0"/>
          </a:p>
        </p:txBody>
      </p:sp>
    </p:spTree>
    <p:extLst>
      <p:ext uri="{BB962C8B-B14F-4D97-AF65-F5344CB8AC3E}">
        <p14:creationId xmlns:p14="http://schemas.microsoft.com/office/powerpoint/2010/main" val="3439807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8600"/>
            <a:ext cx="6858000" cy="690574"/>
          </a:xfrm>
          <a:prstGeom prst="rect">
            <a:avLst/>
          </a:prstGeom>
        </p:spPr>
        <p:txBody>
          <a:bodyPr vert="horz" wrap="square" lIns="0" tIns="13335" rIns="0" bIns="0" rtlCol="0">
            <a:spAutoFit/>
          </a:bodyPr>
          <a:lstStyle/>
          <a:p>
            <a:pPr marL="12700">
              <a:lnSpc>
                <a:spcPct val="100000"/>
              </a:lnSpc>
              <a:spcBef>
                <a:spcPts val="105"/>
              </a:spcBef>
            </a:pPr>
            <a:r>
              <a:rPr spc="-5" dirty="0"/>
              <a:t>Standard </a:t>
            </a:r>
            <a:r>
              <a:rPr dirty="0"/>
              <a:t>Input in</a:t>
            </a:r>
            <a:r>
              <a:rPr spc="-65" dirty="0"/>
              <a:t> </a:t>
            </a:r>
            <a:r>
              <a:rPr spc="-5" dirty="0"/>
              <a:t>Python</a:t>
            </a:r>
          </a:p>
        </p:txBody>
      </p:sp>
      <p:sp>
        <p:nvSpPr>
          <p:cNvPr id="7" name="Slide Number Placeholder 6"/>
          <p:cNvSpPr>
            <a:spLocks noGrp="1"/>
          </p:cNvSpPr>
          <p:nvPr>
            <p:ph type="sldNum" sz="quarter" idx="12"/>
          </p:nvPr>
        </p:nvSpPr>
        <p:spPr/>
        <p:txBody>
          <a:bodyPr/>
          <a:lstStyle/>
          <a:p>
            <a:fld id="{2F424A89-909B-4BA1-940E-23EAC9404E56}" type="slidenum">
              <a:rPr lang="en-US" smtClean="0"/>
              <a:pPr/>
              <a:t>37</a:t>
            </a:fld>
            <a:endParaRPr lang="en-US"/>
          </a:p>
        </p:txBody>
      </p:sp>
      <p:sp>
        <p:nvSpPr>
          <p:cNvPr id="3" name="object 3"/>
          <p:cNvSpPr txBox="1"/>
          <p:nvPr/>
        </p:nvSpPr>
        <p:spPr>
          <a:xfrm>
            <a:off x="296962" y="1342199"/>
            <a:ext cx="8004809" cy="4690745"/>
          </a:xfrm>
          <a:prstGeom prst="rect">
            <a:avLst/>
          </a:prstGeom>
        </p:spPr>
        <p:txBody>
          <a:bodyPr vert="horz" wrap="square" lIns="0" tIns="13335" rIns="0" bIns="0" rtlCol="0">
            <a:spAutoFit/>
          </a:bodyPr>
          <a:lstStyle/>
          <a:p>
            <a:pPr marL="12700">
              <a:lnSpc>
                <a:spcPts val="3100"/>
              </a:lnSpc>
              <a:spcBef>
                <a:spcPts val="10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b="1" spc="-5" dirty="0">
                <a:latin typeface="Gill Sans MT"/>
                <a:cs typeface="Gill Sans MT"/>
              </a:rPr>
              <a:t>Standard </a:t>
            </a:r>
            <a:r>
              <a:rPr sz="2600" b="1" dirty="0">
                <a:latin typeface="Gill Sans MT"/>
                <a:cs typeface="Gill Sans MT"/>
              </a:rPr>
              <a:t>input </a:t>
            </a:r>
            <a:r>
              <a:rPr sz="2600" spc="-5" dirty="0">
                <a:latin typeface="Gill Sans MT"/>
                <a:cs typeface="Gill Sans MT"/>
              </a:rPr>
              <a:t>in </a:t>
            </a:r>
            <a:r>
              <a:rPr sz="2600" dirty="0">
                <a:latin typeface="Gill Sans MT"/>
                <a:cs typeface="Gill Sans MT"/>
              </a:rPr>
              <a:t>Python 3.3.x </a:t>
            </a:r>
            <a:r>
              <a:rPr sz="2600" spc="-5" dirty="0">
                <a:latin typeface="Gill Sans MT"/>
                <a:cs typeface="Gill Sans MT"/>
              </a:rPr>
              <a:t>is performed with</a:t>
            </a:r>
            <a:r>
              <a:rPr sz="2600" spc="-110" dirty="0">
                <a:latin typeface="Gill Sans MT"/>
                <a:cs typeface="Gill Sans MT"/>
              </a:rPr>
              <a:t> </a:t>
            </a:r>
            <a:r>
              <a:rPr sz="2600" spc="-5" dirty="0">
                <a:latin typeface="Gill Sans MT"/>
                <a:cs typeface="Gill Sans MT"/>
              </a:rPr>
              <a:t>the</a:t>
            </a:r>
            <a:endParaRPr sz="2600" dirty="0">
              <a:latin typeface="Gill Sans MT"/>
              <a:cs typeface="Gill Sans MT"/>
            </a:endParaRPr>
          </a:p>
          <a:p>
            <a:pPr marL="286385">
              <a:lnSpc>
                <a:spcPts val="3100"/>
              </a:lnSpc>
            </a:pPr>
            <a:r>
              <a:rPr sz="2600" spc="-5" dirty="0">
                <a:solidFill>
                  <a:srgbClr val="0000FF"/>
                </a:solidFill>
                <a:latin typeface="Consolas"/>
                <a:cs typeface="Consolas"/>
              </a:rPr>
              <a:t>input</a:t>
            </a:r>
            <a:r>
              <a:rPr sz="2600" spc="-740" dirty="0">
                <a:solidFill>
                  <a:srgbClr val="0000FF"/>
                </a:solidFill>
                <a:latin typeface="Consolas"/>
                <a:cs typeface="Consolas"/>
              </a:rPr>
              <a:t> </a:t>
            </a:r>
            <a:r>
              <a:rPr sz="2600" dirty="0">
                <a:latin typeface="Gill Sans MT"/>
                <a:cs typeface="Gill Sans MT"/>
              </a:rPr>
              <a:t>function</a:t>
            </a:r>
          </a:p>
          <a:p>
            <a:pPr marL="286385">
              <a:lnSpc>
                <a:spcPct val="100000"/>
              </a:lnSpc>
              <a:spcBef>
                <a:spcPts val="590"/>
              </a:spcBef>
            </a:pPr>
            <a:r>
              <a:rPr sz="2600" spc="-5" dirty="0">
                <a:solidFill>
                  <a:srgbClr val="0000FF"/>
                </a:solidFill>
                <a:latin typeface="Consolas"/>
                <a:cs typeface="Consolas"/>
              </a:rPr>
              <a:t>input([prompt])</a:t>
            </a:r>
            <a:endParaRPr sz="2600" dirty="0">
              <a:latin typeface="Consolas"/>
              <a:cs typeface="Consolas"/>
            </a:endParaRPr>
          </a:p>
          <a:p>
            <a:pPr marL="286385" marR="5080" indent="-274320">
              <a:lnSpc>
                <a:spcPct val="100000"/>
              </a:lnSpc>
              <a:spcBef>
                <a:spcPts val="64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If </a:t>
            </a:r>
            <a:r>
              <a:rPr sz="2600" spc="-5" dirty="0">
                <a:latin typeface="Gill Sans MT"/>
                <a:cs typeface="Gill Sans MT"/>
              </a:rPr>
              <a:t>the </a:t>
            </a:r>
            <a:r>
              <a:rPr sz="2600" i="1" spc="-15" dirty="0">
                <a:latin typeface="Gill Sans MT"/>
                <a:cs typeface="Gill Sans MT"/>
              </a:rPr>
              <a:t>prompt </a:t>
            </a:r>
            <a:r>
              <a:rPr sz="2600" dirty="0">
                <a:latin typeface="Gill Sans MT"/>
                <a:cs typeface="Gill Sans MT"/>
              </a:rPr>
              <a:t>argument </a:t>
            </a:r>
            <a:r>
              <a:rPr sz="2600" spc="-5" dirty="0">
                <a:latin typeface="Gill Sans MT"/>
                <a:cs typeface="Gill Sans MT"/>
              </a:rPr>
              <a:t>is </a:t>
            </a:r>
            <a:r>
              <a:rPr sz="2600" spc="-10" dirty="0">
                <a:latin typeface="Gill Sans MT"/>
                <a:cs typeface="Gill Sans MT"/>
              </a:rPr>
              <a:t>present, </a:t>
            </a:r>
            <a:r>
              <a:rPr sz="2600" spc="-5" dirty="0">
                <a:latin typeface="Gill Sans MT"/>
                <a:cs typeface="Gill Sans MT"/>
              </a:rPr>
              <a:t>it is </a:t>
            </a:r>
            <a:r>
              <a:rPr sz="2600" spc="-20" dirty="0">
                <a:latin typeface="Gill Sans MT"/>
                <a:cs typeface="Gill Sans MT"/>
              </a:rPr>
              <a:t>displayed </a:t>
            </a:r>
            <a:r>
              <a:rPr sz="2600" spc="-5" dirty="0">
                <a:latin typeface="Gill Sans MT"/>
                <a:cs typeface="Gill Sans MT"/>
              </a:rPr>
              <a:t>without</a:t>
            </a:r>
            <a:r>
              <a:rPr sz="2600" spc="-180" dirty="0">
                <a:latin typeface="Gill Sans MT"/>
                <a:cs typeface="Gill Sans MT"/>
              </a:rPr>
              <a:t> </a:t>
            </a:r>
            <a:r>
              <a:rPr sz="2600" dirty="0">
                <a:latin typeface="Gill Sans MT"/>
                <a:cs typeface="Gill Sans MT"/>
              </a:rPr>
              <a:t>a  trailing</a:t>
            </a:r>
            <a:r>
              <a:rPr sz="2600" spc="-25" dirty="0">
                <a:latin typeface="Gill Sans MT"/>
                <a:cs typeface="Gill Sans MT"/>
              </a:rPr>
              <a:t> </a:t>
            </a:r>
            <a:r>
              <a:rPr sz="2600" dirty="0">
                <a:latin typeface="Gill Sans MT"/>
                <a:cs typeface="Gill Sans MT"/>
              </a:rPr>
              <a:t>newline.</a:t>
            </a:r>
          </a:p>
          <a:p>
            <a:pPr marL="286385" marR="561340" indent="-274320">
              <a:lnSpc>
                <a:spcPct val="100000"/>
              </a:lnSpc>
              <a:spcBef>
                <a:spcPts val="60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The function </a:t>
            </a:r>
            <a:r>
              <a:rPr sz="2600" spc="-5" dirty="0">
                <a:latin typeface="Gill Sans MT"/>
                <a:cs typeface="Gill Sans MT"/>
              </a:rPr>
              <a:t>then </a:t>
            </a:r>
            <a:r>
              <a:rPr sz="2600" spc="-10" dirty="0">
                <a:latin typeface="Gill Sans MT"/>
                <a:cs typeface="Gill Sans MT"/>
              </a:rPr>
              <a:t>reads </a:t>
            </a:r>
            <a:r>
              <a:rPr sz="2600" dirty="0">
                <a:latin typeface="Gill Sans MT"/>
                <a:cs typeface="Gill Sans MT"/>
              </a:rPr>
              <a:t>a line </a:t>
            </a:r>
            <a:r>
              <a:rPr sz="2600" spc="-15" dirty="0">
                <a:latin typeface="Gill Sans MT"/>
                <a:cs typeface="Gill Sans MT"/>
              </a:rPr>
              <a:t>from </a:t>
            </a:r>
            <a:r>
              <a:rPr sz="2600" dirty="0">
                <a:latin typeface="Gill Sans MT"/>
                <a:cs typeface="Gill Sans MT"/>
              </a:rPr>
              <a:t>user input  </a:t>
            </a:r>
            <a:r>
              <a:rPr sz="2600" spc="-5" dirty="0">
                <a:latin typeface="Gill Sans MT"/>
                <a:cs typeface="Gill Sans MT"/>
              </a:rPr>
              <a:t>(terminated </a:t>
            </a:r>
            <a:r>
              <a:rPr sz="2600" spc="-10" dirty="0">
                <a:latin typeface="Gill Sans MT"/>
                <a:cs typeface="Gill Sans MT"/>
              </a:rPr>
              <a:t>by </a:t>
            </a:r>
            <a:r>
              <a:rPr sz="2600" spc="-5" dirty="0">
                <a:latin typeface="Gill Sans MT"/>
                <a:cs typeface="Gill Sans MT"/>
              </a:rPr>
              <a:t>the </a:t>
            </a:r>
            <a:r>
              <a:rPr sz="2600" dirty="0">
                <a:latin typeface="Gill Sans MT"/>
                <a:cs typeface="Gill Sans MT"/>
              </a:rPr>
              <a:t>Enter </a:t>
            </a:r>
            <a:r>
              <a:rPr sz="2600" spc="-20" dirty="0">
                <a:latin typeface="Gill Sans MT"/>
                <a:cs typeface="Gill Sans MT"/>
              </a:rPr>
              <a:t>key), </a:t>
            </a:r>
            <a:r>
              <a:rPr sz="2600" dirty="0">
                <a:latin typeface="Gill Sans MT"/>
                <a:cs typeface="Gill Sans MT"/>
              </a:rPr>
              <a:t>and </a:t>
            </a:r>
            <a:r>
              <a:rPr sz="2600" spc="-10" dirty="0">
                <a:latin typeface="Gill Sans MT"/>
                <a:cs typeface="Gill Sans MT"/>
              </a:rPr>
              <a:t>returns </a:t>
            </a:r>
            <a:r>
              <a:rPr sz="2600" spc="-5" dirty="0">
                <a:latin typeface="Gill Sans MT"/>
                <a:cs typeface="Gill Sans MT"/>
              </a:rPr>
              <a:t>the</a:t>
            </a:r>
            <a:r>
              <a:rPr sz="2600" spc="-305" dirty="0">
                <a:latin typeface="Gill Sans MT"/>
                <a:cs typeface="Gill Sans MT"/>
              </a:rPr>
              <a:t> </a:t>
            </a:r>
            <a:r>
              <a:rPr sz="2600" b="1" dirty="0">
                <a:latin typeface="Gill Sans MT"/>
                <a:cs typeface="Gill Sans MT"/>
              </a:rPr>
              <a:t>string  </a:t>
            </a:r>
            <a:r>
              <a:rPr sz="2600" spc="-10" dirty="0">
                <a:latin typeface="Gill Sans MT"/>
                <a:cs typeface="Gill Sans MT"/>
              </a:rPr>
              <a:t>representation </a:t>
            </a:r>
            <a:r>
              <a:rPr sz="2600" dirty="0">
                <a:latin typeface="Gill Sans MT"/>
                <a:cs typeface="Gill Sans MT"/>
              </a:rPr>
              <a:t>of that</a:t>
            </a:r>
            <a:r>
              <a:rPr sz="2600" spc="-25" dirty="0">
                <a:latin typeface="Gill Sans MT"/>
                <a:cs typeface="Gill Sans MT"/>
              </a:rPr>
              <a:t> </a:t>
            </a:r>
            <a:r>
              <a:rPr sz="2600" spc="-5" dirty="0">
                <a:latin typeface="Gill Sans MT"/>
                <a:cs typeface="Gill Sans MT"/>
              </a:rPr>
              <a:t>input.</a:t>
            </a:r>
            <a:endParaRPr sz="2600" dirty="0">
              <a:latin typeface="Gill Sans MT"/>
              <a:cs typeface="Gill Sans MT"/>
            </a:endParaRPr>
          </a:p>
          <a:p>
            <a:pPr marL="286385" marR="168910" indent="-274320">
              <a:lnSpc>
                <a:spcPct val="100000"/>
              </a:lnSpc>
              <a:spcBef>
                <a:spcPts val="60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The string </a:t>
            </a:r>
            <a:r>
              <a:rPr sz="2600" spc="-40" dirty="0">
                <a:latin typeface="Gill Sans MT"/>
                <a:cs typeface="Gill Sans MT"/>
              </a:rPr>
              <a:t>may </a:t>
            </a:r>
            <a:r>
              <a:rPr sz="2600" spc="-5" dirty="0">
                <a:latin typeface="Gill Sans MT"/>
                <a:cs typeface="Gill Sans MT"/>
              </a:rPr>
              <a:t>need to </a:t>
            </a:r>
            <a:r>
              <a:rPr sz="2600" dirty="0">
                <a:latin typeface="Gill Sans MT"/>
                <a:cs typeface="Gill Sans MT"/>
              </a:rPr>
              <a:t>be </a:t>
            </a:r>
            <a:r>
              <a:rPr sz="2600" spc="-5" dirty="0">
                <a:latin typeface="Gill Sans MT"/>
                <a:cs typeface="Gill Sans MT"/>
              </a:rPr>
              <a:t>converted to the </a:t>
            </a:r>
            <a:r>
              <a:rPr sz="2600" spc="-10" dirty="0">
                <a:latin typeface="Gill Sans MT"/>
                <a:cs typeface="Gill Sans MT"/>
              </a:rPr>
              <a:t>appropriate  </a:t>
            </a:r>
            <a:r>
              <a:rPr sz="2600" spc="-5" dirty="0">
                <a:latin typeface="Gill Sans MT"/>
                <a:cs typeface="Gill Sans MT"/>
              </a:rPr>
              <a:t>numeric type </a:t>
            </a:r>
            <a:r>
              <a:rPr sz="2600" dirty="0">
                <a:latin typeface="Gill Sans MT"/>
                <a:cs typeface="Gill Sans MT"/>
              </a:rPr>
              <a:t>using </a:t>
            </a:r>
            <a:r>
              <a:rPr sz="2600" spc="-5" dirty="0">
                <a:solidFill>
                  <a:srgbClr val="0000FF"/>
                </a:solidFill>
                <a:latin typeface="Consolas"/>
                <a:cs typeface="Consolas"/>
              </a:rPr>
              <a:t>int </a:t>
            </a:r>
            <a:r>
              <a:rPr sz="2600" dirty="0">
                <a:latin typeface="Gill Sans MT"/>
                <a:cs typeface="Gill Sans MT"/>
              </a:rPr>
              <a:t>or </a:t>
            </a:r>
            <a:r>
              <a:rPr sz="2600" spc="-5" dirty="0">
                <a:solidFill>
                  <a:srgbClr val="0000FF"/>
                </a:solidFill>
                <a:latin typeface="Consolas"/>
                <a:cs typeface="Consolas"/>
              </a:rPr>
              <a:t>float</a:t>
            </a:r>
            <a:r>
              <a:rPr sz="2600" spc="-5" dirty="0">
                <a:latin typeface="Gill Sans MT"/>
                <a:cs typeface="Gill Sans MT"/>
              </a:rPr>
              <a:t>, </a:t>
            </a:r>
            <a:r>
              <a:rPr sz="2600" spc="-10" dirty="0">
                <a:latin typeface="Gill Sans MT"/>
                <a:cs typeface="Gill Sans MT"/>
              </a:rPr>
              <a:t>before </a:t>
            </a:r>
            <a:r>
              <a:rPr sz="2600" dirty="0">
                <a:latin typeface="Gill Sans MT"/>
                <a:cs typeface="Gill Sans MT"/>
              </a:rPr>
              <a:t>assigning </a:t>
            </a:r>
            <a:r>
              <a:rPr sz="2600" spc="-5" dirty="0">
                <a:latin typeface="Gill Sans MT"/>
                <a:cs typeface="Gill Sans MT"/>
              </a:rPr>
              <a:t>to </a:t>
            </a:r>
            <a:r>
              <a:rPr sz="2600" dirty="0">
                <a:latin typeface="Gill Sans MT"/>
                <a:cs typeface="Gill Sans MT"/>
              </a:rPr>
              <a:t>a  </a:t>
            </a:r>
            <a:r>
              <a:rPr sz="2600" spc="0" dirty="0">
                <a:latin typeface="Gill Sans MT"/>
                <a:cs typeface="Gill Sans MT"/>
              </a:rPr>
              <a:t>variable.</a:t>
            </a:r>
            <a:endParaRPr sz="2600" dirty="0">
              <a:latin typeface="Gill Sans MT"/>
              <a:cs typeface="Gill Sans MT"/>
            </a:endParaRPr>
          </a:p>
        </p:txBody>
      </p:sp>
    </p:spTree>
    <p:extLst>
      <p:ext uri="{BB962C8B-B14F-4D97-AF65-F5344CB8AC3E}">
        <p14:creationId xmlns:p14="http://schemas.microsoft.com/office/powerpoint/2010/main" val="1584642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513775"/>
            <a:ext cx="8265413" cy="505908"/>
          </a:xfrm>
          <a:prstGeom prst="rect">
            <a:avLst/>
          </a:prstGeom>
        </p:spPr>
        <p:txBody>
          <a:bodyPr vert="horz" wrap="square" lIns="0" tIns="13335" rIns="0" bIns="0" rtlCol="0">
            <a:spAutoFit/>
          </a:bodyPr>
          <a:lstStyle/>
          <a:p>
            <a:pPr marL="12700">
              <a:lnSpc>
                <a:spcPct val="100000"/>
              </a:lnSpc>
              <a:spcBef>
                <a:spcPts val="105"/>
              </a:spcBef>
            </a:pPr>
            <a:r>
              <a:rPr spc="-5" dirty="0"/>
              <a:t>Standard </a:t>
            </a:r>
            <a:r>
              <a:rPr dirty="0"/>
              <a:t>Input in </a:t>
            </a:r>
            <a:r>
              <a:rPr spc="-5" dirty="0"/>
              <a:t>Python</a:t>
            </a:r>
            <a:r>
              <a:rPr spc="-80" dirty="0"/>
              <a:t> </a:t>
            </a:r>
            <a:r>
              <a:rPr dirty="0"/>
              <a:t>(cont</a:t>
            </a:r>
            <a:r>
              <a:rPr lang="en-US" dirty="0"/>
              <a:t>.</a:t>
            </a:r>
            <a:r>
              <a:rPr dirty="0"/>
              <a:t>)</a:t>
            </a:r>
          </a:p>
        </p:txBody>
      </p:sp>
      <p:sp>
        <p:nvSpPr>
          <p:cNvPr id="14" name="Slide Number Placeholder 13"/>
          <p:cNvSpPr>
            <a:spLocks noGrp="1"/>
          </p:cNvSpPr>
          <p:nvPr>
            <p:ph type="sldNum" sz="quarter" idx="12"/>
          </p:nvPr>
        </p:nvSpPr>
        <p:spPr/>
        <p:txBody>
          <a:bodyPr/>
          <a:lstStyle/>
          <a:p>
            <a:fld id="{2F424A89-909B-4BA1-940E-23EAC9404E56}" type="slidenum">
              <a:rPr lang="en-US" smtClean="0"/>
              <a:pPr/>
              <a:t>38</a:t>
            </a:fld>
            <a:endParaRPr lang="en-US"/>
          </a:p>
        </p:txBody>
      </p:sp>
      <p:sp>
        <p:nvSpPr>
          <p:cNvPr id="3" name="object 3"/>
          <p:cNvSpPr/>
          <p:nvPr/>
        </p:nvSpPr>
        <p:spPr>
          <a:xfrm>
            <a:off x="2971800" y="1629156"/>
            <a:ext cx="4476749" cy="12664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248918" y="3381756"/>
            <a:ext cx="2585714" cy="847344"/>
          </a:xfrm>
          <a:prstGeom prst="rect">
            <a:avLst/>
          </a:prstGeom>
          <a:blipFill>
            <a:blip r:embed="rId3" cstate="print"/>
            <a:srcRect/>
            <a:stretch>
              <a:fillRect l="-4244"/>
            </a:stretch>
          </a:blipFill>
        </p:spPr>
        <p:txBody>
          <a:bodyPr wrap="square" lIns="0" tIns="0" rIns="0" bIns="0" rtlCol="0"/>
          <a:lstStyle/>
          <a:p>
            <a:endParaRPr/>
          </a:p>
        </p:txBody>
      </p:sp>
      <p:sp>
        <p:nvSpPr>
          <p:cNvPr id="8" name="object 8"/>
          <p:cNvSpPr txBox="1"/>
          <p:nvPr/>
        </p:nvSpPr>
        <p:spPr>
          <a:xfrm>
            <a:off x="4999863" y="3381756"/>
            <a:ext cx="174117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AF50"/>
                </a:solidFill>
                <a:latin typeface="Gill Sans MT"/>
                <a:cs typeface="Gill Sans MT"/>
              </a:rPr>
              <a:t>Successful input</a:t>
            </a:r>
            <a:r>
              <a:rPr sz="1800" spc="-55" dirty="0">
                <a:solidFill>
                  <a:srgbClr val="00AF50"/>
                </a:solidFill>
                <a:latin typeface="Gill Sans MT"/>
                <a:cs typeface="Gill Sans MT"/>
              </a:rPr>
              <a:t> </a:t>
            </a:r>
            <a:r>
              <a:rPr sz="1800" dirty="0">
                <a:solidFill>
                  <a:srgbClr val="00AF50"/>
                </a:solidFill>
                <a:latin typeface="Wingdings"/>
                <a:cs typeface="Wingdings"/>
              </a:rPr>
              <a:t></a:t>
            </a:r>
            <a:endParaRPr sz="1800" dirty="0">
              <a:latin typeface="Wingdings"/>
              <a:cs typeface="Wingdings"/>
            </a:endParaRPr>
          </a:p>
        </p:txBody>
      </p:sp>
      <p:pic>
        <p:nvPicPr>
          <p:cNvPr id="10" name="Picture 9"/>
          <p:cNvPicPr>
            <a:picLocks noChangeAspect="1"/>
          </p:cNvPicPr>
          <p:nvPr/>
        </p:nvPicPr>
        <p:blipFill rotWithShape="1">
          <a:blip r:embed="rId4"/>
          <a:srcRect l="799" t="17135" r="51757" b="60987"/>
          <a:stretch/>
        </p:blipFill>
        <p:spPr>
          <a:xfrm>
            <a:off x="1248918" y="4600956"/>
            <a:ext cx="6172200" cy="1600200"/>
          </a:xfrm>
          <a:prstGeom prst="rect">
            <a:avLst/>
          </a:prstGeom>
        </p:spPr>
      </p:pic>
      <p:sp>
        <p:nvSpPr>
          <p:cNvPr id="9" name="object 9"/>
          <p:cNvSpPr txBox="1"/>
          <p:nvPr/>
        </p:nvSpPr>
        <p:spPr>
          <a:xfrm>
            <a:off x="4055745" y="3962400"/>
            <a:ext cx="5088255" cy="587340"/>
          </a:xfrm>
          <a:prstGeom prst="rect">
            <a:avLst/>
          </a:prstGeom>
        </p:spPr>
        <p:txBody>
          <a:bodyPr vert="horz" wrap="square" lIns="0" tIns="22860" rIns="0" bIns="0" rtlCol="0">
            <a:spAutoFit/>
          </a:bodyPr>
          <a:lstStyle/>
          <a:p>
            <a:pPr marL="12700" marR="5080">
              <a:lnSpc>
                <a:spcPts val="2150"/>
              </a:lnSpc>
              <a:spcBef>
                <a:spcPts val="180"/>
              </a:spcBef>
            </a:pPr>
            <a:r>
              <a:rPr sz="1800" spc="-5" dirty="0">
                <a:solidFill>
                  <a:srgbClr val="FF0000"/>
                </a:solidFill>
                <a:latin typeface="Gill Sans MT"/>
                <a:cs typeface="Gill Sans MT"/>
              </a:rPr>
              <a:t>Unsuccessful input </a:t>
            </a:r>
            <a:r>
              <a:rPr sz="1800" dirty="0">
                <a:solidFill>
                  <a:srgbClr val="FF0000"/>
                </a:solidFill>
                <a:latin typeface="Wingdings"/>
                <a:cs typeface="Wingdings"/>
              </a:rPr>
              <a:t></a:t>
            </a:r>
            <a:r>
              <a:rPr sz="1800" dirty="0">
                <a:solidFill>
                  <a:srgbClr val="FF0000"/>
                </a:solidFill>
                <a:latin typeface="Times New Roman"/>
                <a:cs typeface="Times New Roman"/>
              </a:rPr>
              <a:t> </a:t>
            </a:r>
            <a:r>
              <a:rPr sz="1800" dirty="0">
                <a:solidFill>
                  <a:srgbClr val="FF0000"/>
                </a:solidFill>
                <a:latin typeface="Gill Sans MT"/>
                <a:cs typeface="Gill Sans MT"/>
              </a:rPr>
              <a:t>– </a:t>
            </a:r>
            <a:r>
              <a:rPr sz="1800" spc="-85" dirty="0">
                <a:solidFill>
                  <a:srgbClr val="FF0000"/>
                </a:solidFill>
                <a:latin typeface="Gill Sans MT"/>
                <a:cs typeface="Gill Sans MT"/>
              </a:rPr>
              <a:t>We </a:t>
            </a:r>
            <a:r>
              <a:rPr sz="1800" spc="-15" dirty="0">
                <a:solidFill>
                  <a:srgbClr val="FF0000"/>
                </a:solidFill>
                <a:latin typeface="Gill Sans MT"/>
                <a:cs typeface="Gill Sans MT"/>
              </a:rPr>
              <a:t>are </a:t>
            </a:r>
            <a:r>
              <a:rPr sz="1800" spc="-5" dirty="0">
                <a:solidFill>
                  <a:srgbClr val="FF0000"/>
                </a:solidFill>
                <a:latin typeface="Gill Sans MT"/>
                <a:cs typeface="Gill Sans MT"/>
              </a:rPr>
              <a:t>expecting  </a:t>
            </a:r>
            <a:r>
              <a:rPr sz="1800" dirty="0">
                <a:solidFill>
                  <a:srgbClr val="FF0000"/>
                </a:solidFill>
                <a:latin typeface="Gill Sans MT"/>
                <a:cs typeface="Gill Sans MT"/>
              </a:rPr>
              <a:t>an </a:t>
            </a:r>
            <a:r>
              <a:rPr sz="1800" spc="-5" dirty="0">
                <a:solidFill>
                  <a:srgbClr val="FF0000"/>
                </a:solidFill>
                <a:latin typeface="Gill Sans MT"/>
                <a:cs typeface="Gill Sans MT"/>
              </a:rPr>
              <a:t>integer </a:t>
            </a:r>
            <a:r>
              <a:rPr sz="1800" dirty="0">
                <a:solidFill>
                  <a:srgbClr val="FF0000"/>
                </a:solidFill>
                <a:latin typeface="Gill Sans MT"/>
                <a:cs typeface="Gill Sans MT"/>
              </a:rPr>
              <a:t>but </a:t>
            </a:r>
            <a:r>
              <a:rPr sz="1800" spc="-5" dirty="0">
                <a:solidFill>
                  <a:srgbClr val="FF0000"/>
                </a:solidFill>
                <a:latin typeface="Gill Sans MT"/>
                <a:cs typeface="Gill Sans MT"/>
              </a:rPr>
              <a:t>input </a:t>
            </a:r>
            <a:r>
              <a:rPr sz="1800" dirty="0">
                <a:solidFill>
                  <a:srgbClr val="FF0000"/>
                </a:solidFill>
                <a:latin typeface="Gill Sans MT"/>
                <a:cs typeface="Gill Sans MT"/>
              </a:rPr>
              <a:t>is not a </a:t>
            </a:r>
            <a:r>
              <a:rPr sz="1800" spc="-5" dirty="0">
                <a:solidFill>
                  <a:srgbClr val="FF0000"/>
                </a:solidFill>
                <a:latin typeface="Gill Sans MT"/>
                <a:cs typeface="Gill Sans MT"/>
              </a:rPr>
              <a:t>numeric</a:t>
            </a:r>
            <a:r>
              <a:rPr sz="1800" spc="-90" dirty="0">
                <a:solidFill>
                  <a:srgbClr val="FF0000"/>
                </a:solidFill>
                <a:latin typeface="Gill Sans MT"/>
                <a:cs typeface="Gill Sans MT"/>
              </a:rPr>
              <a:t> </a:t>
            </a:r>
            <a:r>
              <a:rPr sz="1800" spc="0" dirty="0">
                <a:solidFill>
                  <a:srgbClr val="FF0000"/>
                </a:solidFill>
                <a:latin typeface="Gill Sans MT"/>
                <a:cs typeface="Gill Sans MT"/>
              </a:rPr>
              <a:t>value.</a:t>
            </a:r>
            <a:endParaRPr sz="1800" dirty="0">
              <a:latin typeface="Gill Sans MT"/>
              <a:cs typeface="Gill Sans MT"/>
            </a:endParaRPr>
          </a:p>
        </p:txBody>
      </p:sp>
    </p:spTree>
    <p:extLst>
      <p:ext uri="{BB962C8B-B14F-4D97-AF65-F5344CB8AC3E}">
        <p14:creationId xmlns:p14="http://schemas.microsoft.com/office/powerpoint/2010/main" val="933832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Python (cont.)</a:t>
            </a:r>
          </a:p>
        </p:txBody>
      </p:sp>
      <p:sp>
        <p:nvSpPr>
          <p:cNvPr id="5" name="Content Placeholder 4"/>
          <p:cNvSpPr>
            <a:spLocks noGrp="1"/>
          </p:cNvSpPr>
          <p:nvPr>
            <p:ph idx="1"/>
          </p:nvPr>
        </p:nvSpPr>
        <p:spPr>
          <a:xfrm>
            <a:off x="951854" y="1702136"/>
            <a:ext cx="7200900" cy="3581400"/>
          </a:xfrm>
        </p:spPr>
        <p:txBody>
          <a:bodyPr/>
          <a:lstStyle/>
          <a:p>
            <a:r>
              <a:rPr lang="en-US" dirty="0"/>
              <a:t>Interpreted language:</a:t>
            </a:r>
          </a:p>
          <a:p>
            <a:pPr lvl="1"/>
            <a:r>
              <a:rPr lang="en-US" dirty="0"/>
              <a:t>Instructions written in high-level language is directly interpreted by a special software known as </a:t>
            </a:r>
            <a:r>
              <a:rPr lang="en-US" b="1" dirty="0"/>
              <a:t>interpreter</a:t>
            </a:r>
            <a:r>
              <a:rPr lang="en-US" dirty="0"/>
              <a:t>.</a:t>
            </a:r>
          </a:p>
          <a:p>
            <a:pPr lvl="1"/>
            <a:r>
              <a:rPr lang="en-US" dirty="0"/>
              <a:t>The interpreter then executes a corresponding machine language instruction to complete the task.</a:t>
            </a:r>
          </a:p>
          <a:p>
            <a:pPr lvl="1"/>
            <a:r>
              <a:rPr lang="en-US" dirty="0"/>
              <a:t>Process:</a:t>
            </a:r>
          </a:p>
          <a:p>
            <a:pPr lvl="1"/>
            <a:endParaRPr lang="en-US" dirty="0"/>
          </a:p>
        </p:txBody>
      </p:sp>
      <p:sp>
        <p:nvSpPr>
          <p:cNvPr id="4" name="Slide Number Placeholder 3"/>
          <p:cNvSpPr>
            <a:spLocks noGrp="1"/>
          </p:cNvSpPr>
          <p:nvPr>
            <p:ph type="sldNum" sz="quarter" idx="12"/>
          </p:nvPr>
        </p:nvSpPr>
        <p:spPr/>
        <p:txBody>
          <a:bodyPr/>
          <a:lstStyle/>
          <a:p>
            <a:fld id="{D1AAC08D-90CF-48CF-B2B1-0E458ED1CD50}" type="slidenum">
              <a:rPr lang="en-US" smtClean="0"/>
              <a:pPr/>
              <a:t>3</a:t>
            </a:fld>
            <a:endParaRPr lang="en-US"/>
          </a:p>
        </p:txBody>
      </p:sp>
      <p:sp>
        <p:nvSpPr>
          <p:cNvPr id="6" name="Flowchart: Process 5"/>
          <p:cNvSpPr/>
          <p:nvPr/>
        </p:nvSpPr>
        <p:spPr>
          <a:xfrm>
            <a:off x="609600" y="4237396"/>
            <a:ext cx="14478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 code</a:t>
            </a:r>
          </a:p>
        </p:txBody>
      </p:sp>
      <p:sp>
        <p:nvSpPr>
          <p:cNvPr id="7" name="Flowchart: Predefined Process 6"/>
          <p:cNvSpPr/>
          <p:nvPr/>
        </p:nvSpPr>
        <p:spPr>
          <a:xfrm>
            <a:off x="3594340" y="4237396"/>
            <a:ext cx="2120660" cy="612648"/>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Interpretation</a:t>
            </a:r>
          </a:p>
        </p:txBody>
      </p:sp>
      <p:pic>
        <p:nvPicPr>
          <p:cNvPr id="9" name="Picture 2" descr="C:\Users\distwk\AppData\Local\Microsoft\Windows\INetCache\IE\UPWB7QGD\MC900431556[1].png"/>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239000" y="3810000"/>
            <a:ext cx="1473536" cy="14735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428456" y="4362102"/>
            <a:ext cx="1105944" cy="369332"/>
          </a:xfrm>
          <a:prstGeom prst="rect">
            <a:avLst/>
          </a:prstGeom>
          <a:noFill/>
        </p:spPr>
        <p:txBody>
          <a:bodyPr wrap="none" rtlCol="0">
            <a:spAutoFit/>
          </a:bodyPr>
          <a:lstStyle/>
          <a:p>
            <a:r>
              <a:rPr lang="en-US" dirty="0">
                <a:solidFill>
                  <a:schemeClr val="bg1"/>
                </a:solidFill>
              </a:rPr>
              <a:t>Execution</a:t>
            </a:r>
          </a:p>
        </p:txBody>
      </p:sp>
      <p:cxnSp>
        <p:nvCxnSpPr>
          <p:cNvPr id="11" name="Straight Arrow Connector 10"/>
          <p:cNvCxnSpPr>
            <a:stCxn id="6" idx="3"/>
            <a:endCxn id="7" idx="1"/>
          </p:cNvCxnSpPr>
          <p:nvPr/>
        </p:nvCxnSpPr>
        <p:spPr>
          <a:xfrm>
            <a:off x="2057400" y="4543720"/>
            <a:ext cx="1536940"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3"/>
            <a:endCxn id="9" idx="1"/>
          </p:cNvCxnSpPr>
          <p:nvPr/>
        </p:nvCxnSpPr>
        <p:spPr>
          <a:xfrm>
            <a:off x="5715000" y="4543720"/>
            <a:ext cx="1524000" cy="304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994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5148"/>
            <a:ext cx="8150860" cy="505908"/>
          </a:xfrm>
          <a:prstGeom prst="rect">
            <a:avLst/>
          </a:prstGeom>
        </p:spPr>
        <p:txBody>
          <a:bodyPr vert="horz" wrap="square" lIns="0" tIns="13335" rIns="0" bIns="0" rtlCol="0">
            <a:spAutoFit/>
          </a:bodyPr>
          <a:lstStyle/>
          <a:p>
            <a:pPr marL="12700">
              <a:lnSpc>
                <a:spcPct val="100000"/>
              </a:lnSpc>
              <a:spcBef>
                <a:spcPts val="105"/>
              </a:spcBef>
            </a:pPr>
            <a:r>
              <a:rPr spc="-5" dirty="0"/>
              <a:t>Standard </a:t>
            </a:r>
            <a:r>
              <a:rPr dirty="0"/>
              <a:t>Input in </a:t>
            </a:r>
            <a:r>
              <a:rPr spc="-5" dirty="0"/>
              <a:t>Python</a:t>
            </a:r>
            <a:r>
              <a:rPr spc="-80" dirty="0"/>
              <a:t> </a:t>
            </a:r>
            <a:r>
              <a:rPr dirty="0"/>
              <a:t>(cont</a:t>
            </a:r>
            <a:r>
              <a:rPr lang="en-US" dirty="0"/>
              <a:t>.</a:t>
            </a:r>
            <a:r>
              <a:rPr dirty="0"/>
              <a:t>)</a:t>
            </a:r>
          </a:p>
        </p:txBody>
      </p:sp>
      <p:sp>
        <p:nvSpPr>
          <p:cNvPr id="10" name="Slide Number Placeholder 9"/>
          <p:cNvSpPr>
            <a:spLocks noGrp="1"/>
          </p:cNvSpPr>
          <p:nvPr>
            <p:ph type="sldNum" sz="quarter" idx="12"/>
          </p:nvPr>
        </p:nvSpPr>
        <p:spPr/>
        <p:txBody>
          <a:bodyPr/>
          <a:lstStyle/>
          <a:p>
            <a:fld id="{2F424A89-909B-4BA1-940E-23EAC9404E56}" type="slidenum">
              <a:rPr lang="en-US" smtClean="0"/>
              <a:pPr/>
              <a:t>39</a:t>
            </a:fld>
            <a:endParaRPr lang="en-US"/>
          </a:p>
        </p:txBody>
      </p:sp>
      <p:sp>
        <p:nvSpPr>
          <p:cNvPr id="4" name="object 4"/>
          <p:cNvSpPr txBox="1"/>
          <p:nvPr/>
        </p:nvSpPr>
        <p:spPr>
          <a:xfrm>
            <a:off x="535940" y="1452990"/>
            <a:ext cx="7983220" cy="795026"/>
          </a:xfrm>
          <a:prstGeom prst="rect">
            <a:avLst/>
          </a:prstGeom>
        </p:spPr>
        <p:txBody>
          <a:bodyPr vert="horz" wrap="square" lIns="0" tIns="8255" rIns="0" bIns="0" rtlCol="0">
            <a:spAutoFit/>
          </a:bodyPr>
          <a:lstStyle/>
          <a:p>
            <a:pPr marL="286385" marR="5080" indent="-274320">
              <a:lnSpc>
                <a:spcPct val="101200"/>
              </a:lnSpc>
              <a:spcBef>
                <a:spcPts val="6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In </a:t>
            </a:r>
            <a:r>
              <a:rPr sz="2600" spc="-10" dirty="0">
                <a:latin typeface="Gill Sans MT"/>
                <a:cs typeface="Gill Sans MT"/>
              </a:rPr>
              <a:t>more </a:t>
            </a:r>
            <a:r>
              <a:rPr sz="2600" dirty="0">
                <a:latin typeface="Gill Sans MT"/>
                <a:cs typeface="Gill Sans MT"/>
              </a:rPr>
              <a:t>complex cases, </a:t>
            </a:r>
            <a:r>
              <a:rPr sz="2600" spc="-5" dirty="0">
                <a:solidFill>
                  <a:srgbClr val="0000FF"/>
                </a:solidFill>
                <a:latin typeface="Consolas"/>
                <a:cs typeface="Consolas"/>
              </a:rPr>
              <a:t>input</a:t>
            </a:r>
            <a:r>
              <a:rPr sz="2600" spc="-1040" dirty="0">
                <a:solidFill>
                  <a:srgbClr val="0000FF"/>
                </a:solidFill>
                <a:latin typeface="Consolas"/>
                <a:cs typeface="Consolas"/>
              </a:rPr>
              <a:t> </a:t>
            </a:r>
            <a:r>
              <a:rPr sz="2600" dirty="0">
                <a:latin typeface="Gill Sans MT"/>
                <a:cs typeface="Gill Sans MT"/>
              </a:rPr>
              <a:t>can accept </a:t>
            </a:r>
            <a:r>
              <a:rPr sz="2600" spc="-5" dirty="0">
                <a:latin typeface="Gill Sans MT"/>
                <a:cs typeface="Gill Sans MT"/>
              </a:rPr>
              <a:t>multiple </a:t>
            </a:r>
            <a:r>
              <a:rPr sz="2600" dirty="0">
                <a:latin typeface="Gill Sans MT"/>
                <a:cs typeface="Gill Sans MT"/>
              </a:rPr>
              <a:t>values  of </a:t>
            </a:r>
            <a:r>
              <a:rPr sz="2600" spc="-10" dirty="0">
                <a:latin typeface="Gill Sans MT"/>
                <a:cs typeface="Gill Sans MT"/>
              </a:rPr>
              <a:t>different </a:t>
            </a:r>
            <a:r>
              <a:rPr sz="2600" dirty="0">
                <a:latin typeface="Gill Sans MT"/>
                <a:cs typeface="Gill Sans MT"/>
              </a:rPr>
              <a:t>data</a:t>
            </a:r>
            <a:r>
              <a:rPr sz="2600" spc="-50" dirty="0">
                <a:latin typeface="Gill Sans MT"/>
                <a:cs typeface="Gill Sans MT"/>
              </a:rPr>
              <a:t> </a:t>
            </a:r>
            <a:r>
              <a:rPr sz="2600" spc="-5" dirty="0">
                <a:latin typeface="Gill Sans MT"/>
                <a:cs typeface="Gill Sans MT"/>
              </a:rPr>
              <a:t>types:</a:t>
            </a:r>
            <a:endParaRPr sz="2600" dirty="0">
              <a:latin typeface="Gill Sans MT"/>
              <a:cs typeface="Gill Sans MT"/>
            </a:endParaRPr>
          </a:p>
        </p:txBody>
      </p:sp>
      <p:sp>
        <p:nvSpPr>
          <p:cNvPr id="6" name="object 6"/>
          <p:cNvSpPr/>
          <p:nvPr/>
        </p:nvSpPr>
        <p:spPr>
          <a:xfrm>
            <a:off x="829436" y="4962521"/>
            <a:ext cx="3933436" cy="1209299"/>
          </a:xfrm>
          <a:prstGeom prst="rect">
            <a:avLst/>
          </a:prstGeom>
          <a:blipFill>
            <a:blip r:embed="rId2" cstate="print"/>
            <a:stretch>
              <a:fillRect/>
            </a:stretch>
          </a:blipFill>
        </p:spPr>
        <p:txBody>
          <a:bodyPr wrap="square" lIns="0" tIns="0" rIns="0" bIns="0" rtlCol="0"/>
          <a:lstStyle/>
          <a:p>
            <a:endParaRPr/>
          </a:p>
        </p:txBody>
      </p:sp>
      <p:pic>
        <p:nvPicPr>
          <p:cNvPr id="7" name="Picture 6"/>
          <p:cNvPicPr>
            <a:picLocks noChangeAspect="1"/>
          </p:cNvPicPr>
          <p:nvPr/>
        </p:nvPicPr>
        <p:blipFill rotWithShape="1">
          <a:blip r:embed="rId3"/>
          <a:srcRect l="5218" t="12501" r="39723" b="54162"/>
          <a:stretch/>
        </p:blipFill>
        <p:spPr>
          <a:xfrm>
            <a:off x="836363" y="2743200"/>
            <a:ext cx="5945437" cy="2023979"/>
          </a:xfrm>
          <a:prstGeom prst="rect">
            <a:avLst/>
          </a:prstGeom>
        </p:spPr>
      </p:pic>
    </p:spTree>
    <p:extLst>
      <p:ext uri="{BB962C8B-B14F-4D97-AF65-F5344CB8AC3E}">
        <p14:creationId xmlns:p14="http://schemas.microsoft.com/office/powerpoint/2010/main" val="2641532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7341"/>
            <a:ext cx="2449195" cy="513715"/>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464652"/>
                </a:solidFill>
              </a:rPr>
              <a:t>if</a:t>
            </a:r>
            <a:r>
              <a:rPr sz="3200" spc="-80" dirty="0">
                <a:solidFill>
                  <a:srgbClr val="464652"/>
                </a:solidFill>
              </a:rPr>
              <a:t> </a:t>
            </a:r>
            <a:r>
              <a:rPr sz="3200" spc="-5" dirty="0">
                <a:solidFill>
                  <a:srgbClr val="464652"/>
                </a:solidFill>
              </a:rPr>
              <a:t>Statement</a:t>
            </a:r>
            <a:endParaRPr sz="3200"/>
          </a:p>
        </p:txBody>
      </p:sp>
      <p:sp>
        <p:nvSpPr>
          <p:cNvPr id="7" name="Slide Number Placeholder 6"/>
          <p:cNvSpPr>
            <a:spLocks noGrp="1"/>
          </p:cNvSpPr>
          <p:nvPr>
            <p:ph type="sldNum" sz="quarter" idx="12"/>
          </p:nvPr>
        </p:nvSpPr>
        <p:spPr/>
        <p:txBody>
          <a:bodyPr/>
          <a:lstStyle/>
          <a:p>
            <a:fld id="{2F424A89-909B-4BA1-940E-23EAC9404E56}" type="slidenum">
              <a:rPr lang="en-US" smtClean="0"/>
              <a:pPr/>
              <a:t>40</a:t>
            </a:fld>
            <a:endParaRPr lang="en-US"/>
          </a:p>
        </p:txBody>
      </p:sp>
      <p:sp>
        <p:nvSpPr>
          <p:cNvPr id="3" name="object 3"/>
          <p:cNvSpPr txBox="1"/>
          <p:nvPr/>
        </p:nvSpPr>
        <p:spPr>
          <a:xfrm>
            <a:off x="535940" y="1199133"/>
            <a:ext cx="8319770" cy="5070475"/>
          </a:xfrm>
          <a:prstGeom prst="rect">
            <a:avLst/>
          </a:prstGeom>
        </p:spPr>
        <p:txBody>
          <a:bodyPr vert="horz" wrap="square" lIns="0" tIns="57785" rIns="0" bIns="0" rtlCol="0">
            <a:spAutoFit/>
          </a:bodyPr>
          <a:lstStyle/>
          <a:p>
            <a:pPr marL="286385" marR="862965" indent="-274320">
              <a:lnSpc>
                <a:spcPts val="2810"/>
              </a:lnSpc>
              <a:spcBef>
                <a:spcPts val="45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Conditional branching </a:t>
            </a:r>
            <a:r>
              <a:rPr sz="2600" spc="-5" dirty="0">
                <a:latin typeface="Gill Sans MT"/>
                <a:cs typeface="Gill Sans MT"/>
              </a:rPr>
              <a:t>in </a:t>
            </a:r>
            <a:r>
              <a:rPr sz="2600" dirty="0">
                <a:latin typeface="Gill Sans MT"/>
                <a:cs typeface="Gill Sans MT"/>
              </a:rPr>
              <a:t>Python is </a:t>
            </a:r>
            <a:r>
              <a:rPr sz="2600" spc="-5" dirty="0">
                <a:latin typeface="Gill Sans MT"/>
                <a:cs typeface="Gill Sans MT"/>
              </a:rPr>
              <a:t>written with </a:t>
            </a:r>
            <a:r>
              <a:rPr sz="2600" dirty="0">
                <a:latin typeface="Gill Sans MT"/>
                <a:cs typeface="Gill Sans MT"/>
              </a:rPr>
              <a:t>the </a:t>
            </a:r>
            <a:r>
              <a:rPr sz="2600" b="1" dirty="0">
                <a:solidFill>
                  <a:srgbClr val="0000FF"/>
                </a:solidFill>
                <a:latin typeface="Gill Sans MT"/>
                <a:cs typeface="Gill Sans MT"/>
              </a:rPr>
              <a:t>if  </a:t>
            </a:r>
            <a:r>
              <a:rPr sz="2600" b="1" dirty="0">
                <a:latin typeface="Gill Sans MT"/>
                <a:cs typeface="Gill Sans MT"/>
              </a:rPr>
              <a:t>statement</a:t>
            </a:r>
            <a:r>
              <a:rPr sz="2600" dirty="0">
                <a:latin typeface="Gill Sans MT"/>
                <a:cs typeface="Gill Sans MT"/>
              </a:rPr>
              <a:t>.</a:t>
            </a:r>
          </a:p>
          <a:p>
            <a:pPr marL="927100" marR="5391785" indent="-640715">
              <a:lnSpc>
                <a:spcPts val="3400"/>
              </a:lnSpc>
              <a:spcBef>
                <a:spcPts val="90"/>
              </a:spcBef>
            </a:pPr>
            <a:r>
              <a:rPr sz="2600" b="1" spc="-5" dirty="0">
                <a:solidFill>
                  <a:srgbClr val="0000FF"/>
                </a:solidFill>
                <a:latin typeface="Consolas"/>
                <a:cs typeface="Consolas"/>
              </a:rPr>
              <a:t>if </a:t>
            </a:r>
            <a:r>
              <a:rPr sz="2600" spc="-10" dirty="0">
                <a:solidFill>
                  <a:srgbClr val="0000FF"/>
                </a:solidFill>
                <a:latin typeface="Consolas"/>
                <a:cs typeface="Consolas"/>
              </a:rPr>
              <a:t>EXPRESSION</a:t>
            </a:r>
            <a:r>
              <a:rPr sz="2600" b="1" spc="-10" dirty="0">
                <a:solidFill>
                  <a:srgbClr val="0000FF"/>
                </a:solidFill>
                <a:latin typeface="Consolas"/>
                <a:cs typeface="Consolas"/>
              </a:rPr>
              <a:t>:  </a:t>
            </a:r>
            <a:r>
              <a:rPr sz="2600" spc="-5" dirty="0">
                <a:solidFill>
                  <a:srgbClr val="0000FF"/>
                </a:solidFill>
                <a:latin typeface="Consolas"/>
                <a:cs typeface="Consolas"/>
              </a:rPr>
              <a:t>TRUE</a:t>
            </a:r>
            <a:r>
              <a:rPr sz="2600" spc="-105" dirty="0">
                <a:solidFill>
                  <a:srgbClr val="0000FF"/>
                </a:solidFill>
                <a:latin typeface="Consolas"/>
                <a:cs typeface="Consolas"/>
              </a:rPr>
              <a:t> </a:t>
            </a:r>
            <a:r>
              <a:rPr sz="2600" spc="-5" dirty="0">
                <a:solidFill>
                  <a:srgbClr val="0000FF"/>
                </a:solidFill>
                <a:latin typeface="Consolas"/>
                <a:cs typeface="Consolas"/>
              </a:rPr>
              <a:t>ACTION</a:t>
            </a:r>
            <a:endParaRPr sz="2600" dirty="0">
              <a:latin typeface="Consolas"/>
              <a:cs typeface="Consolas"/>
            </a:endParaRPr>
          </a:p>
          <a:p>
            <a:pPr marL="286385">
              <a:lnSpc>
                <a:spcPct val="100000"/>
              </a:lnSpc>
              <a:spcBef>
                <a:spcPts val="125"/>
              </a:spcBef>
            </a:pPr>
            <a:r>
              <a:rPr sz="2600" b="1" spc="-5" dirty="0">
                <a:solidFill>
                  <a:srgbClr val="0000FF"/>
                </a:solidFill>
                <a:latin typeface="Consolas"/>
                <a:cs typeface="Consolas"/>
              </a:rPr>
              <a:t>else:</a:t>
            </a:r>
            <a:endParaRPr sz="2600" dirty="0">
              <a:latin typeface="Consolas"/>
              <a:cs typeface="Consolas"/>
            </a:endParaRPr>
          </a:p>
          <a:p>
            <a:pPr marL="927100">
              <a:lnSpc>
                <a:spcPct val="100000"/>
              </a:lnSpc>
              <a:spcBef>
                <a:spcPts val="290"/>
              </a:spcBef>
            </a:pPr>
            <a:r>
              <a:rPr sz="2600" spc="-5" dirty="0">
                <a:solidFill>
                  <a:srgbClr val="0000FF"/>
                </a:solidFill>
                <a:latin typeface="Consolas"/>
                <a:cs typeface="Consolas"/>
              </a:rPr>
              <a:t>FALSE</a:t>
            </a:r>
            <a:r>
              <a:rPr sz="2600" spc="-20" dirty="0">
                <a:solidFill>
                  <a:srgbClr val="0000FF"/>
                </a:solidFill>
                <a:latin typeface="Consolas"/>
                <a:cs typeface="Consolas"/>
              </a:rPr>
              <a:t> </a:t>
            </a:r>
            <a:r>
              <a:rPr sz="2600" spc="-5" dirty="0">
                <a:solidFill>
                  <a:srgbClr val="0000FF"/>
                </a:solidFill>
                <a:latin typeface="Consolas"/>
                <a:cs typeface="Consolas"/>
              </a:rPr>
              <a:t>ACTION</a:t>
            </a:r>
            <a:endParaRPr sz="2600" dirty="0">
              <a:latin typeface="Consolas"/>
              <a:cs typeface="Consolas"/>
            </a:endParaRPr>
          </a:p>
          <a:p>
            <a:pPr marL="12700">
              <a:lnSpc>
                <a:spcPct val="100000"/>
              </a:lnSpc>
              <a:spcBef>
                <a:spcPts val="30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5" dirty="0">
                <a:solidFill>
                  <a:srgbClr val="0000FF"/>
                </a:solidFill>
                <a:latin typeface="Consolas"/>
                <a:cs typeface="Consolas"/>
              </a:rPr>
              <a:t>if</a:t>
            </a:r>
            <a:r>
              <a:rPr sz="2600" spc="-735" dirty="0">
                <a:solidFill>
                  <a:srgbClr val="0000FF"/>
                </a:solidFill>
                <a:latin typeface="Consolas"/>
                <a:cs typeface="Consolas"/>
              </a:rPr>
              <a:t> </a:t>
            </a:r>
            <a:r>
              <a:rPr sz="2600" dirty="0">
                <a:latin typeface="Gill Sans MT"/>
                <a:cs typeface="Gill Sans MT"/>
              </a:rPr>
              <a:t>statement </a:t>
            </a:r>
            <a:r>
              <a:rPr sz="2600" spc="-10" dirty="0">
                <a:latin typeface="Gill Sans MT"/>
                <a:cs typeface="Gill Sans MT"/>
              </a:rPr>
              <a:t>expression:</a:t>
            </a:r>
            <a:endParaRPr sz="2600" dirty="0">
              <a:latin typeface="Gill Sans MT"/>
              <a:cs typeface="Gill Sans MT"/>
            </a:endParaRPr>
          </a:p>
          <a:p>
            <a:pPr marL="561340" marR="502284" indent="-274955">
              <a:lnSpc>
                <a:spcPts val="2480"/>
              </a:lnSpc>
              <a:spcBef>
                <a:spcPts val="59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35" dirty="0">
                <a:solidFill>
                  <a:srgbClr val="464652"/>
                </a:solidFill>
                <a:latin typeface="Gill Sans MT"/>
                <a:cs typeface="Gill Sans MT"/>
              </a:rPr>
              <a:t>Typically </a:t>
            </a:r>
            <a:r>
              <a:rPr sz="2300" dirty="0">
                <a:solidFill>
                  <a:srgbClr val="464652"/>
                </a:solidFill>
                <a:latin typeface="Gill Sans MT"/>
                <a:cs typeface="Gill Sans MT"/>
              </a:rPr>
              <a:t>constructed </a:t>
            </a:r>
            <a:r>
              <a:rPr sz="2300" spc="-15" dirty="0">
                <a:solidFill>
                  <a:srgbClr val="464652"/>
                </a:solidFill>
                <a:latin typeface="Gill Sans MT"/>
                <a:cs typeface="Gill Sans MT"/>
              </a:rPr>
              <a:t>from </a:t>
            </a:r>
            <a:r>
              <a:rPr sz="2300" spc="-10" dirty="0">
                <a:solidFill>
                  <a:srgbClr val="464652"/>
                </a:solidFill>
                <a:latin typeface="Gill Sans MT"/>
                <a:cs typeface="Gill Sans MT"/>
              </a:rPr>
              <a:t>relational </a:t>
            </a:r>
            <a:r>
              <a:rPr sz="2300" dirty="0">
                <a:solidFill>
                  <a:srgbClr val="464652"/>
                </a:solidFill>
                <a:latin typeface="Gill Sans MT"/>
                <a:cs typeface="Gill Sans MT"/>
              </a:rPr>
              <a:t>and/or </a:t>
            </a:r>
            <a:r>
              <a:rPr sz="2300" spc="-5" dirty="0">
                <a:solidFill>
                  <a:srgbClr val="464652"/>
                </a:solidFill>
                <a:latin typeface="Gill Sans MT"/>
                <a:cs typeface="Gill Sans MT"/>
              </a:rPr>
              <a:t>logical </a:t>
            </a:r>
            <a:r>
              <a:rPr sz="2300" dirty="0">
                <a:solidFill>
                  <a:srgbClr val="464652"/>
                </a:solidFill>
                <a:latin typeface="Gill Sans MT"/>
                <a:cs typeface="Gill Sans MT"/>
              </a:rPr>
              <a:t>operators  </a:t>
            </a:r>
            <a:r>
              <a:rPr sz="2300" spc="-5" dirty="0">
                <a:solidFill>
                  <a:srgbClr val="464652"/>
                </a:solidFill>
                <a:latin typeface="Gill Sans MT"/>
                <a:cs typeface="Gill Sans MT"/>
              </a:rPr>
              <a:t>with literal </a:t>
            </a:r>
            <a:r>
              <a:rPr sz="2300" dirty="0">
                <a:solidFill>
                  <a:srgbClr val="464652"/>
                </a:solidFill>
                <a:latin typeface="Gill Sans MT"/>
                <a:cs typeface="Gill Sans MT"/>
              </a:rPr>
              <a:t>or variable of </a:t>
            </a:r>
            <a:r>
              <a:rPr sz="2300" spc="-15" dirty="0">
                <a:solidFill>
                  <a:srgbClr val="464652"/>
                </a:solidFill>
                <a:latin typeface="Gill Sans MT"/>
                <a:cs typeface="Gill Sans MT"/>
              </a:rPr>
              <a:t>any </a:t>
            </a:r>
            <a:r>
              <a:rPr sz="2300" spc="-5" dirty="0">
                <a:solidFill>
                  <a:srgbClr val="464652"/>
                </a:solidFill>
                <a:latin typeface="Gill Sans MT"/>
                <a:cs typeface="Gill Sans MT"/>
              </a:rPr>
              <a:t>primitive </a:t>
            </a:r>
            <a:r>
              <a:rPr sz="2300" dirty="0">
                <a:solidFill>
                  <a:srgbClr val="464652"/>
                </a:solidFill>
                <a:latin typeface="Gill Sans MT"/>
                <a:cs typeface="Gill Sans MT"/>
              </a:rPr>
              <a:t>data</a:t>
            </a:r>
            <a:r>
              <a:rPr sz="2300" spc="-60" dirty="0">
                <a:solidFill>
                  <a:srgbClr val="464652"/>
                </a:solidFill>
                <a:latin typeface="Gill Sans MT"/>
                <a:cs typeface="Gill Sans MT"/>
              </a:rPr>
              <a:t> </a:t>
            </a:r>
            <a:r>
              <a:rPr sz="2300" spc="-5" dirty="0">
                <a:solidFill>
                  <a:srgbClr val="464652"/>
                </a:solidFill>
                <a:latin typeface="Gill Sans MT"/>
                <a:cs typeface="Gill Sans MT"/>
              </a:rPr>
              <a:t>types.</a:t>
            </a:r>
            <a:endParaRPr sz="2300" dirty="0">
              <a:latin typeface="Gill Sans MT"/>
              <a:cs typeface="Gill Sans MT"/>
            </a:endParaRPr>
          </a:p>
          <a:p>
            <a:pPr marL="286385">
              <a:lnSpc>
                <a:spcPct val="100000"/>
              </a:lnSpc>
              <a:spcBef>
                <a:spcPts val="16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464652"/>
                </a:solidFill>
                <a:latin typeface="Gill Sans MT"/>
                <a:cs typeface="Gill Sans MT"/>
              </a:rPr>
              <a:t>Evaluates to </a:t>
            </a:r>
            <a:r>
              <a:rPr sz="2300" spc="-5" dirty="0">
                <a:solidFill>
                  <a:srgbClr val="464652"/>
                </a:solidFill>
                <a:latin typeface="Gill Sans MT"/>
                <a:cs typeface="Gill Sans MT"/>
              </a:rPr>
              <a:t>either </a:t>
            </a:r>
            <a:r>
              <a:rPr sz="2300" dirty="0">
                <a:solidFill>
                  <a:srgbClr val="0000FF"/>
                </a:solidFill>
                <a:latin typeface="Consolas"/>
                <a:cs typeface="Consolas"/>
              </a:rPr>
              <a:t>True</a:t>
            </a:r>
            <a:r>
              <a:rPr sz="2300" spc="-715" dirty="0">
                <a:solidFill>
                  <a:srgbClr val="0000FF"/>
                </a:solidFill>
                <a:latin typeface="Consolas"/>
                <a:cs typeface="Consolas"/>
              </a:rPr>
              <a:t> </a:t>
            </a:r>
            <a:r>
              <a:rPr sz="2300" dirty="0">
                <a:solidFill>
                  <a:srgbClr val="464652"/>
                </a:solidFill>
                <a:latin typeface="Gill Sans MT"/>
                <a:cs typeface="Gill Sans MT"/>
              </a:rPr>
              <a:t>or </a:t>
            </a:r>
            <a:r>
              <a:rPr sz="2300" dirty="0">
                <a:solidFill>
                  <a:srgbClr val="0000FF"/>
                </a:solidFill>
                <a:latin typeface="Consolas"/>
                <a:cs typeface="Consolas"/>
              </a:rPr>
              <a:t>False</a:t>
            </a:r>
            <a:r>
              <a:rPr sz="2300" dirty="0">
                <a:solidFill>
                  <a:srgbClr val="464652"/>
                </a:solidFill>
                <a:latin typeface="Gill Sans MT"/>
                <a:cs typeface="Gill Sans MT"/>
              </a:rPr>
              <a:t>.</a:t>
            </a:r>
            <a:endParaRPr sz="2300" dirty="0">
              <a:latin typeface="Gill Sans MT"/>
              <a:cs typeface="Gill Sans MT"/>
            </a:endParaRPr>
          </a:p>
          <a:p>
            <a:pPr marL="607060">
              <a:lnSpc>
                <a:spcPct val="100000"/>
              </a:lnSpc>
              <a:spcBef>
                <a:spcPts val="280"/>
              </a:spcBef>
            </a:pPr>
            <a:r>
              <a:rPr sz="1500" spc="5" dirty="0">
                <a:solidFill>
                  <a:srgbClr val="BBBBBB"/>
                </a:solidFill>
                <a:latin typeface="Wingdings 3"/>
                <a:cs typeface="Wingdings 3"/>
              </a:rPr>
              <a:t></a:t>
            </a:r>
            <a:r>
              <a:rPr sz="1500" spc="225" dirty="0">
                <a:solidFill>
                  <a:srgbClr val="BBBBBB"/>
                </a:solidFill>
                <a:latin typeface="Times New Roman"/>
                <a:cs typeface="Times New Roman"/>
              </a:rPr>
              <a:t> </a:t>
            </a:r>
            <a:r>
              <a:rPr sz="2000" dirty="0">
                <a:latin typeface="Gill Sans MT"/>
                <a:cs typeface="Gill Sans MT"/>
              </a:rPr>
              <a:t>If</a:t>
            </a:r>
            <a:r>
              <a:rPr sz="2000" spc="-20" dirty="0">
                <a:latin typeface="Gill Sans MT"/>
                <a:cs typeface="Gill Sans MT"/>
              </a:rPr>
              <a:t> </a:t>
            </a:r>
            <a:r>
              <a:rPr sz="2000" dirty="0">
                <a:solidFill>
                  <a:srgbClr val="0000FF"/>
                </a:solidFill>
                <a:latin typeface="Consolas"/>
                <a:cs typeface="Consolas"/>
              </a:rPr>
              <a:t>True</a:t>
            </a:r>
            <a:r>
              <a:rPr sz="2000" dirty="0">
                <a:latin typeface="Gill Sans MT"/>
                <a:cs typeface="Gill Sans MT"/>
              </a:rPr>
              <a:t>,</a:t>
            </a:r>
            <a:r>
              <a:rPr sz="2000" spc="-235" dirty="0">
                <a:latin typeface="Gill Sans MT"/>
                <a:cs typeface="Gill Sans MT"/>
              </a:rPr>
              <a:t> </a:t>
            </a:r>
            <a:r>
              <a:rPr sz="2000" spc="-10" dirty="0">
                <a:latin typeface="Gill Sans MT"/>
                <a:cs typeface="Gill Sans MT"/>
              </a:rPr>
              <a:t>executes</a:t>
            </a:r>
            <a:r>
              <a:rPr sz="2000" spc="-265" dirty="0">
                <a:latin typeface="Gill Sans MT"/>
                <a:cs typeface="Gill Sans MT"/>
              </a:rPr>
              <a:t> </a:t>
            </a:r>
            <a:r>
              <a:rPr sz="2000" spc="-15" dirty="0">
                <a:latin typeface="Gill Sans MT"/>
                <a:cs typeface="Gill Sans MT"/>
              </a:rPr>
              <a:t>TRUE</a:t>
            </a:r>
            <a:r>
              <a:rPr sz="2000" spc="-225" dirty="0">
                <a:latin typeface="Gill Sans MT"/>
                <a:cs typeface="Gill Sans MT"/>
              </a:rPr>
              <a:t> </a:t>
            </a:r>
            <a:r>
              <a:rPr sz="2000" spc="-15" dirty="0">
                <a:latin typeface="Gill Sans MT"/>
                <a:cs typeface="Gill Sans MT"/>
              </a:rPr>
              <a:t>ACTION.</a:t>
            </a:r>
            <a:endParaRPr sz="2000" dirty="0">
              <a:latin typeface="Gill Sans MT"/>
              <a:cs typeface="Gill Sans MT"/>
            </a:endParaRPr>
          </a:p>
          <a:p>
            <a:pPr marL="607060">
              <a:lnSpc>
                <a:spcPct val="100000"/>
              </a:lnSpc>
              <a:spcBef>
                <a:spcPts val="250"/>
              </a:spcBef>
            </a:pPr>
            <a:r>
              <a:rPr sz="1500" spc="5" dirty="0">
                <a:solidFill>
                  <a:srgbClr val="BBBBBB"/>
                </a:solidFill>
                <a:latin typeface="Wingdings 3"/>
                <a:cs typeface="Wingdings 3"/>
              </a:rPr>
              <a:t></a:t>
            </a:r>
            <a:r>
              <a:rPr sz="1500" spc="5" dirty="0">
                <a:solidFill>
                  <a:srgbClr val="BBBBBB"/>
                </a:solidFill>
                <a:latin typeface="Times New Roman"/>
                <a:cs typeface="Times New Roman"/>
              </a:rPr>
              <a:t> </a:t>
            </a:r>
            <a:r>
              <a:rPr sz="2000" dirty="0">
                <a:latin typeface="Gill Sans MT"/>
                <a:cs typeface="Gill Sans MT"/>
              </a:rPr>
              <a:t>If </a:t>
            </a:r>
            <a:r>
              <a:rPr sz="2000" dirty="0">
                <a:solidFill>
                  <a:srgbClr val="0000FF"/>
                </a:solidFill>
                <a:latin typeface="Consolas"/>
                <a:cs typeface="Consolas"/>
              </a:rPr>
              <a:t>False</a:t>
            </a:r>
            <a:r>
              <a:rPr sz="2000" dirty="0">
                <a:latin typeface="Gill Sans MT"/>
                <a:cs typeface="Gill Sans MT"/>
              </a:rPr>
              <a:t>, </a:t>
            </a:r>
            <a:r>
              <a:rPr sz="2000" spc="-10" dirty="0">
                <a:latin typeface="Gill Sans MT"/>
                <a:cs typeface="Gill Sans MT"/>
              </a:rPr>
              <a:t>executes </a:t>
            </a:r>
            <a:r>
              <a:rPr sz="2000" spc="-25" dirty="0">
                <a:latin typeface="Gill Sans MT"/>
                <a:cs typeface="Gill Sans MT"/>
              </a:rPr>
              <a:t>FALSE</a:t>
            </a:r>
            <a:r>
              <a:rPr sz="2000" spc="-254" dirty="0">
                <a:latin typeface="Gill Sans MT"/>
                <a:cs typeface="Gill Sans MT"/>
              </a:rPr>
              <a:t> </a:t>
            </a:r>
            <a:r>
              <a:rPr sz="2000" spc="-15" dirty="0">
                <a:latin typeface="Gill Sans MT"/>
                <a:cs typeface="Gill Sans MT"/>
              </a:rPr>
              <a:t>ACTION.</a:t>
            </a:r>
            <a:endParaRPr sz="2000" dirty="0">
              <a:latin typeface="Gill Sans MT"/>
              <a:cs typeface="Gill Sans MT"/>
            </a:endParaRPr>
          </a:p>
          <a:p>
            <a:pPr marL="286385">
              <a:lnSpc>
                <a:spcPct val="100000"/>
              </a:lnSpc>
              <a:spcBef>
                <a:spcPts val="219"/>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464652"/>
                </a:solidFill>
                <a:latin typeface="Gill Sans MT"/>
                <a:cs typeface="Gill Sans MT"/>
              </a:rPr>
              <a:t>The </a:t>
            </a:r>
            <a:r>
              <a:rPr sz="2300" dirty="0">
                <a:solidFill>
                  <a:srgbClr val="0000FF"/>
                </a:solidFill>
                <a:latin typeface="Consolas"/>
                <a:cs typeface="Consolas"/>
              </a:rPr>
              <a:t>else</a:t>
            </a:r>
            <a:r>
              <a:rPr sz="2300" spc="-840" dirty="0">
                <a:solidFill>
                  <a:srgbClr val="0000FF"/>
                </a:solidFill>
                <a:latin typeface="Consolas"/>
                <a:cs typeface="Consolas"/>
              </a:rPr>
              <a:t> </a:t>
            </a:r>
            <a:r>
              <a:rPr sz="2300" dirty="0">
                <a:solidFill>
                  <a:srgbClr val="464652"/>
                </a:solidFill>
                <a:latin typeface="Gill Sans MT"/>
                <a:cs typeface="Gill Sans MT"/>
              </a:rPr>
              <a:t>clause </a:t>
            </a:r>
            <a:r>
              <a:rPr sz="2300" spc="-35" dirty="0">
                <a:solidFill>
                  <a:srgbClr val="464652"/>
                </a:solidFill>
                <a:latin typeface="Gill Sans MT"/>
                <a:cs typeface="Gill Sans MT"/>
              </a:rPr>
              <a:t>may </a:t>
            </a:r>
            <a:r>
              <a:rPr sz="2300" dirty="0">
                <a:solidFill>
                  <a:srgbClr val="464652"/>
                </a:solidFill>
                <a:latin typeface="Gill Sans MT"/>
                <a:cs typeface="Gill Sans MT"/>
              </a:rPr>
              <a:t>be omitted </a:t>
            </a:r>
            <a:r>
              <a:rPr sz="2300" spc="-5" dirty="0">
                <a:solidFill>
                  <a:srgbClr val="464652"/>
                </a:solidFill>
                <a:latin typeface="Gill Sans MT"/>
                <a:cs typeface="Gill Sans MT"/>
              </a:rPr>
              <a:t>if </a:t>
            </a:r>
            <a:r>
              <a:rPr sz="2300" spc="-25" dirty="0">
                <a:solidFill>
                  <a:srgbClr val="464652"/>
                </a:solidFill>
                <a:latin typeface="Gill Sans MT"/>
                <a:cs typeface="Gill Sans MT"/>
              </a:rPr>
              <a:t>FALSE </a:t>
            </a:r>
            <a:r>
              <a:rPr sz="2300" spc="-20" dirty="0">
                <a:solidFill>
                  <a:srgbClr val="464652"/>
                </a:solidFill>
                <a:latin typeface="Gill Sans MT"/>
                <a:cs typeface="Gill Sans MT"/>
              </a:rPr>
              <a:t>ACTION </a:t>
            </a:r>
            <a:r>
              <a:rPr sz="2300" dirty="0">
                <a:solidFill>
                  <a:srgbClr val="464652"/>
                </a:solidFill>
                <a:latin typeface="Gill Sans MT"/>
                <a:cs typeface="Gill Sans MT"/>
              </a:rPr>
              <a:t>not </a:t>
            </a:r>
            <a:r>
              <a:rPr sz="2300" spc="-15" dirty="0">
                <a:solidFill>
                  <a:srgbClr val="464652"/>
                </a:solidFill>
                <a:latin typeface="Gill Sans MT"/>
                <a:cs typeface="Gill Sans MT"/>
              </a:rPr>
              <a:t>required.</a:t>
            </a:r>
            <a:endParaRPr sz="2300" dirty="0">
              <a:latin typeface="Gill Sans MT"/>
              <a:cs typeface="Gill Sans MT"/>
            </a:endParaRPr>
          </a:p>
        </p:txBody>
      </p:sp>
    </p:spTree>
    <p:extLst>
      <p:ext uri="{BB962C8B-B14F-4D97-AF65-F5344CB8AC3E}">
        <p14:creationId xmlns:p14="http://schemas.microsoft.com/office/powerpoint/2010/main" val="991680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5148"/>
            <a:ext cx="8074660" cy="505908"/>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464652"/>
                </a:solidFill>
              </a:rPr>
              <a:t>if </a:t>
            </a:r>
            <a:r>
              <a:rPr sz="3200" spc="-5" dirty="0">
                <a:solidFill>
                  <a:srgbClr val="464652"/>
                </a:solidFill>
              </a:rPr>
              <a:t>Statement</a:t>
            </a:r>
            <a:r>
              <a:rPr sz="3200" spc="-70" dirty="0">
                <a:solidFill>
                  <a:srgbClr val="464652"/>
                </a:solidFill>
              </a:rPr>
              <a:t> </a:t>
            </a:r>
            <a:r>
              <a:rPr sz="3200" dirty="0">
                <a:solidFill>
                  <a:srgbClr val="464652"/>
                </a:solidFill>
              </a:rPr>
              <a:t>(</a:t>
            </a:r>
            <a:r>
              <a:rPr lang="en-SG" sz="3200" dirty="0">
                <a:solidFill>
                  <a:srgbClr val="464652"/>
                </a:solidFill>
              </a:rPr>
              <a:t>cont.</a:t>
            </a:r>
            <a:r>
              <a:rPr sz="3200" dirty="0">
                <a:solidFill>
                  <a:srgbClr val="464652"/>
                </a:solidFill>
              </a:rPr>
              <a:t>)</a:t>
            </a:r>
            <a:endParaRPr sz="3200" dirty="0"/>
          </a:p>
        </p:txBody>
      </p:sp>
      <p:sp>
        <p:nvSpPr>
          <p:cNvPr id="7" name="Slide Number Placeholder 6"/>
          <p:cNvSpPr>
            <a:spLocks noGrp="1"/>
          </p:cNvSpPr>
          <p:nvPr>
            <p:ph type="sldNum" sz="quarter" idx="12"/>
          </p:nvPr>
        </p:nvSpPr>
        <p:spPr/>
        <p:txBody>
          <a:bodyPr/>
          <a:lstStyle/>
          <a:p>
            <a:fld id="{2F424A89-909B-4BA1-940E-23EAC9404E56}" type="slidenum">
              <a:rPr lang="en-US" smtClean="0"/>
              <a:pPr/>
              <a:t>41</a:t>
            </a:fld>
            <a:endParaRPr lang="en-US"/>
          </a:p>
        </p:txBody>
      </p:sp>
      <p:sp>
        <p:nvSpPr>
          <p:cNvPr id="3" name="object 3"/>
          <p:cNvSpPr txBox="1"/>
          <p:nvPr/>
        </p:nvSpPr>
        <p:spPr>
          <a:xfrm>
            <a:off x="383540" y="1752600"/>
            <a:ext cx="8227060" cy="4338752"/>
          </a:xfrm>
          <a:prstGeom prst="rect">
            <a:avLst/>
          </a:prstGeom>
        </p:spPr>
        <p:txBody>
          <a:bodyPr vert="horz" wrap="square" lIns="0" tIns="28575" rIns="0" bIns="0" rtlCol="0">
            <a:spAutoFit/>
          </a:bodyPr>
          <a:lstStyle/>
          <a:p>
            <a:pPr marL="286385" marR="379095" indent="-274320">
              <a:lnSpc>
                <a:spcPts val="2840"/>
              </a:lnSpc>
              <a:spcBef>
                <a:spcPts val="225"/>
              </a:spcBef>
              <a:tabLst>
                <a:tab pos="286385" algn="l"/>
              </a:tabLst>
            </a:pPr>
            <a:r>
              <a:rPr sz="2600" spc="5" dirty="0">
                <a:solidFill>
                  <a:srgbClr val="717BA2"/>
                </a:solidFill>
                <a:latin typeface="Wingdings 3"/>
                <a:cs typeface="Wingdings 3"/>
              </a:rPr>
              <a:t></a:t>
            </a:r>
            <a:r>
              <a:rPr sz="2600" spc="5" dirty="0">
                <a:solidFill>
                  <a:srgbClr val="717BA2"/>
                </a:solidFill>
                <a:latin typeface="Times New Roman"/>
                <a:cs typeface="Times New Roman"/>
              </a:rPr>
              <a:t>	</a:t>
            </a:r>
            <a:r>
              <a:rPr sz="2600" spc="-5" dirty="0">
                <a:latin typeface="Gill Sans MT"/>
                <a:cs typeface="Gill Sans MT"/>
              </a:rPr>
              <a:t>Since </a:t>
            </a:r>
            <a:r>
              <a:rPr sz="2600" spc="-10" dirty="0">
                <a:latin typeface="Gill Sans MT"/>
                <a:cs typeface="Gill Sans MT"/>
              </a:rPr>
              <a:t>there </a:t>
            </a:r>
            <a:r>
              <a:rPr sz="2600" dirty="0">
                <a:latin typeface="Gill Sans MT"/>
                <a:cs typeface="Gill Sans MT"/>
              </a:rPr>
              <a:t>can be </a:t>
            </a:r>
            <a:r>
              <a:rPr sz="2600" spc="-5" dirty="0">
                <a:latin typeface="Gill Sans MT"/>
                <a:cs typeface="Gill Sans MT"/>
              </a:rPr>
              <a:t>multiple statements </a:t>
            </a:r>
            <a:r>
              <a:rPr sz="2600" spc="-10" dirty="0">
                <a:latin typeface="Gill Sans MT"/>
                <a:cs typeface="Gill Sans MT"/>
              </a:rPr>
              <a:t>for </a:t>
            </a:r>
            <a:r>
              <a:rPr sz="2600" spc="-5" dirty="0">
                <a:latin typeface="Gill Sans MT"/>
                <a:cs typeface="Gill Sans MT"/>
              </a:rPr>
              <a:t>each action, </a:t>
            </a:r>
            <a:r>
              <a:rPr sz="2600" spc="-10" dirty="0">
                <a:latin typeface="Gill Sans MT"/>
                <a:cs typeface="Gill Sans MT"/>
              </a:rPr>
              <a:t>they  </a:t>
            </a:r>
            <a:r>
              <a:rPr sz="2600" dirty="0">
                <a:latin typeface="Gill Sans MT"/>
                <a:cs typeface="Gill Sans MT"/>
              </a:rPr>
              <a:t>need </a:t>
            </a:r>
            <a:r>
              <a:rPr sz="2600" spc="-5" dirty="0">
                <a:latin typeface="Gill Sans MT"/>
                <a:cs typeface="Gill Sans MT"/>
              </a:rPr>
              <a:t>to </a:t>
            </a:r>
            <a:r>
              <a:rPr sz="2600" dirty="0">
                <a:latin typeface="Gill Sans MT"/>
                <a:cs typeface="Gill Sans MT"/>
              </a:rPr>
              <a:t>be</a:t>
            </a:r>
            <a:r>
              <a:rPr sz="2600" spc="-5" dirty="0">
                <a:latin typeface="Gill Sans MT"/>
                <a:cs typeface="Gill Sans MT"/>
              </a:rPr>
              <a:t> indented</a:t>
            </a:r>
            <a:r>
              <a:rPr sz="2600" dirty="0">
                <a:latin typeface="Gill Sans MT"/>
                <a:cs typeface="Gill Sans MT"/>
              </a:rPr>
              <a:t> </a:t>
            </a:r>
            <a:r>
              <a:rPr sz="2600" spc="-5" dirty="0">
                <a:latin typeface="Gill Sans MT"/>
                <a:cs typeface="Gill Sans MT"/>
              </a:rPr>
              <a:t>to the</a:t>
            </a:r>
            <a:r>
              <a:rPr sz="2600" dirty="0">
                <a:latin typeface="Gill Sans MT"/>
                <a:cs typeface="Gill Sans MT"/>
              </a:rPr>
              <a:t> right of</a:t>
            </a:r>
            <a:r>
              <a:rPr sz="2600" spc="-5" dirty="0">
                <a:latin typeface="Gill Sans MT"/>
                <a:cs typeface="Gill Sans MT"/>
              </a:rPr>
              <a:t> </a:t>
            </a:r>
            <a:r>
              <a:rPr sz="2600" dirty="0">
                <a:latin typeface="Gill Sans MT"/>
                <a:cs typeface="Gill Sans MT"/>
              </a:rPr>
              <a:t>the</a:t>
            </a:r>
            <a:r>
              <a:rPr sz="2600" spc="-85" dirty="0">
                <a:latin typeface="Gill Sans MT"/>
                <a:cs typeface="Gill Sans MT"/>
              </a:rPr>
              <a:t> </a:t>
            </a:r>
            <a:r>
              <a:rPr sz="2600" dirty="0">
                <a:solidFill>
                  <a:srgbClr val="0000FF"/>
                </a:solidFill>
                <a:latin typeface="Consolas"/>
                <a:cs typeface="Consolas"/>
              </a:rPr>
              <a:t>if</a:t>
            </a:r>
            <a:r>
              <a:rPr sz="2600" spc="-655" dirty="0">
                <a:solidFill>
                  <a:srgbClr val="0000FF"/>
                </a:solidFill>
                <a:latin typeface="Consolas"/>
                <a:cs typeface="Consolas"/>
              </a:rPr>
              <a:t> </a:t>
            </a:r>
            <a:r>
              <a:rPr sz="2600" dirty="0">
                <a:latin typeface="Gill Sans MT"/>
                <a:cs typeface="Gill Sans MT"/>
              </a:rPr>
              <a:t>and</a:t>
            </a:r>
            <a:r>
              <a:rPr sz="2600" spc="-5" dirty="0">
                <a:latin typeface="Gill Sans MT"/>
                <a:cs typeface="Gill Sans MT"/>
              </a:rPr>
              <a:t> </a:t>
            </a:r>
            <a:r>
              <a:rPr sz="2600" dirty="0">
                <a:solidFill>
                  <a:srgbClr val="0000FF"/>
                </a:solidFill>
                <a:latin typeface="Consolas"/>
                <a:cs typeface="Consolas"/>
              </a:rPr>
              <a:t>else</a:t>
            </a:r>
            <a:r>
              <a:rPr sz="2600" spc="-645" dirty="0">
                <a:solidFill>
                  <a:srgbClr val="0000FF"/>
                </a:solidFill>
                <a:latin typeface="Consolas"/>
                <a:cs typeface="Consolas"/>
              </a:rPr>
              <a:t> </a:t>
            </a:r>
            <a:r>
              <a:rPr sz="2600" b="1" dirty="0">
                <a:latin typeface="Gill Sans MT"/>
                <a:cs typeface="Gill Sans MT"/>
              </a:rPr>
              <a:t>headers</a:t>
            </a:r>
            <a:r>
              <a:rPr sz="2600" dirty="0">
                <a:latin typeface="Gill Sans MT"/>
                <a:cs typeface="Gill Sans MT"/>
              </a:rPr>
              <a:t>.</a:t>
            </a:r>
          </a:p>
          <a:p>
            <a:pPr marL="12700">
              <a:lnSpc>
                <a:spcPct val="100000"/>
              </a:lnSpc>
              <a:spcBef>
                <a:spcPts val="515"/>
              </a:spcBef>
              <a:tabLst>
                <a:tab pos="286385" algn="l"/>
              </a:tabLst>
            </a:pPr>
            <a:r>
              <a:rPr sz="2600" spc="5" dirty="0">
                <a:solidFill>
                  <a:srgbClr val="717BA2"/>
                </a:solidFill>
                <a:latin typeface="Wingdings 3"/>
                <a:cs typeface="Wingdings 3"/>
              </a:rPr>
              <a:t></a:t>
            </a:r>
            <a:r>
              <a:rPr sz="2600" spc="5" dirty="0">
                <a:solidFill>
                  <a:srgbClr val="717BA2"/>
                </a:solidFill>
                <a:latin typeface="Times New Roman"/>
                <a:cs typeface="Times New Roman"/>
              </a:rPr>
              <a:t>	</a:t>
            </a:r>
            <a:r>
              <a:rPr sz="2600" dirty="0">
                <a:latin typeface="Gill Sans MT"/>
                <a:cs typeface="Gill Sans MT"/>
              </a:rPr>
              <a:t>A header begins on a </a:t>
            </a:r>
            <a:r>
              <a:rPr sz="2600" spc="-10" dirty="0">
                <a:latin typeface="Gill Sans MT"/>
                <a:cs typeface="Gill Sans MT"/>
              </a:rPr>
              <a:t>new </a:t>
            </a:r>
            <a:r>
              <a:rPr sz="2600" spc="-5" dirty="0">
                <a:latin typeface="Gill Sans MT"/>
                <a:cs typeface="Gill Sans MT"/>
              </a:rPr>
              <a:t>line </a:t>
            </a:r>
            <a:r>
              <a:rPr sz="2600" dirty="0">
                <a:latin typeface="Gill Sans MT"/>
                <a:cs typeface="Gill Sans MT"/>
              </a:rPr>
              <a:t>and ends </a:t>
            </a:r>
            <a:r>
              <a:rPr sz="2600" spc="-5" dirty="0">
                <a:latin typeface="Gill Sans MT"/>
                <a:cs typeface="Gill Sans MT"/>
              </a:rPr>
              <a:t>with </a:t>
            </a:r>
            <a:r>
              <a:rPr sz="2600" dirty="0">
                <a:latin typeface="Gill Sans MT"/>
                <a:cs typeface="Gill Sans MT"/>
              </a:rPr>
              <a:t>a colon</a:t>
            </a:r>
            <a:r>
              <a:rPr sz="2600" spc="-25" dirty="0">
                <a:latin typeface="Gill Sans MT"/>
                <a:cs typeface="Gill Sans MT"/>
              </a:rPr>
              <a:t> </a:t>
            </a:r>
            <a:r>
              <a:rPr sz="2600" spc="-40" dirty="0">
                <a:latin typeface="Gill Sans MT"/>
                <a:cs typeface="Gill Sans MT"/>
              </a:rPr>
              <a:t>(</a:t>
            </a:r>
            <a:r>
              <a:rPr sz="2600" spc="-40" dirty="0">
                <a:latin typeface="Consolas"/>
                <a:cs typeface="Consolas"/>
              </a:rPr>
              <a:t>:</a:t>
            </a:r>
            <a:r>
              <a:rPr sz="2600" spc="-40" dirty="0">
                <a:latin typeface="Gill Sans MT"/>
                <a:cs typeface="Gill Sans MT"/>
              </a:rPr>
              <a:t>)</a:t>
            </a:r>
            <a:endParaRPr sz="2600" dirty="0">
              <a:latin typeface="Gill Sans MT"/>
              <a:cs typeface="Gill Sans MT"/>
            </a:endParaRPr>
          </a:p>
          <a:p>
            <a:pPr marL="286385">
              <a:lnSpc>
                <a:spcPct val="100000"/>
              </a:lnSpc>
              <a:spcBef>
                <a:spcPts val="555"/>
              </a:spcBef>
              <a:tabLst>
                <a:tab pos="561340" algn="l"/>
              </a:tabLst>
            </a:pPr>
            <a:r>
              <a:rPr sz="1600" spc="-5" dirty="0">
                <a:solidFill>
                  <a:srgbClr val="9FB8CD"/>
                </a:solidFill>
                <a:latin typeface="Wingdings 3"/>
                <a:cs typeface="Wingdings 3"/>
              </a:rPr>
              <a:t></a:t>
            </a:r>
            <a:r>
              <a:rPr sz="1600" spc="-5" dirty="0">
                <a:solidFill>
                  <a:srgbClr val="9FB8CD"/>
                </a:solidFill>
                <a:latin typeface="Times New Roman"/>
                <a:cs typeface="Times New Roman"/>
              </a:rPr>
              <a:t>	</a:t>
            </a:r>
            <a:r>
              <a:rPr sz="2300" dirty="0">
                <a:solidFill>
                  <a:srgbClr val="464652"/>
                </a:solidFill>
                <a:latin typeface="Gill Sans MT"/>
                <a:cs typeface="Gill Sans MT"/>
              </a:rPr>
              <a:t>Indented </a:t>
            </a:r>
            <a:r>
              <a:rPr sz="2300" spc="-5" dirty="0">
                <a:solidFill>
                  <a:srgbClr val="464652"/>
                </a:solidFill>
                <a:latin typeface="Gill Sans MT"/>
                <a:cs typeface="Gill Sans MT"/>
              </a:rPr>
              <a:t>statements that </a:t>
            </a:r>
            <a:r>
              <a:rPr sz="2300" spc="-10" dirty="0">
                <a:solidFill>
                  <a:srgbClr val="464652"/>
                </a:solidFill>
                <a:latin typeface="Gill Sans MT"/>
                <a:cs typeface="Gill Sans MT"/>
              </a:rPr>
              <a:t>follow form </a:t>
            </a:r>
            <a:r>
              <a:rPr sz="2300" spc="-5" dirty="0">
                <a:solidFill>
                  <a:srgbClr val="464652"/>
                </a:solidFill>
                <a:latin typeface="Gill Sans MT"/>
                <a:cs typeface="Gill Sans MT"/>
              </a:rPr>
              <a:t>the statement</a:t>
            </a:r>
            <a:r>
              <a:rPr sz="2300" spc="65" dirty="0">
                <a:solidFill>
                  <a:srgbClr val="464652"/>
                </a:solidFill>
                <a:latin typeface="Gill Sans MT"/>
                <a:cs typeface="Gill Sans MT"/>
              </a:rPr>
              <a:t> </a:t>
            </a:r>
            <a:r>
              <a:rPr sz="2300" dirty="0">
                <a:solidFill>
                  <a:srgbClr val="464652"/>
                </a:solidFill>
                <a:latin typeface="Gill Sans MT"/>
                <a:cs typeface="Gill Sans MT"/>
              </a:rPr>
              <a:t>block.</a:t>
            </a:r>
            <a:endParaRPr sz="2300" dirty="0">
              <a:latin typeface="Gill Sans MT"/>
              <a:cs typeface="Gill Sans MT"/>
            </a:endParaRPr>
          </a:p>
          <a:p>
            <a:pPr marL="12700">
              <a:lnSpc>
                <a:spcPct val="100000"/>
              </a:lnSpc>
              <a:spcBef>
                <a:spcPts val="555"/>
              </a:spcBef>
              <a:tabLst>
                <a:tab pos="286385" algn="l"/>
              </a:tabLst>
            </a:pPr>
            <a:r>
              <a:rPr sz="2600" spc="5" dirty="0">
                <a:solidFill>
                  <a:srgbClr val="717BA2"/>
                </a:solidFill>
                <a:latin typeface="Wingdings 3"/>
                <a:cs typeface="Wingdings 3"/>
              </a:rPr>
              <a:t></a:t>
            </a:r>
            <a:r>
              <a:rPr sz="2600" spc="5" dirty="0">
                <a:solidFill>
                  <a:srgbClr val="717BA2"/>
                </a:solidFill>
                <a:latin typeface="Times New Roman"/>
                <a:cs typeface="Times New Roman"/>
              </a:rPr>
              <a:t>	</a:t>
            </a:r>
            <a:r>
              <a:rPr sz="2600" dirty="0">
                <a:solidFill>
                  <a:srgbClr val="0000FF"/>
                </a:solidFill>
                <a:latin typeface="Consolas"/>
                <a:cs typeface="Consolas"/>
              </a:rPr>
              <a:t>if</a:t>
            </a:r>
            <a:r>
              <a:rPr sz="2600" spc="-670" dirty="0">
                <a:solidFill>
                  <a:srgbClr val="0000FF"/>
                </a:solidFill>
                <a:latin typeface="Consolas"/>
                <a:cs typeface="Consolas"/>
              </a:rPr>
              <a:t> </a:t>
            </a:r>
            <a:r>
              <a:rPr sz="2600" dirty="0">
                <a:latin typeface="Gill Sans MT"/>
                <a:cs typeface="Gill Sans MT"/>
              </a:rPr>
              <a:t>statement serves </a:t>
            </a:r>
            <a:r>
              <a:rPr sz="2600" spc="-20" dirty="0">
                <a:latin typeface="Gill Sans MT"/>
                <a:cs typeface="Gill Sans MT"/>
              </a:rPr>
              <a:t>two </a:t>
            </a:r>
            <a:r>
              <a:rPr sz="2600" spc="-5" dirty="0">
                <a:latin typeface="Gill Sans MT"/>
                <a:cs typeface="Gill Sans MT"/>
              </a:rPr>
              <a:t>purposes:</a:t>
            </a:r>
            <a:endParaRPr sz="2600" dirty="0">
              <a:latin typeface="Gill Sans MT"/>
              <a:cs typeface="Gill Sans MT"/>
            </a:endParaRPr>
          </a:p>
          <a:p>
            <a:pPr marL="286385">
              <a:lnSpc>
                <a:spcPct val="100000"/>
              </a:lnSpc>
              <a:spcBef>
                <a:spcPts val="550"/>
              </a:spcBef>
              <a:tabLst>
                <a:tab pos="561340" algn="l"/>
              </a:tabLst>
            </a:pPr>
            <a:r>
              <a:rPr sz="2300" spc="-5" dirty="0">
                <a:solidFill>
                  <a:srgbClr val="9FB8CD"/>
                </a:solidFill>
                <a:latin typeface="Wingdings 3"/>
                <a:cs typeface="Wingdings 3"/>
              </a:rPr>
              <a:t></a:t>
            </a:r>
            <a:r>
              <a:rPr sz="2300" spc="-5" dirty="0">
                <a:solidFill>
                  <a:srgbClr val="9FB8CD"/>
                </a:solidFill>
                <a:latin typeface="Times New Roman"/>
                <a:cs typeface="Times New Roman"/>
              </a:rPr>
              <a:t>	</a:t>
            </a:r>
            <a:r>
              <a:rPr sz="2300" b="1" spc="-5" dirty="0">
                <a:solidFill>
                  <a:srgbClr val="464652"/>
                </a:solidFill>
                <a:latin typeface="Gill Sans MT"/>
                <a:cs typeface="Gill Sans MT"/>
              </a:rPr>
              <a:t>Alternative </a:t>
            </a:r>
            <a:r>
              <a:rPr sz="2300" b="1" spc="-15" dirty="0">
                <a:solidFill>
                  <a:srgbClr val="464652"/>
                </a:solidFill>
                <a:latin typeface="Gill Sans MT"/>
                <a:cs typeface="Gill Sans MT"/>
              </a:rPr>
              <a:t>execution </a:t>
            </a:r>
            <a:r>
              <a:rPr sz="2300" spc="-10" dirty="0">
                <a:solidFill>
                  <a:srgbClr val="464652"/>
                </a:solidFill>
                <a:latin typeface="Gill Sans MT"/>
                <a:cs typeface="Gill Sans MT"/>
              </a:rPr>
              <a:t>for </a:t>
            </a:r>
            <a:r>
              <a:rPr sz="2300" spc="-15" dirty="0">
                <a:solidFill>
                  <a:srgbClr val="464652"/>
                </a:solidFill>
                <a:latin typeface="Gill Sans MT"/>
                <a:cs typeface="Gill Sans MT"/>
              </a:rPr>
              <a:t>two </a:t>
            </a:r>
            <a:r>
              <a:rPr sz="2300" spc="-5" dirty="0">
                <a:solidFill>
                  <a:srgbClr val="464652"/>
                </a:solidFill>
                <a:latin typeface="Gill Sans MT"/>
                <a:cs typeface="Gill Sans MT"/>
              </a:rPr>
              <a:t>sets </a:t>
            </a:r>
            <a:r>
              <a:rPr sz="2300" dirty="0">
                <a:solidFill>
                  <a:srgbClr val="464652"/>
                </a:solidFill>
                <a:latin typeface="Gill Sans MT"/>
                <a:cs typeface="Gill Sans MT"/>
              </a:rPr>
              <a:t>of</a:t>
            </a:r>
            <a:r>
              <a:rPr sz="2300" spc="80" dirty="0">
                <a:solidFill>
                  <a:srgbClr val="464652"/>
                </a:solidFill>
                <a:latin typeface="Gill Sans MT"/>
                <a:cs typeface="Gill Sans MT"/>
              </a:rPr>
              <a:t> </a:t>
            </a:r>
            <a:r>
              <a:rPr sz="2300" dirty="0">
                <a:solidFill>
                  <a:srgbClr val="464652"/>
                </a:solidFill>
                <a:latin typeface="Gill Sans MT"/>
                <a:cs typeface="Gill Sans MT"/>
              </a:rPr>
              <a:t>actions:</a:t>
            </a:r>
            <a:endParaRPr sz="2300" dirty="0">
              <a:latin typeface="Gill Sans MT"/>
              <a:cs typeface="Gill Sans MT"/>
            </a:endParaRPr>
          </a:p>
          <a:p>
            <a:pPr marL="607060">
              <a:lnSpc>
                <a:spcPct val="100000"/>
              </a:lnSpc>
              <a:spcBef>
                <a:spcPts val="480"/>
              </a:spcBef>
              <a:tabLst>
                <a:tab pos="835660" algn="l"/>
              </a:tabLst>
            </a:pPr>
            <a:r>
              <a:rPr sz="2000" spc="-10" dirty="0">
                <a:solidFill>
                  <a:srgbClr val="BBBBBB"/>
                </a:solidFill>
                <a:latin typeface="Wingdings 3"/>
                <a:cs typeface="Wingdings 3"/>
              </a:rPr>
              <a:t></a:t>
            </a:r>
            <a:r>
              <a:rPr sz="2000" spc="-10" dirty="0">
                <a:solidFill>
                  <a:srgbClr val="BBBBBB"/>
                </a:solidFill>
                <a:latin typeface="Times New Roman"/>
                <a:cs typeface="Times New Roman"/>
              </a:rPr>
              <a:t>	</a:t>
            </a:r>
            <a:r>
              <a:rPr sz="2000" spc="-10" dirty="0">
                <a:latin typeface="Gill Sans MT"/>
                <a:cs typeface="Gill Sans MT"/>
              </a:rPr>
              <a:t>Sequential execution flows </a:t>
            </a:r>
            <a:r>
              <a:rPr sz="2000" spc="-5" dirty="0">
                <a:latin typeface="Gill Sans MT"/>
                <a:cs typeface="Gill Sans MT"/>
              </a:rPr>
              <a:t>to </a:t>
            </a:r>
            <a:r>
              <a:rPr sz="2000" spc="-5" dirty="0">
                <a:solidFill>
                  <a:srgbClr val="0000FF"/>
                </a:solidFill>
                <a:latin typeface="Consolas"/>
                <a:cs typeface="Consolas"/>
              </a:rPr>
              <a:t>if</a:t>
            </a:r>
            <a:r>
              <a:rPr sz="2000" spc="-459" dirty="0">
                <a:solidFill>
                  <a:srgbClr val="0000FF"/>
                </a:solidFill>
                <a:latin typeface="Consolas"/>
                <a:cs typeface="Consolas"/>
              </a:rPr>
              <a:t> </a:t>
            </a:r>
            <a:r>
              <a:rPr sz="2000" spc="-5" dirty="0">
                <a:latin typeface="Gill Sans MT"/>
                <a:cs typeface="Gill Sans MT"/>
              </a:rPr>
              <a:t>expression </a:t>
            </a:r>
            <a:r>
              <a:rPr sz="2000" spc="-10" dirty="0">
                <a:latin typeface="Gill Sans MT"/>
                <a:cs typeface="Gill Sans MT"/>
              </a:rPr>
              <a:t>evaluation.</a:t>
            </a:r>
            <a:endParaRPr sz="2000" dirty="0">
              <a:latin typeface="Gill Sans MT"/>
              <a:cs typeface="Gill Sans MT"/>
            </a:endParaRPr>
          </a:p>
          <a:p>
            <a:pPr marL="835660" marR="356870" indent="-228600">
              <a:lnSpc>
                <a:spcPct val="101099"/>
              </a:lnSpc>
              <a:spcBef>
                <a:spcPts val="480"/>
              </a:spcBef>
              <a:tabLst>
                <a:tab pos="835660" algn="l"/>
              </a:tabLst>
            </a:pPr>
            <a:r>
              <a:rPr sz="2000" spc="-10" dirty="0">
                <a:solidFill>
                  <a:srgbClr val="BBBBBB"/>
                </a:solidFill>
                <a:latin typeface="Wingdings 3"/>
                <a:cs typeface="Wingdings 3"/>
              </a:rPr>
              <a:t></a:t>
            </a:r>
            <a:r>
              <a:rPr sz="2000" spc="-10" dirty="0">
                <a:solidFill>
                  <a:srgbClr val="BBBBBB"/>
                </a:solidFill>
                <a:latin typeface="Times New Roman"/>
                <a:cs typeface="Times New Roman"/>
              </a:rPr>
              <a:t>	</a:t>
            </a:r>
            <a:r>
              <a:rPr sz="2000" spc="-5" dirty="0">
                <a:latin typeface="Gill Sans MT"/>
                <a:cs typeface="Gill Sans MT"/>
              </a:rPr>
              <a:t>If </a:t>
            </a:r>
            <a:r>
              <a:rPr sz="2000" spc="-5" dirty="0">
                <a:solidFill>
                  <a:srgbClr val="0000FF"/>
                </a:solidFill>
                <a:latin typeface="Consolas"/>
                <a:cs typeface="Consolas"/>
              </a:rPr>
              <a:t>True</a:t>
            </a:r>
            <a:r>
              <a:rPr sz="2000" spc="-5" dirty="0">
                <a:latin typeface="Gill Sans MT"/>
                <a:cs typeface="Gill Sans MT"/>
              </a:rPr>
              <a:t>, </a:t>
            </a:r>
            <a:r>
              <a:rPr sz="2000" spc="-10" dirty="0">
                <a:latin typeface="Gill Sans MT"/>
                <a:cs typeface="Gill Sans MT"/>
              </a:rPr>
              <a:t>executes </a:t>
            </a:r>
            <a:r>
              <a:rPr sz="2000" spc="-5" dirty="0">
                <a:latin typeface="Gill Sans MT"/>
                <a:cs typeface="Gill Sans MT"/>
              </a:rPr>
              <a:t>one set of actions, otherwise </a:t>
            </a:r>
            <a:r>
              <a:rPr sz="2000" spc="-10" dirty="0">
                <a:latin typeface="Gill Sans MT"/>
                <a:cs typeface="Gill Sans MT"/>
              </a:rPr>
              <a:t>executes the </a:t>
            </a:r>
            <a:r>
              <a:rPr sz="2000" spc="-5" dirty="0">
                <a:latin typeface="Gill Sans MT"/>
                <a:cs typeface="Gill Sans MT"/>
              </a:rPr>
              <a:t>other set</a:t>
            </a:r>
            <a:r>
              <a:rPr sz="2000" spc="-220" dirty="0">
                <a:latin typeface="Gill Sans MT"/>
                <a:cs typeface="Gill Sans MT"/>
              </a:rPr>
              <a:t> </a:t>
            </a:r>
            <a:r>
              <a:rPr sz="2000" spc="-5" dirty="0">
                <a:latin typeface="Gill Sans MT"/>
                <a:cs typeface="Gill Sans MT"/>
              </a:rPr>
              <a:t>of  actions.</a:t>
            </a:r>
            <a:endParaRPr sz="2000" dirty="0">
              <a:latin typeface="Gill Sans MT"/>
              <a:cs typeface="Gill Sans MT"/>
            </a:endParaRPr>
          </a:p>
          <a:p>
            <a:pPr marL="286385">
              <a:lnSpc>
                <a:spcPct val="100000"/>
              </a:lnSpc>
              <a:spcBef>
                <a:spcPts val="495"/>
              </a:spcBef>
              <a:tabLst>
                <a:tab pos="561340" algn="l"/>
              </a:tabLst>
            </a:pPr>
            <a:endParaRPr sz="2000" dirty="0">
              <a:latin typeface="Gill Sans MT"/>
              <a:cs typeface="Gill Sans MT"/>
            </a:endParaRPr>
          </a:p>
        </p:txBody>
      </p:sp>
    </p:spTree>
    <p:extLst>
      <p:ext uri="{BB962C8B-B14F-4D97-AF65-F5344CB8AC3E}">
        <p14:creationId xmlns:p14="http://schemas.microsoft.com/office/powerpoint/2010/main" val="2692930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5148"/>
            <a:ext cx="8074660" cy="505908"/>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464652"/>
                </a:solidFill>
              </a:rPr>
              <a:t>if </a:t>
            </a:r>
            <a:r>
              <a:rPr sz="3200" spc="-5" dirty="0">
                <a:solidFill>
                  <a:srgbClr val="464652"/>
                </a:solidFill>
              </a:rPr>
              <a:t>Statement</a:t>
            </a:r>
            <a:r>
              <a:rPr sz="3200" spc="-70" dirty="0">
                <a:solidFill>
                  <a:srgbClr val="464652"/>
                </a:solidFill>
              </a:rPr>
              <a:t> </a:t>
            </a:r>
            <a:r>
              <a:rPr sz="3200" dirty="0">
                <a:solidFill>
                  <a:srgbClr val="464652"/>
                </a:solidFill>
              </a:rPr>
              <a:t>(</a:t>
            </a:r>
            <a:r>
              <a:rPr lang="en-SG" sz="3200" dirty="0">
                <a:solidFill>
                  <a:srgbClr val="464652"/>
                </a:solidFill>
              </a:rPr>
              <a:t>cont.</a:t>
            </a:r>
            <a:r>
              <a:rPr sz="3200" dirty="0">
                <a:solidFill>
                  <a:srgbClr val="464652"/>
                </a:solidFill>
              </a:rPr>
              <a:t>)</a:t>
            </a:r>
            <a:endParaRPr sz="3200" dirty="0"/>
          </a:p>
        </p:txBody>
      </p:sp>
      <p:sp>
        <p:nvSpPr>
          <p:cNvPr id="7" name="Slide Number Placeholder 6"/>
          <p:cNvSpPr>
            <a:spLocks noGrp="1"/>
          </p:cNvSpPr>
          <p:nvPr>
            <p:ph type="sldNum" sz="quarter" idx="12"/>
          </p:nvPr>
        </p:nvSpPr>
        <p:spPr/>
        <p:txBody>
          <a:bodyPr/>
          <a:lstStyle/>
          <a:p>
            <a:fld id="{2F424A89-909B-4BA1-940E-23EAC9404E56}" type="slidenum">
              <a:rPr lang="en-US" smtClean="0"/>
              <a:pPr/>
              <a:t>42</a:t>
            </a:fld>
            <a:endParaRPr lang="en-US"/>
          </a:p>
        </p:txBody>
      </p:sp>
      <p:sp>
        <p:nvSpPr>
          <p:cNvPr id="3" name="object 3"/>
          <p:cNvSpPr txBox="1"/>
          <p:nvPr/>
        </p:nvSpPr>
        <p:spPr>
          <a:xfrm>
            <a:off x="535940" y="1905037"/>
            <a:ext cx="8150860" cy="1870384"/>
          </a:xfrm>
          <a:prstGeom prst="rect">
            <a:avLst/>
          </a:prstGeom>
        </p:spPr>
        <p:txBody>
          <a:bodyPr vert="horz" wrap="square" lIns="0" tIns="28575" rIns="0" bIns="0" rtlCol="0">
            <a:spAutoFit/>
          </a:bodyPr>
          <a:lstStyle/>
          <a:p>
            <a:pPr marL="286385">
              <a:lnSpc>
                <a:spcPct val="100000"/>
              </a:lnSpc>
              <a:spcBef>
                <a:spcPts val="495"/>
              </a:spcBef>
              <a:tabLst>
                <a:tab pos="561340" algn="l"/>
              </a:tabLst>
            </a:pPr>
            <a:r>
              <a:rPr sz="1600" spc="-5" dirty="0">
                <a:solidFill>
                  <a:srgbClr val="9FB8CD"/>
                </a:solidFill>
                <a:latin typeface="Wingdings 3"/>
                <a:cs typeface="Wingdings 3"/>
              </a:rPr>
              <a:t></a:t>
            </a:r>
            <a:r>
              <a:rPr sz="1600" spc="-5" dirty="0">
                <a:solidFill>
                  <a:srgbClr val="9FB8CD"/>
                </a:solidFill>
                <a:latin typeface="Times New Roman"/>
                <a:cs typeface="Times New Roman"/>
              </a:rPr>
              <a:t>	</a:t>
            </a:r>
            <a:r>
              <a:rPr sz="2300" b="1" spc="-5" dirty="0">
                <a:solidFill>
                  <a:srgbClr val="464652"/>
                </a:solidFill>
                <a:latin typeface="Gill Sans MT"/>
                <a:cs typeface="Gill Sans MT"/>
              </a:rPr>
              <a:t>Optional </a:t>
            </a:r>
            <a:r>
              <a:rPr sz="2300" b="1" spc="-15" dirty="0">
                <a:solidFill>
                  <a:srgbClr val="464652"/>
                </a:solidFill>
                <a:latin typeface="Gill Sans MT"/>
                <a:cs typeface="Gill Sans MT"/>
              </a:rPr>
              <a:t>execution </a:t>
            </a:r>
            <a:r>
              <a:rPr sz="2300" spc="-10" dirty="0">
                <a:solidFill>
                  <a:srgbClr val="464652"/>
                </a:solidFill>
                <a:latin typeface="Gill Sans MT"/>
                <a:cs typeface="Gill Sans MT"/>
              </a:rPr>
              <a:t>for </a:t>
            </a:r>
            <a:r>
              <a:rPr sz="2300" dirty="0">
                <a:solidFill>
                  <a:srgbClr val="464652"/>
                </a:solidFill>
                <a:latin typeface="Gill Sans MT"/>
                <a:cs typeface="Gill Sans MT"/>
              </a:rPr>
              <a:t>one set of </a:t>
            </a:r>
            <a:r>
              <a:rPr sz="2300" spc="-5" dirty="0">
                <a:solidFill>
                  <a:srgbClr val="464652"/>
                </a:solidFill>
                <a:latin typeface="Gill Sans MT"/>
                <a:cs typeface="Gill Sans MT"/>
              </a:rPr>
              <a:t>actions</a:t>
            </a:r>
            <a:r>
              <a:rPr sz="2300" spc="55" dirty="0">
                <a:solidFill>
                  <a:srgbClr val="464652"/>
                </a:solidFill>
                <a:latin typeface="Gill Sans MT"/>
                <a:cs typeface="Gill Sans MT"/>
              </a:rPr>
              <a:t> </a:t>
            </a:r>
            <a:r>
              <a:rPr sz="2300" spc="-10" dirty="0">
                <a:solidFill>
                  <a:srgbClr val="464652"/>
                </a:solidFill>
                <a:latin typeface="Gill Sans MT"/>
                <a:cs typeface="Gill Sans MT"/>
              </a:rPr>
              <a:t>only:</a:t>
            </a:r>
            <a:endParaRPr sz="2300" dirty="0">
              <a:latin typeface="Gill Sans MT"/>
              <a:cs typeface="Gill Sans MT"/>
            </a:endParaRPr>
          </a:p>
          <a:p>
            <a:pPr marL="607060">
              <a:lnSpc>
                <a:spcPct val="100000"/>
              </a:lnSpc>
              <a:spcBef>
                <a:spcPts val="475"/>
              </a:spcBef>
              <a:tabLst>
                <a:tab pos="835660" algn="l"/>
              </a:tabLst>
            </a:pPr>
            <a:r>
              <a:rPr sz="2000" spc="-5" dirty="0">
                <a:solidFill>
                  <a:srgbClr val="BBBBBB"/>
                </a:solidFill>
                <a:latin typeface="Wingdings 3"/>
                <a:cs typeface="Wingdings 3"/>
              </a:rPr>
              <a:t></a:t>
            </a:r>
            <a:r>
              <a:rPr sz="2000" spc="-5" dirty="0">
                <a:solidFill>
                  <a:srgbClr val="BBBBBB"/>
                </a:solidFill>
                <a:latin typeface="Times New Roman"/>
                <a:cs typeface="Times New Roman"/>
              </a:rPr>
              <a:t>	</a:t>
            </a:r>
            <a:r>
              <a:rPr sz="2000" spc="-10" dirty="0">
                <a:latin typeface="Gill Sans MT"/>
                <a:cs typeface="Gill Sans MT"/>
              </a:rPr>
              <a:t>Sequential execution flows </a:t>
            </a:r>
            <a:r>
              <a:rPr sz="2000" spc="-5" dirty="0">
                <a:latin typeface="Gill Sans MT"/>
                <a:cs typeface="Gill Sans MT"/>
              </a:rPr>
              <a:t>to </a:t>
            </a:r>
            <a:r>
              <a:rPr sz="2000" spc="-5" dirty="0">
                <a:solidFill>
                  <a:srgbClr val="0000FF"/>
                </a:solidFill>
                <a:latin typeface="Consolas"/>
                <a:cs typeface="Consolas"/>
              </a:rPr>
              <a:t>if</a:t>
            </a:r>
            <a:r>
              <a:rPr sz="2000" spc="-475" dirty="0">
                <a:solidFill>
                  <a:srgbClr val="0000FF"/>
                </a:solidFill>
                <a:latin typeface="Consolas"/>
                <a:cs typeface="Consolas"/>
              </a:rPr>
              <a:t> </a:t>
            </a:r>
            <a:r>
              <a:rPr sz="2000" spc="-5" dirty="0">
                <a:latin typeface="Gill Sans MT"/>
                <a:cs typeface="Gill Sans MT"/>
              </a:rPr>
              <a:t>expression </a:t>
            </a:r>
            <a:r>
              <a:rPr sz="2000" spc="-10" dirty="0">
                <a:latin typeface="Gill Sans MT"/>
                <a:cs typeface="Gill Sans MT"/>
              </a:rPr>
              <a:t>evaluation.</a:t>
            </a:r>
            <a:endParaRPr sz="2000" dirty="0">
              <a:latin typeface="Gill Sans MT"/>
              <a:cs typeface="Gill Sans MT"/>
            </a:endParaRPr>
          </a:p>
          <a:p>
            <a:pPr marL="607060">
              <a:lnSpc>
                <a:spcPct val="100000"/>
              </a:lnSpc>
              <a:spcBef>
                <a:spcPts val="505"/>
              </a:spcBef>
              <a:tabLst>
                <a:tab pos="835660" algn="l"/>
              </a:tabLst>
            </a:pPr>
            <a:r>
              <a:rPr sz="2000" spc="-10" dirty="0">
                <a:solidFill>
                  <a:srgbClr val="BBBBBB"/>
                </a:solidFill>
                <a:latin typeface="Wingdings 3"/>
                <a:cs typeface="Wingdings 3"/>
              </a:rPr>
              <a:t></a:t>
            </a:r>
            <a:r>
              <a:rPr sz="2000" spc="-10" dirty="0">
                <a:solidFill>
                  <a:srgbClr val="BBBBBB"/>
                </a:solidFill>
                <a:latin typeface="Times New Roman"/>
                <a:cs typeface="Times New Roman"/>
              </a:rPr>
              <a:t>	</a:t>
            </a:r>
            <a:r>
              <a:rPr sz="2000" spc="-10" dirty="0">
                <a:latin typeface="Gill Sans MT"/>
                <a:cs typeface="Gill Sans MT"/>
              </a:rPr>
              <a:t>Only </a:t>
            </a:r>
            <a:r>
              <a:rPr sz="2000" spc="-5" dirty="0">
                <a:latin typeface="Gill Sans MT"/>
                <a:cs typeface="Gill Sans MT"/>
              </a:rPr>
              <a:t>one set of </a:t>
            </a:r>
            <a:r>
              <a:rPr sz="2000" spc="-5" dirty="0">
                <a:solidFill>
                  <a:srgbClr val="0000FF"/>
                </a:solidFill>
                <a:latin typeface="Consolas"/>
                <a:cs typeface="Consolas"/>
              </a:rPr>
              <a:t>True</a:t>
            </a:r>
            <a:r>
              <a:rPr sz="2000" spc="-459" dirty="0">
                <a:solidFill>
                  <a:srgbClr val="0000FF"/>
                </a:solidFill>
                <a:latin typeface="Consolas"/>
                <a:cs typeface="Consolas"/>
              </a:rPr>
              <a:t> </a:t>
            </a:r>
            <a:r>
              <a:rPr sz="2000" spc="-5" dirty="0">
                <a:latin typeface="Gill Sans MT"/>
                <a:cs typeface="Gill Sans MT"/>
              </a:rPr>
              <a:t>actions is specified.</a:t>
            </a:r>
            <a:endParaRPr sz="2000" dirty="0">
              <a:latin typeface="Gill Sans MT"/>
              <a:cs typeface="Gill Sans MT"/>
            </a:endParaRPr>
          </a:p>
          <a:p>
            <a:pPr marL="607060">
              <a:lnSpc>
                <a:spcPct val="100000"/>
              </a:lnSpc>
              <a:spcBef>
                <a:spcPts val="495"/>
              </a:spcBef>
              <a:tabLst>
                <a:tab pos="835660" algn="l"/>
              </a:tabLst>
            </a:pPr>
            <a:r>
              <a:rPr sz="2000" spc="-10" dirty="0">
                <a:solidFill>
                  <a:srgbClr val="BBBBBB"/>
                </a:solidFill>
                <a:latin typeface="Wingdings 3"/>
                <a:cs typeface="Wingdings 3"/>
              </a:rPr>
              <a:t></a:t>
            </a:r>
            <a:r>
              <a:rPr sz="2000" spc="-10" dirty="0">
                <a:solidFill>
                  <a:srgbClr val="BBBBBB"/>
                </a:solidFill>
                <a:latin typeface="Times New Roman"/>
                <a:cs typeface="Times New Roman"/>
              </a:rPr>
              <a:t>	</a:t>
            </a:r>
            <a:r>
              <a:rPr sz="2000" spc="-5" dirty="0">
                <a:latin typeface="Gill Sans MT"/>
                <a:cs typeface="Gill Sans MT"/>
              </a:rPr>
              <a:t>If </a:t>
            </a:r>
            <a:r>
              <a:rPr sz="2000" spc="-5" dirty="0">
                <a:solidFill>
                  <a:srgbClr val="0000FF"/>
                </a:solidFill>
                <a:latin typeface="Consolas"/>
                <a:cs typeface="Consolas"/>
              </a:rPr>
              <a:t>True</a:t>
            </a:r>
            <a:r>
              <a:rPr sz="2000" spc="-484" dirty="0">
                <a:solidFill>
                  <a:srgbClr val="0000FF"/>
                </a:solidFill>
                <a:latin typeface="Consolas"/>
                <a:cs typeface="Consolas"/>
              </a:rPr>
              <a:t> </a:t>
            </a:r>
            <a:r>
              <a:rPr sz="2000" spc="-10" dirty="0">
                <a:latin typeface="Gill Sans MT"/>
                <a:cs typeface="Gill Sans MT"/>
              </a:rPr>
              <a:t>executes</a:t>
            </a:r>
            <a:r>
              <a:rPr sz="2000" spc="10" dirty="0">
                <a:latin typeface="Gill Sans MT"/>
                <a:cs typeface="Gill Sans MT"/>
              </a:rPr>
              <a:t> </a:t>
            </a:r>
            <a:r>
              <a:rPr sz="2000" spc="-10" dirty="0">
                <a:latin typeface="Gill Sans MT"/>
                <a:cs typeface="Gill Sans MT"/>
              </a:rPr>
              <a:t>the</a:t>
            </a:r>
            <a:r>
              <a:rPr sz="2000" spc="0" dirty="0">
                <a:latin typeface="Gill Sans MT"/>
                <a:cs typeface="Gill Sans MT"/>
              </a:rPr>
              <a:t> </a:t>
            </a:r>
            <a:r>
              <a:rPr sz="2000" spc="-5" dirty="0">
                <a:latin typeface="Gill Sans MT"/>
                <a:cs typeface="Gill Sans MT"/>
              </a:rPr>
              <a:t>set of</a:t>
            </a:r>
            <a:r>
              <a:rPr sz="2000" spc="0" dirty="0">
                <a:latin typeface="Gill Sans MT"/>
                <a:cs typeface="Gill Sans MT"/>
              </a:rPr>
              <a:t> </a:t>
            </a:r>
            <a:r>
              <a:rPr sz="2000" spc="-5" dirty="0">
                <a:latin typeface="Gill Sans MT"/>
                <a:cs typeface="Gill Sans MT"/>
              </a:rPr>
              <a:t>actions,</a:t>
            </a:r>
            <a:r>
              <a:rPr sz="2000" spc="-185" dirty="0">
                <a:latin typeface="Gill Sans MT"/>
                <a:cs typeface="Gill Sans MT"/>
              </a:rPr>
              <a:t> </a:t>
            </a:r>
            <a:r>
              <a:rPr sz="2000" spc="-5" dirty="0">
                <a:latin typeface="Gill Sans MT"/>
                <a:cs typeface="Gill Sans MT"/>
              </a:rPr>
              <a:t>otherwise skip</a:t>
            </a:r>
            <a:r>
              <a:rPr sz="2000" spc="-20" dirty="0">
                <a:latin typeface="Gill Sans MT"/>
                <a:cs typeface="Gill Sans MT"/>
              </a:rPr>
              <a:t> </a:t>
            </a:r>
            <a:r>
              <a:rPr sz="2000" spc="-55" dirty="0">
                <a:latin typeface="Gill Sans MT"/>
                <a:cs typeface="Gill Sans MT"/>
              </a:rPr>
              <a:t>over,</a:t>
            </a:r>
            <a:r>
              <a:rPr sz="2000" spc="-175" dirty="0">
                <a:latin typeface="Gill Sans MT"/>
                <a:cs typeface="Gill Sans MT"/>
              </a:rPr>
              <a:t> </a:t>
            </a:r>
            <a:r>
              <a:rPr sz="2000" dirty="0">
                <a:latin typeface="Gill Sans MT"/>
                <a:cs typeface="Gill Sans MT"/>
              </a:rPr>
              <a:t>i.e.,</a:t>
            </a:r>
            <a:r>
              <a:rPr sz="2000" spc="-204" dirty="0">
                <a:latin typeface="Gill Sans MT"/>
                <a:cs typeface="Gill Sans MT"/>
              </a:rPr>
              <a:t> </a:t>
            </a:r>
            <a:r>
              <a:rPr sz="2000" spc="-5" dirty="0">
                <a:latin typeface="Gill Sans MT"/>
                <a:cs typeface="Gill Sans MT"/>
              </a:rPr>
              <a:t>no</a:t>
            </a:r>
            <a:r>
              <a:rPr sz="2000" spc="30" dirty="0">
                <a:latin typeface="Gill Sans MT"/>
                <a:cs typeface="Gill Sans MT"/>
              </a:rPr>
              <a:t> </a:t>
            </a:r>
            <a:r>
              <a:rPr sz="2000" spc="-5" dirty="0">
                <a:solidFill>
                  <a:srgbClr val="0000FF"/>
                </a:solidFill>
                <a:latin typeface="Consolas"/>
                <a:cs typeface="Consolas"/>
              </a:rPr>
              <a:t>else</a:t>
            </a:r>
            <a:r>
              <a:rPr sz="2000" spc="-484" dirty="0">
                <a:solidFill>
                  <a:srgbClr val="0000FF"/>
                </a:solidFill>
                <a:latin typeface="Consolas"/>
                <a:cs typeface="Consolas"/>
              </a:rPr>
              <a:t> </a:t>
            </a:r>
            <a:r>
              <a:rPr lang="en-US" sz="2000" spc="-484" dirty="0">
                <a:solidFill>
                  <a:srgbClr val="0000FF"/>
                </a:solidFill>
                <a:latin typeface="Consolas"/>
                <a:cs typeface="Consolas"/>
              </a:rPr>
              <a:t> </a:t>
            </a:r>
          </a:p>
          <a:p>
            <a:pPr marL="607060">
              <a:lnSpc>
                <a:spcPct val="100000"/>
              </a:lnSpc>
              <a:spcBef>
                <a:spcPts val="495"/>
              </a:spcBef>
              <a:tabLst>
                <a:tab pos="835660" algn="l"/>
              </a:tabLst>
            </a:pPr>
            <a:r>
              <a:rPr lang="en-US" sz="2000" spc="-484" dirty="0">
                <a:solidFill>
                  <a:srgbClr val="0000FF"/>
                </a:solidFill>
                <a:latin typeface="Consolas"/>
                <a:cs typeface="Gill Sans MT"/>
              </a:rPr>
              <a:t>   </a:t>
            </a:r>
            <a:r>
              <a:rPr sz="2000" dirty="0">
                <a:latin typeface="Gill Sans MT"/>
                <a:cs typeface="Gill Sans MT"/>
              </a:rPr>
              <a:t>clause.</a:t>
            </a:r>
          </a:p>
        </p:txBody>
      </p:sp>
    </p:spTree>
    <p:extLst>
      <p:ext uri="{BB962C8B-B14F-4D97-AF65-F5344CB8AC3E}">
        <p14:creationId xmlns:p14="http://schemas.microsoft.com/office/powerpoint/2010/main" val="1086715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5148"/>
            <a:ext cx="8150860" cy="505908"/>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464652"/>
                </a:solidFill>
              </a:rPr>
              <a:t>if </a:t>
            </a:r>
            <a:r>
              <a:rPr sz="3200" spc="-5" dirty="0">
                <a:solidFill>
                  <a:srgbClr val="464652"/>
                </a:solidFill>
              </a:rPr>
              <a:t>Statement</a:t>
            </a:r>
            <a:r>
              <a:rPr sz="3200" spc="-70" dirty="0">
                <a:solidFill>
                  <a:srgbClr val="464652"/>
                </a:solidFill>
              </a:rPr>
              <a:t> </a:t>
            </a:r>
            <a:r>
              <a:rPr sz="3200" dirty="0">
                <a:solidFill>
                  <a:srgbClr val="464652"/>
                </a:solidFill>
              </a:rPr>
              <a:t>(</a:t>
            </a:r>
            <a:r>
              <a:rPr lang="en-SG" sz="3200" dirty="0">
                <a:solidFill>
                  <a:srgbClr val="464652"/>
                </a:solidFill>
              </a:rPr>
              <a:t>cont.</a:t>
            </a:r>
            <a:r>
              <a:rPr sz="3200" dirty="0">
                <a:solidFill>
                  <a:srgbClr val="464652"/>
                </a:solidFill>
              </a:rPr>
              <a:t>)</a:t>
            </a:r>
            <a:endParaRPr sz="3200" dirty="0"/>
          </a:p>
        </p:txBody>
      </p:sp>
      <p:sp>
        <p:nvSpPr>
          <p:cNvPr id="45" name="Slide Number Placeholder 44"/>
          <p:cNvSpPr>
            <a:spLocks noGrp="1"/>
          </p:cNvSpPr>
          <p:nvPr>
            <p:ph type="sldNum" sz="quarter" idx="7"/>
          </p:nvPr>
        </p:nvSpPr>
        <p:spPr/>
        <p:txBody>
          <a:bodyPr/>
          <a:lstStyle/>
          <a:p>
            <a:pPr marL="25400">
              <a:lnSpc>
                <a:spcPct val="100000"/>
              </a:lnSpc>
              <a:spcBef>
                <a:spcPts val="5"/>
              </a:spcBef>
            </a:pPr>
            <a:fld id="{81D60167-4931-47E6-BA6A-407CBD079E47}" type="slidenum">
              <a:rPr lang="en-SG" smtClean="0"/>
              <a:t>43</a:t>
            </a:fld>
            <a:endParaRPr lang="en-SG" dirty="0"/>
          </a:p>
        </p:txBody>
      </p:sp>
      <p:sp>
        <p:nvSpPr>
          <p:cNvPr id="3" name="object 3"/>
          <p:cNvSpPr/>
          <p:nvPr/>
        </p:nvSpPr>
        <p:spPr>
          <a:xfrm>
            <a:off x="1981961" y="1448561"/>
            <a:ext cx="914400" cy="302260"/>
          </a:xfrm>
          <a:custGeom>
            <a:avLst/>
            <a:gdLst/>
            <a:ahLst/>
            <a:cxnLst/>
            <a:rect l="l" t="t" r="r" b="b"/>
            <a:pathLst>
              <a:path w="914400" h="302260">
                <a:moveTo>
                  <a:pt x="767333" y="0"/>
                </a:moveTo>
                <a:lnTo>
                  <a:pt x="147065" y="0"/>
                </a:lnTo>
                <a:lnTo>
                  <a:pt x="100608" y="7693"/>
                </a:lnTo>
                <a:lnTo>
                  <a:pt x="60240" y="29114"/>
                </a:lnTo>
                <a:lnTo>
                  <a:pt x="28395" y="61776"/>
                </a:lnTo>
                <a:lnTo>
                  <a:pt x="7504" y="103193"/>
                </a:lnTo>
                <a:lnTo>
                  <a:pt x="0" y="150875"/>
                </a:lnTo>
                <a:lnTo>
                  <a:pt x="7504" y="198558"/>
                </a:lnTo>
                <a:lnTo>
                  <a:pt x="28395" y="239975"/>
                </a:lnTo>
                <a:lnTo>
                  <a:pt x="60240" y="272637"/>
                </a:lnTo>
                <a:lnTo>
                  <a:pt x="100608" y="294058"/>
                </a:lnTo>
                <a:lnTo>
                  <a:pt x="147065" y="301751"/>
                </a:lnTo>
                <a:lnTo>
                  <a:pt x="767333" y="301751"/>
                </a:lnTo>
                <a:lnTo>
                  <a:pt x="813791" y="294058"/>
                </a:lnTo>
                <a:lnTo>
                  <a:pt x="854159" y="272637"/>
                </a:lnTo>
                <a:lnTo>
                  <a:pt x="886004" y="239975"/>
                </a:lnTo>
                <a:lnTo>
                  <a:pt x="906895" y="198558"/>
                </a:lnTo>
                <a:lnTo>
                  <a:pt x="914400" y="150875"/>
                </a:lnTo>
                <a:lnTo>
                  <a:pt x="906895" y="103193"/>
                </a:lnTo>
                <a:lnTo>
                  <a:pt x="886004" y="61776"/>
                </a:lnTo>
                <a:lnTo>
                  <a:pt x="854159" y="29114"/>
                </a:lnTo>
                <a:lnTo>
                  <a:pt x="813791" y="7693"/>
                </a:lnTo>
                <a:lnTo>
                  <a:pt x="767333" y="0"/>
                </a:lnTo>
                <a:close/>
              </a:path>
            </a:pathLst>
          </a:custGeom>
          <a:solidFill>
            <a:srgbClr val="717BA2"/>
          </a:solidFill>
        </p:spPr>
        <p:txBody>
          <a:bodyPr wrap="square" lIns="0" tIns="0" rIns="0" bIns="0" rtlCol="0"/>
          <a:lstStyle/>
          <a:p>
            <a:endParaRPr/>
          </a:p>
        </p:txBody>
      </p:sp>
      <p:sp>
        <p:nvSpPr>
          <p:cNvPr id="4" name="object 4"/>
          <p:cNvSpPr/>
          <p:nvPr/>
        </p:nvSpPr>
        <p:spPr>
          <a:xfrm>
            <a:off x="1981961" y="1448561"/>
            <a:ext cx="914400" cy="302260"/>
          </a:xfrm>
          <a:custGeom>
            <a:avLst/>
            <a:gdLst/>
            <a:ahLst/>
            <a:cxnLst/>
            <a:rect l="l" t="t" r="r" b="b"/>
            <a:pathLst>
              <a:path w="914400" h="302260">
                <a:moveTo>
                  <a:pt x="147065" y="0"/>
                </a:moveTo>
                <a:lnTo>
                  <a:pt x="767333" y="0"/>
                </a:lnTo>
                <a:lnTo>
                  <a:pt x="813791" y="7693"/>
                </a:lnTo>
                <a:lnTo>
                  <a:pt x="854159" y="29114"/>
                </a:lnTo>
                <a:lnTo>
                  <a:pt x="886004" y="61776"/>
                </a:lnTo>
                <a:lnTo>
                  <a:pt x="906895" y="103193"/>
                </a:lnTo>
                <a:lnTo>
                  <a:pt x="914400" y="150875"/>
                </a:lnTo>
                <a:lnTo>
                  <a:pt x="906895" y="198558"/>
                </a:lnTo>
                <a:lnTo>
                  <a:pt x="886004" y="239975"/>
                </a:lnTo>
                <a:lnTo>
                  <a:pt x="854159" y="272637"/>
                </a:lnTo>
                <a:lnTo>
                  <a:pt x="813791" y="294058"/>
                </a:lnTo>
                <a:lnTo>
                  <a:pt x="767333" y="301751"/>
                </a:lnTo>
                <a:lnTo>
                  <a:pt x="147065" y="301751"/>
                </a:lnTo>
                <a:lnTo>
                  <a:pt x="100608" y="294058"/>
                </a:lnTo>
                <a:lnTo>
                  <a:pt x="60240" y="272637"/>
                </a:lnTo>
                <a:lnTo>
                  <a:pt x="28395" y="239975"/>
                </a:lnTo>
                <a:lnTo>
                  <a:pt x="7504" y="198558"/>
                </a:lnTo>
                <a:lnTo>
                  <a:pt x="0" y="150875"/>
                </a:lnTo>
                <a:lnTo>
                  <a:pt x="7504" y="103193"/>
                </a:lnTo>
                <a:lnTo>
                  <a:pt x="28395" y="61776"/>
                </a:lnTo>
                <a:lnTo>
                  <a:pt x="60240" y="29114"/>
                </a:lnTo>
                <a:lnTo>
                  <a:pt x="100608" y="7693"/>
                </a:lnTo>
                <a:lnTo>
                  <a:pt x="147065" y="0"/>
                </a:lnTo>
                <a:close/>
              </a:path>
            </a:pathLst>
          </a:custGeom>
          <a:ln w="19812">
            <a:solidFill>
              <a:srgbClr val="525877"/>
            </a:solidFill>
          </a:ln>
        </p:spPr>
        <p:txBody>
          <a:bodyPr wrap="square" lIns="0" tIns="0" rIns="0" bIns="0" rtlCol="0"/>
          <a:lstStyle/>
          <a:p>
            <a:endParaRPr/>
          </a:p>
        </p:txBody>
      </p:sp>
      <p:sp>
        <p:nvSpPr>
          <p:cNvPr id="5" name="object 5"/>
          <p:cNvSpPr txBox="1"/>
          <p:nvPr/>
        </p:nvSpPr>
        <p:spPr>
          <a:xfrm>
            <a:off x="2229992" y="1471930"/>
            <a:ext cx="416559"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Gill Sans MT"/>
                <a:cs typeface="Gill Sans MT"/>
              </a:rPr>
              <a:t>Begin</a:t>
            </a:r>
            <a:endParaRPr sz="1400">
              <a:latin typeface="Gill Sans MT"/>
              <a:cs typeface="Gill Sans MT"/>
            </a:endParaRPr>
          </a:p>
        </p:txBody>
      </p:sp>
      <p:sp>
        <p:nvSpPr>
          <p:cNvPr id="6" name="object 6"/>
          <p:cNvSpPr/>
          <p:nvPr/>
        </p:nvSpPr>
        <p:spPr>
          <a:xfrm>
            <a:off x="1905761" y="4423409"/>
            <a:ext cx="914400" cy="302260"/>
          </a:xfrm>
          <a:custGeom>
            <a:avLst/>
            <a:gdLst/>
            <a:ahLst/>
            <a:cxnLst/>
            <a:rect l="l" t="t" r="r" b="b"/>
            <a:pathLst>
              <a:path w="914400" h="302260">
                <a:moveTo>
                  <a:pt x="767333" y="0"/>
                </a:moveTo>
                <a:lnTo>
                  <a:pt x="147065" y="0"/>
                </a:lnTo>
                <a:lnTo>
                  <a:pt x="100608" y="7693"/>
                </a:lnTo>
                <a:lnTo>
                  <a:pt x="60240" y="29114"/>
                </a:lnTo>
                <a:lnTo>
                  <a:pt x="28395" y="61776"/>
                </a:lnTo>
                <a:lnTo>
                  <a:pt x="7504" y="103193"/>
                </a:lnTo>
                <a:lnTo>
                  <a:pt x="0" y="150875"/>
                </a:lnTo>
                <a:lnTo>
                  <a:pt x="7504" y="198558"/>
                </a:lnTo>
                <a:lnTo>
                  <a:pt x="28395" y="239975"/>
                </a:lnTo>
                <a:lnTo>
                  <a:pt x="60240" y="272637"/>
                </a:lnTo>
                <a:lnTo>
                  <a:pt x="100608" y="294058"/>
                </a:lnTo>
                <a:lnTo>
                  <a:pt x="147065" y="301751"/>
                </a:lnTo>
                <a:lnTo>
                  <a:pt x="767333" y="301751"/>
                </a:lnTo>
                <a:lnTo>
                  <a:pt x="813791" y="294058"/>
                </a:lnTo>
                <a:lnTo>
                  <a:pt x="854159" y="272637"/>
                </a:lnTo>
                <a:lnTo>
                  <a:pt x="886004" y="239975"/>
                </a:lnTo>
                <a:lnTo>
                  <a:pt x="906895" y="198558"/>
                </a:lnTo>
                <a:lnTo>
                  <a:pt x="914400" y="150875"/>
                </a:lnTo>
                <a:lnTo>
                  <a:pt x="906895" y="103193"/>
                </a:lnTo>
                <a:lnTo>
                  <a:pt x="886004" y="61776"/>
                </a:lnTo>
                <a:lnTo>
                  <a:pt x="854159" y="29114"/>
                </a:lnTo>
                <a:lnTo>
                  <a:pt x="813791" y="7693"/>
                </a:lnTo>
                <a:lnTo>
                  <a:pt x="767333" y="0"/>
                </a:lnTo>
                <a:close/>
              </a:path>
            </a:pathLst>
          </a:custGeom>
          <a:solidFill>
            <a:srgbClr val="717BA2"/>
          </a:solidFill>
        </p:spPr>
        <p:txBody>
          <a:bodyPr wrap="square" lIns="0" tIns="0" rIns="0" bIns="0" rtlCol="0"/>
          <a:lstStyle/>
          <a:p>
            <a:endParaRPr/>
          </a:p>
        </p:txBody>
      </p:sp>
      <p:sp>
        <p:nvSpPr>
          <p:cNvPr id="7" name="object 7"/>
          <p:cNvSpPr/>
          <p:nvPr/>
        </p:nvSpPr>
        <p:spPr>
          <a:xfrm>
            <a:off x="1905761" y="4423409"/>
            <a:ext cx="914400" cy="302260"/>
          </a:xfrm>
          <a:custGeom>
            <a:avLst/>
            <a:gdLst/>
            <a:ahLst/>
            <a:cxnLst/>
            <a:rect l="l" t="t" r="r" b="b"/>
            <a:pathLst>
              <a:path w="914400" h="302260">
                <a:moveTo>
                  <a:pt x="147065" y="0"/>
                </a:moveTo>
                <a:lnTo>
                  <a:pt x="767333" y="0"/>
                </a:lnTo>
                <a:lnTo>
                  <a:pt x="813791" y="7693"/>
                </a:lnTo>
                <a:lnTo>
                  <a:pt x="854159" y="29114"/>
                </a:lnTo>
                <a:lnTo>
                  <a:pt x="886004" y="61776"/>
                </a:lnTo>
                <a:lnTo>
                  <a:pt x="906895" y="103193"/>
                </a:lnTo>
                <a:lnTo>
                  <a:pt x="914400" y="150875"/>
                </a:lnTo>
                <a:lnTo>
                  <a:pt x="906895" y="198558"/>
                </a:lnTo>
                <a:lnTo>
                  <a:pt x="886004" y="239975"/>
                </a:lnTo>
                <a:lnTo>
                  <a:pt x="854159" y="272637"/>
                </a:lnTo>
                <a:lnTo>
                  <a:pt x="813791" y="294058"/>
                </a:lnTo>
                <a:lnTo>
                  <a:pt x="767333" y="301751"/>
                </a:lnTo>
                <a:lnTo>
                  <a:pt x="147065" y="301751"/>
                </a:lnTo>
                <a:lnTo>
                  <a:pt x="100608" y="294058"/>
                </a:lnTo>
                <a:lnTo>
                  <a:pt x="60240" y="272637"/>
                </a:lnTo>
                <a:lnTo>
                  <a:pt x="28395" y="239975"/>
                </a:lnTo>
                <a:lnTo>
                  <a:pt x="7504" y="198558"/>
                </a:lnTo>
                <a:lnTo>
                  <a:pt x="0" y="150875"/>
                </a:lnTo>
                <a:lnTo>
                  <a:pt x="7504" y="103193"/>
                </a:lnTo>
                <a:lnTo>
                  <a:pt x="28395" y="61776"/>
                </a:lnTo>
                <a:lnTo>
                  <a:pt x="60240" y="29114"/>
                </a:lnTo>
                <a:lnTo>
                  <a:pt x="100608" y="7693"/>
                </a:lnTo>
                <a:lnTo>
                  <a:pt x="147065" y="0"/>
                </a:lnTo>
                <a:close/>
              </a:path>
            </a:pathLst>
          </a:custGeom>
          <a:ln w="19812">
            <a:solidFill>
              <a:srgbClr val="525877"/>
            </a:solidFill>
          </a:ln>
        </p:spPr>
        <p:txBody>
          <a:bodyPr wrap="square" lIns="0" tIns="0" rIns="0" bIns="0" rtlCol="0"/>
          <a:lstStyle/>
          <a:p>
            <a:endParaRPr/>
          </a:p>
        </p:txBody>
      </p:sp>
      <p:sp>
        <p:nvSpPr>
          <p:cNvPr id="8" name="object 8"/>
          <p:cNvSpPr txBox="1"/>
          <p:nvPr/>
        </p:nvSpPr>
        <p:spPr>
          <a:xfrm>
            <a:off x="2213229" y="4447413"/>
            <a:ext cx="297180" cy="239395"/>
          </a:xfrm>
          <a:prstGeom prst="rect">
            <a:avLst/>
          </a:prstGeom>
        </p:spPr>
        <p:txBody>
          <a:bodyPr vert="horz" wrap="square" lIns="0" tIns="12700" rIns="0" bIns="0" rtlCol="0">
            <a:spAutoFit/>
          </a:bodyPr>
          <a:lstStyle/>
          <a:p>
            <a:pPr marL="12700">
              <a:lnSpc>
                <a:spcPct val="100000"/>
              </a:lnSpc>
              <a:spcBef>
                <a:spcPts val="100"/>
              </a:spcBef>
            </a:pPr>
            <a:r>
              <a:rPr sz="1400" spc="0" dirty="0">
                <a:solidFill>
                  <a:srgbClr val="FFFFFF"/>
                </a:solidFill>
                <a:latin typeface="Gill Sans MT"/>
                <a:cs typeface="Gill Sans MT"/>
              </a:rPr>
              <a:t>End</a:t>
            </a:r>
            <a:endParaRPr sz="1400">
              <a:latin typeface="Gill Sans MT"/>
              <a:cs typeface="Gill Sans MT"/>
            </a:endParaRPr>
          </a:p>
        </p:txBody>
      </p:sp>
      <p:sp>
        <p:nvSpPr>
          <p:cNvPr id="9" name="object 9"/>
          <p:cNvSpPr/>
          <p:nvPr/>
        </p:nvSpPr>
        <p:spPr>
          <a:xfrm>
            <a:off x="1600961" y="2210561"/>
            <a:ext cx="1676400" cy="685800"/>
          </a:xfrm>
          <a:custGeom>
            <a:avLst/>
            <a:gdLst/>
            <a:ahLst/>
            <a:cxnLst/>
            <a:rect l="l" t="t" r="r" b="b"/>
            <a:pathLst>
              <a:path w="1676400" h="685800">
                <a:moveTo>
                  <a:pt x="838200" y="0"/>
                </a:moveTo>
                <a:lnTo>
                  <a:pt x="0" y="342900"/>
                </a:lnTo>
                <a:lnTo>
                  <a:pt x="838200" y="685800"/>
                </a:lnTo>
                <a:lnTo>
                  <a:pt x="1676400" y="342900"/>
                </a:lnTo>
                <a:lnTo>
                  <a:pt x="838200" y="0"/>
                </a:lnTo>
                <a:close/>
              </a:path>
            </a:pathLst>
          </a:custGeom>
          <a:solidFill>
            <a:srgbClr val="717BA2"/>
          </a:solidFill>
        </p:spPr>
        <p:txBody>
          <a:bodyPr wrap="square" lIns="0" tIns="0" rIns="0" bIns="0" rtlCol="0"/>
          <a:lstStyle/>
          <a:p>
            <a:endParaRPr/>
          </a:p>
        </p:txBody>
      </p:sp>
      <p:sp>
        <p:nvSpPr>
          <p:cNvPr id="10" name="object 10"/>
          <p:cNvSpPr/>
          <p:nvPr/>
        </p:nvSpPr>
        <p:spPr>
          <a:xfrm>
            <a:off x="1600961" y="2210561"/>
            <a:ext cx="1676400" cy="685800"/>
          </a:xfrm>
          <a:custGeom>
            <a:avLst/>
            <a:gdLst/>
            <a:ahLst/>
            <a:cxnLst/>
            <a:rect l="l" t="t" r="r" b="b"/>
            <a:pathLst>
              <a:path w="1676400" h="685800">
                <a:moveTo>
                  <a:pt x="0" y="342900"/>
                </a:moveTo>
                <a:lnTo>
                  <a:pt x="838200" y="0"/>
                </a:lnTo>
                <a:lnTo>
                  <a:pt x="1676400" y="342900"/>
                </a:lnTo>
                <a:lnTo>
                  <a:pt x="838200" y="685800"/>
                </a:lnTo>
                <a:lnTo>
                  <a:pt x="0" y="342900"/>
                </a:lnTo>
                <a:close/>
              </a:path>
            </a:pathLst>
          </a:custGeom>
          <a:ln w="19812">
            <a:solidFill>
              <a:srgbClr val="525877"/>
            </a:solidFill>
          </a:ln>
        </p:spPr>
        <p:txBody>
          <a:bodyPr wrap="square" lIns="0" tIns="0" rIns="0" bIns="0" rtlCol="0"/>
          <a:lstStyle/>
          <a:p>
            <a:endParaRPr/>
          </a:p>
        </p:txBody>
      </p:sp>
      <p:sp>
        <p:nvSpPr>
          <p:cNvPr id="11" name="object 11"/>
          <p:cNvSpPr txBox="1"/>
          <p:nvPr/>
        </p:nvSpPr>
        <p:spPr>
          <a:xfrm>
            <a:off x="2033142" y="2319655"/>
            <a:ext cx="814069" cy="452755"/>
          </a:xfrm>
          <a:prstGeom prst="rect">
            <a:avLst/>
          </a:prstGeom>
        </p:spPr>
        <p:txBody>
          <a:bodyPr vert="horz" wrap="square" lIns="0" tIns="13335" rIns="0" bIns="0" rtlCol="0">
            <a:spAutoFit/>
          </a:bodyPr>
          <a:lstStyle/>
          <a:p>
            <a:pPr marL="210820" marR="5080" indent="-198755">
              <a:lnSpc>
                <a:spcPct val="100000"/>
              </a:lnSpc>
              <a:spcBef>
                <a:spcPts val="105"/>
              </a:spcBef>
            </a:pPr>
            <a:r>
              <a:rPr sz="1400" spc="0" dirty="0">
                <a:solidFill>
                  <a:srgbClr val="FFFFFF"/>
                </a:solidFill>
                <a:latin typeface="Gill Sans MT"/>
                <a:cs typeface="Gill Sans MT"/>
              </a:rPr>
              <a:t>Exp</a:t>
            </a:r>
            <a:r>
              <a:rPr sz="1400" spc="-30" dirty="0">
                <a:solidFill>
                  <a:srgbClr val="FFFFFF"/>
                </a:solidFill>
                <a:latin typeface="Gill Sans MT"/>
                <a:cs typeface="Gill Sans MT"/>
              </a:rPr>
              <a:t>r</a:t>
            </a:r>
            <a:r>
              <a:rPr sz="1400" dirty="0">
                <a:solidFill>
                  <a:srgbClr val="FFFFFF"/>
                </a:solidFill>
                <a:latin typeface="Gill Sans MT"/>
                <a:cs typeface="Gill Sans MT"/>
              </a:rPr>
              <a:t>essi</a:t>
            </a:r>
            <a:r>
              <a:rPr sz="1400" spc="0" dirty="0">
                <a:solidFill>
                  <a:srgbClr val="FFFFFF"/>
                </a:solidFill>
                <a:latin typeface="Gill Sans MT"/>
                <a:cs typeface="Gill Sans MT"/>
              </a:rPr>
              <a:t>o</a:t>
            </a:r>
            <a:r>
              <a:rPr sz="1400" dirty="0">
                <a:solidFill>
                  <a:srgbClr val="FFFFFF"/>
                </a:solidFill>
                <a:latin typeface="Gill Sans MT"/>
                <a:cs typeface="Gill Sans MT"/>
              </a:rPr>
              <a:t>n  </a:t>
            </a:r>
            <a:r>
              <a:rPr sz="1400" spc="-35" dirty="0">
                <a:solidFill>
                  <a:srgbClr val="FFFFFF"/>
                </a:solidFill>
                <a:latin typeface="Gill Sans MT"/>
                <a:cs typeface="Gill Sans MT"/>
              </a:rPr>
              <a:t>True?</a:t>
            </a:r>
            <a:endParaRPr sz="1400">
              <a:latin typeface="Gill Sans MT"/>
              <a:cs typeface="Gill Sans MT"/>
            </a:endParaRPr>
          </a:p>
        </p:txBody>
      </p:sp>
      <p:sp>
        <p:nvSpPr>
          <p:cNvPr id="12" name="object 12"/>
          <p:cNvSpPr/>
          <p:nvPr/>
        </p:nvSpPr>
        <p:spPr>
          <a:xfrm>
            <a:off x="1372361" y="3277361"/>
            <a:ext cx="914400" cy="457200"/>
          </a:xfrm>
          <a:custGeom>
            <a:avLst/>
            <a:gdLst/>
            <a:ahLst/>
            <a:cxnLst/>
            <a:rect l="l" t="t" r="r" b="b"/>
            <a:pathLst>
              <a:path w="914400" h="457200">
                <a:moveTo>
                  <a:pt x="0" y="457200"/>
                </a:moveTo>
                <a:lnTo>
                  <a:pt x="914400" y="457200"/>
                </a:lnTo>
                <a:lnTo>
                  <a:pt x="914400" y="0"/>
                </a:lnTo>
                <a:lnTo>
                  <a:pt x="0" y="0"/>
                </a:lnTo>
                <a:lnTo>
                  <a:pt x="0" y="457200"/>
                </a:lnTo>
                <a:close/>
              </a:path>
            </a:pathLst>
          </a:custGeom>
          <a:solidFill>
            <a:srgbClr val="717BA2"/>
          </a:solidFill>
        </p:spPr>
        <p:txBody>
          <a:bodyPr wrap="square" lIns="0" tIns="0" rIns="0" bIns="0" rtlCol="0"/>
          <a:lstStyle/>
          <a:p>
            <a:endParaRPr/>
          </a:p>
        </p:txBody>
      </p:sp>
      <p:sp>
        <p:nvSpPr>
          <p:cNvPr id="13" name="object 13"/>
          <p:cNvSpPr txBox="1"/>
          <p:nvPr/>
        </p:nvSpPr>
        <p:spPr>
          <a:xfrm>
            <a:off x="1372361" y="3277361"/>
            <a:ext cx="914400" cy="457200"/>
          </a:xfrm>
          <a:prstGeom prst="rect">
            <a:avLst/>
          </a:prstGeom>
          <a:ln w="19812">
            <a:solidFill>
              <a:srgbClr val="525877"/>
            </a:solidFill>
          </a:ln>
        </p:spPr>
        <p:txBody>
          <a:bodyPr vert="horz" wrap="square" lIns="0" tIns="7620" rIns="0" bIns="0" rtlCol="0">
            <a:spAutoFit/>
          </a:bodyPr>
          <a:lstStyle/>
          <a:p>
            <a:pPr algn="ctr">
              <a:lnSpc>
                <a:spcPct val="100000"/>
              </a:lnSpc>
              <a:spcBef>
                <a:spcPts val="60"/>
              </a:spcBef>
            </a:pPr>
            <a:r>
              <a:rPr sz="1400" spc="-10" dirty="0">
                <a:solidFill>
                  <a:srgbClr val="FFFFFF"/>
                </a:solidFill>
                <a:latin typeface="Gill Sans MT"/>
                <a:cs typeface="Gill Sans MT"/>
              </a:rPr>
              <a:t>TRUE</a:t>
            </a:r>
            <a:endParaRPr sz="1400">
              <a:latin typeface="Gill Sans MT"/>
              <a:cs typeface="Gill Sans MT"/>
            </a:endParaRPr>
          </a:p>
          <a:p>
            <a:pPr algn="ctr">
              <a:lnSpc>
                <a:spcPct val="100000"/>
              </a:lnSpc>
            </a:pPr>
            <a:r>
              <a:rPr sz="1400" spc="-5" dirty="0">
                <a:solidFill>
                  <a:srgbClr val="FFFFFF"/>
                </a:solidFill>
                <a:latin typeface="Gill Sans MT"/>
                <a:cs typeface="Gill Sans MT"/>
              </a:rPr>
              <a:t>Action(s)</a:t>
            </a:r>
            <a:endParaRPr sz="1400">
              <a:latin typeface="Gill Sans MT"/>
              <a:cs typeface="Gill Sans MT"/>
            </a:endParaRPr>
          </a:p>
        </p:txBody>
      </p:sp>
      <p:sp>
        <p:nvSpPr>
          <p:cNvPr id="14" name="object 14"/>
          <p:cNvSpPr/>
          <p:nvPr/>
        </p:nvSpPr>
        <p:spPr>
          <a:xfrm>
            <a:off x="2591561" y="3277361"/>
            <a:ext cx="914400" cy="457200"/>
          </a:xfrm>
          <a:custGeom>
            <a:avLst/>
            <a:gdLst/>
            <a:ahLst/>
            <a:cxnLst/>
            <a:rect l="l" t="t" r="r" b="b"/>
            <a:pathLst>
              <a:path w="914400" h="457200">
                <a:moveTo>
                  <a:pt x="0" y="457200"/>
                </a:moveTo>
                <a:lnTo>
                  <a:pt x="914400" y="457200"/>
                </a:lnTo>
                <a:lnTo>
                  <a:pt x="914400" y="0"/>
                </a:lnTo>
                <a:lnTo>
                  <a:pt x="0" y="0"/>
                </a:lnTo>
                <a:lnTo>
                  <a:pt x="0" y="457200"/>
                </a:lnTo>
                <a:close/>
              </a:path>
            </a:pathLst>
          </a:custGeom>
          <a:solidFill>
            <a:srgbClr val="717BA2"/>
          </a:solidFill>
        </p:spPr>
        <p:txBody>
          <a:bodyPr wrap="square" lIns="0" tIns="0" rIns="0" bIns="0" rtlCol="0"/>
          <a:lstStyle/>
          <a:p>
            <a:endParaRPr/>
          </a:p>
        </p:txBody>
      </p:sp>
      <p:sp>
        <p:nvSpPr>
          <p:cNvPr id="15" name="object 15"/>
          <p:cNvSpPr txBox="1"/>
          <p:nvPr/>
        </p:nvSpPr>
        <p:spPr>
          <a:xfrm>
            <a:off x="2591561" y="3277361"/>
            <a:ext cx="914400" cy="457200"/>
          </a:xfrm>
          <a:prstGeom prst="rect">
            <a:avLst/>
          </a:prstGeom>
          <a:ln w="19811">
            <a:solidFill>
              <a:srgbClr val="525877"/>
            </a:solidFill>
          </a:ln>
        </p:spPr>
        <p:txBody>
          <a:bodyPr vert="horz" wrap="square" lIns="0" tIns="7620" rIns="0" bIns="0" rtlCol="0">
            <a:spAutoFit/>
          </a:bodyPr>
          <a:lstStyle/>
          <a:p>
            <a:pPr algn="ctr">
              <a:lnSpc>
                <a:spcPct val="100000"/>
              </a:lnSpc>
              <a:spcBef>
                <a:spcPts val="60"/>
              </a:spcBef>
            </a:pPr>
            <a:r>
              <a:rPr sz="1400" spc="-15" dirty="0">
                <a:solidFill>
                  <a:srgbClr val="FFFFFF"/>
                </a:solidFill>
                <a:latin typeface="Gill Sans MT"/>
                <a:cs typeface="Gill Sans MT"/>
              </a:rPr>
              <a:t>FALSE</a:t>
            </a:r>
            <a:endParaRPr sz="1400">
              <a:latin typeface="Gill Sans MT"/>
              <a:cs typeface="Gill Sans MT"/>
            </a:endParaRPr>
          </a:p>
          <a:p>
            <a:pPr algn="ctr">
              <a:lnSpc>
                <a:spcPct val="100000"/>
              </a:lnSpc>
            </a:pPr>
            <a:r>
              <a:rPr sz="1400" spc="-5" dirty="0">
                <a:solidFill>
                  <a:srgbClr val="FFFFFF"/>
                </a:solidFill>
                <a:latin typeface="Gill Sans MT"/>
                <a:cs typeface="Gill Sans MT"/>
              </a:rPr>
              <a:t>Action(s)</a:t>
            </a:r>
            <a:endParaRPr sz="1400">
              <a:latin typeface="Gill Sans MT"/>
              <a:cs typeface="Gill Sans MT"/>
            </a:endParaRPr>
          </a:p>
        </p:txBody>
      </p:sp>
      <p:sp>
        <p:nvSpPr>
          <p:cNvPr id="16" name="object 16"/>
          <p:cNvSpPr/>
          <p:nvPr/>
        </p:nvSpPr>
        <p:spPr>
          <a:xfrm>
            <a:off x="1130808" y="2540507"/>
            <a:ext cx="470534" cy="1030605"/>
          </a:xfrm>
          <a:custGeom>
            <a:avLst/>
            <a:gdLst/>
            <a:ahLst/>
            <a:cxnLst/>
            <a:rect l="l" t="t" r="r" b="b"/>
            <a:pathLst>
              <a:path w="470534" h="1030604">
                <a:moveTo>
                  <a:pt x="112013" y="900683"/>
                </a:moveTo>
                <a:lnTo>
                  <a:pt x="112013" y="1030224"/>
                </a:lnTo>
                <a:lnTo>
                  <a:pt x="215646" y="978407"/>
                </a:lnTo>
                <a:lnTo>
                  <a:pt x="124967" y="978407"/>
                </a:lnTo>
                <a:lnTo>
                  <a:pt x="124967" y="952500"/>
                </a:lnTo>
                <a:lnTo>
                  <a:pt x="215646" y="952500"/>
                </a:lnTo>
                <a:lnTo>
                  <a:pt x="112013" y="900683"/>
                </a:lnTo>
                <a:close/>
              </a:path>
              <a:path w="470534" h="1030604">
                <a:moveTo>
                  <a:pt x="470153" y="0"/>
                </a:moveTo>
                <a:lnTo>
                  <a:pt x="5803" y="0"/>
                </a:lnTo>
                <a:lnTo>
                  <a:pt x="0" y="5841"/>
                </a:lnTo>
                <a:lnTo>
                  <a:pt x="0" y="972565"/>
                </a:lnTo>
                <a:lnTo>
                  <a:pt x="5803" y="978407"/>
                </a:lnTo>
                <a:lnTo>
                  <a:pt x="112013" y="978407"/>
                </a:lnTo>
                <a:lnTo>
                  <a:pt x="112013" y="965453"/>
                </a:lnTo>
                <a:lnTo>
                  <a:pt x="25907" y="965453"/>
                </a:lnTo>
                <a:lnTo>
                  <a:pt x="12953" y="952500"/>
                </a:lnTo>
                <a:lnTo>
                  <a:pt x="25907" y="952500"/>
                </a:lnTo>
                <a:lnTo>
                  <a:pt x="25907" y="25907"/>
                </a:lnTo>
                <a:lnTo>
                  <a:pt x="12953" y="25907"/>
                </a:lnTo>
                <a:lnTo>
                  <a:pt x="25907" y="12953"/>
                </a:lnTo>
                <a:lnTo>
                  <a:pt x="470153" y="12953"/>
                </a:lnTo>
                <a:lnTo>
                  <a:pt x="470153" y="0"/>
                </a:lnTo>
                <a:close/>
              </a:path>
              <a:path w="470534" h="1030604">
                <a:moveTo>
                  <a:pt x="215646" y="952500"/>
                </a:moveTo>
                <a:lnTo>
                  <a:pt x="124967" y="952500"/>
                </a:lnTo>
                <a:lnTo>
                  <a:pt x="124967" y="978407"/>
                </a:lnTo>
                <a:lnTo>
                  <a:pt x="215646" y="978407"/>
                </a:lnTo>
                <a:lnTo>
                  <a:pt x="241553" y="965453"/>
                </a:lnTo>
                <a:lnTo>
                  <a:pt x="215646" y="952500"/>
                </a:lnTo>
                <a:close/>
              </a:path>
              <a:path w="470534" h="1030604">
                <a:moveTo>
                  <a:pt x="25907" y="952500"/>
                </a:moveTo>
                <a:lnTo>
                  <a:pt x="12953" y="952500"/>
                </a:lnTo>
                <a:lnTo>
                  <a:pt x="25907" y="965453"/>
                </a:lnTo>
                <a:lnTo>
                  <a:pt x="25907" y="952500"/>
                </a:lnTo>
                <a:close/>
              </a:path>
              <a:path w="470534" h="1030604">
                <a:moveTo>
                  <a:pt x="112013" y="952500"/>
                </a:moveTo>
                <a:lnTo>
                  <a:pt x="25907" y="952500"/>
                </a:lnTo>
                <a:lnTo>
                  <a:pt x="25907" y="965453"/>
                </a:lnTo>
                <a:lnTo>
                  <a:pt x="112013" y="965453"/>
                </a:lnTo>
                <a:lnTo>
                  <a:pt x="112013" y="952500"/>
                </a:lnTo>
                <a:close/>
              </a:path>
              <a:path w="470534" h="1030604">
                <a:moveTo>
                  <a:pt x="25907" y="12953"/>
                </a:moveTo>
                <a:lnTo>
                  <a:pt x="12953" y="25907"/>
                </a:lnTo>
                <a:lnTo>
                  <a:pt x="25907" y="25907"/>
                </a:lnTo>
                <a:lnTo>
                  <a:pt x="25907" y="12953"/>
                </a:lnTo>
                <a:close/>
              </a:path>
              <a:path w="470534" h="1030604">
                <a:moveTo>
                  <a:pt x="470153" y="12953"/>
                </a:moveTo>
                <a:lnTo>
                  <a:pt x="25907" y="12953"/>
                </a:lnTo>
                <a:lnTo>
                  <a:pt x="25907" y="25907"/>
                </a:lnTo>
                <a:lnTo>
                  <a:pt x="470153" y="25907"/>
                </a:lnTo>
                <a:lnTo>
                  <a:pt x="470153" y="12953"/>
                </a:lnTo>
                <a:close/>
              </a:path>
            </a:pathLst>
          </a:custGeom>
          <a:solidFill>
            <a:srgbClr val="717BA2"/>
          </a:solidFill>
        </p:spPr>
        <p:txBody>
          <a:bodyPr wrap="square" lIns="0" tIns="0" rIns="0" bIns="0" rtlCol="0"/>
          <a:lstStyle/>
          <a:p>
            <a:endParaRPr/>
          </a:p>
        </p:txBody>
      </p:sp>
      <p:sp>
        <p:nvSpPr>
          <p:cNvPr id="17" name="object 17"/>
          <p:cNvSpPr/>
          <p:nvPr/>
        </p:nvSpPr>
        <p:spPr>
          <a:xfrm>
            <a:off x="3277361" y="2540507"/>
            <a:ext cx="470534" cy="1030605"/>
          </a:xfrm>
          <a:custGeom>
            <a:avLst/>
            <a:gdLst/>
            <a:ahLst/>
            <a:cxnLst/>
            <a:rect l="l" t="t" r="r" b="b"/>
            <a:pathLst>
              <a:path w="470535" h="1030604">
                <a:moveTo>
                  <a:pt x="358139" y="900683"/>
                </a:moveTo>
                <a:lnTo>
                  <a:pt x="228600" y="965453"/>
                </a:lnTo>
                <a:lnTo>
                  <a:pt x="358139" y="1030224"/>
                </a:lnTo>
                <a:lnTo>
                  <a:pt x="358139" y="978407"/>
                </a:lnTo>
                <a:lnTo>
                  <a:pt x="345186" y="978407"/>
                </a:lnTo>
                <a:lnTo>
                  <a:pt x="345186" y="952500"/>
                </a:lnTo>
                <a:lnTo>
                  <a:pt x="358139" y="952500"/>
                </a:lnTo>
                <a:lnTo>
                  <a:pt x="358139" y="900683"/>
                </a:lnTo>
                <a:close/>
              </a:path>
              <a:path w="470535" h="1030604">
                <a:moveTo>
                  <a:pt x="358139" y="952500"/>
                </a:moveTo>
                <a:lnTo>
                  <a:pt x="345186" y="952500"/>
                </a:lnTo>
                <a:lnTo>
                  <a:pt x="345186" y="978407"/>
                </a:lnTo>
                <a:lnTo>
                  <a:pt x="358139" y="978407"/>
                </a:lnTo>
                <a:lnTo>
                  <a:pt x="358139" y="952500"/>
                </a:lnTo>
                <a:close/>
              </a:path>
              <a:path w="470535" h="1030604">
                <a:moveTo>
                  <a:pt x="444246" y="952500"/>
                </a:moveTo>
                <a:lnTo>
                  <a:pt x="358139" y="952500"/>
                </a:lnTo>
                <a:lnTo>
                  <a:pt x="358139" y="978407"/>
                </a:lnTo>
                <a:lnTo>
                  <a:pt x="464312" y="978407"/>
                </a:lnTo>
                <a:lnTo>
                  <a:pt x="470153" y="972565"/>
                </a:lnTo>
                <a:lnTo>
                  <a:pt x="470153" y="965453"/>
                </a:lnTo>
                <a:lnTo>
                  <a:pt x="444246" y="965453"/>
                </a:lnTo>
                <a:lnTo>
                  <a:pt x="444246" y="952500"/>
                </a:lnTo>
                <a:close/>
              </a:path>
              <a:path w="470535" h="1030604">
                <a:moveTo>
                  <a:pt x="444246" y="12953"/>
                </a:moveTo>
                <a:lnTo>
                  <a:pt x="444246" y="965453"/>
                </a:lnTo>
                <a:lnTo>
                  <a:pt x="457200" y="952500"/>
                </a:lnTo>
                <a:lnTo>
                  <a:pt x="470153" y="952500"/>
                </a:lnTo>
                <a:lnTo>
                  <a:pt x="470153" y="25907"/>
                </a:lnTo>
                <a:lnTo>
                  <a:pt x="457200" y="25907"/>
                </a:lnTo>
                <a:lnTo>
                  <a:pt x="444246" y="12953"/>
                </a:lnTo>
                <a:close/>
              </a:path>
              <a:path w="470535" h="1030604">
                <a:moveTo>
                  <a:pt x="470153" y="952500"/>
                </a:moveTo>
                <a:lnTo>
                  <a:pt x="457200" y="952500"/>
                </a:lnTo>
                <a:lnTo>
                  <a:pt x="444246" y="965453"/>
                </a:lnTo>
                <a:lnTo>
                  <a:pt x="470153" y="965453"/>
                </a:lnTo>
                <a:lnTo>
                  <a:pt x="470153" y="952500"/>
                </a:lnTo>
                <a:close/>
              </a:path>
              <a:path w="470535" h="1030604">
                <a:moveTo>
                  <a:pt x="464312" y="0"/>
                </a:moveTo>
                <a:lnTo>
                  <a:pt x="0" y="0"/>
                </a:lnTo>
                <a:lnTo>
                  <a:pt x="0" y="25907"/>
                </a:lnTo>
                <a:lnTo>
                  <a:pt x="444246" y="25907"/>
                </a:lnTo>
                <a:lnTo>
                  <a:pt x="444246" y="12953"/>
                </a:lnTo>
                <a:lnTo>
                  <a:pt x="470153" y="12953"/>
                </a:lnTo>
                <a:lnTo>
                  <a:pt x="470153" y="5841"/>
                </a:lnTo>
                <a:lnTo>
                  <a:pt x="464312" y="0"/>
                </a:lnTo>
                <a:close/>
              </a:path>
              <a:path w="470535" h="1030604">
                <a:moveTo>
                  <a:pt x="470153" y="12953"/>
                </a:moveTo>
                <a:lnTo>
                  <a:pt x="444246" y="12953"/>
                </a:lnTo>
                <a:lnTo>
                  <a:pt x="457200" y="25907"/>
                </a:lnTo>
                <a:lnTo>
                  <a:pt x="470153" y="25907"/>
                </a:lnTo>
                <a:lnTo>
                  <a:pt x="470153" y="12953"/>
                </a:lnTo>
                <a:close/>
              </a:path>
            </a:pathLst>
          </a:custGeom>
          <a:solidFill>
            <a:srgbClr val="717BA2"/>
          </a:solidFill>
        </p:spPr>
        <p:txBody>
          <a:bodyPr wrap="square" lIns="0" tIns="0" rIns="0" bIns="0" rtlCol="0"/>
          <a:lstStyle/>
          <a:p>
            <a:endParaRPr/>
          </a:p>
        </p:txBody>
      </p:sp>
      <p:sp>
        <p:nvSpPr>
          <p:cNvPr id="18" name="object 18"/>
          <p:cNvSpPr/>
          <p:nvPr/>
        </p:nvSpPr>
        <p:spPr>
          <a:xfrm>
            <a:off x="2373376" y="1751838"/>
            <a:ext cx="129539" cy="460375"/>
          </a:xfrm>
          <a:custGeom>
            <a:avLst/>
            <a:gdLst/>
            <a:ahLst/>
            <a:cxnLst/>
            <a:rect l="l" t="t" r="r" b="b"/>
            <a:pathLst>
              <a:path w="129539" h="460375">
                <a:moveTo>
                  <a:pt x="0" y="330453"/>
                </a:moveTo>
                <a:lnTo>
                  <a:pt x="64262" y="460248"/>
                </a:lnTo>
                <a:lnTo>
                  <a:pt x="123127" y="343662"/>
                </a:lnTo>
                <a:lnTo>
                  <a:pt x="51688" y="343662"/>
                </a:lnTo>
                <a:lnTo>
                  <a:pt x="51737" y="330656"/>
                </a:lnTo>
                <a:lnTo>
                  <a:pt x="0" y="330453"/>
                </a:lnTo>
                <a:close/>
              </a:path>
              <a:path w="129539" h="460375">
                <a:moveTo>
                  <a:pt x="51737" y="330656"/>
                </a:moveTo>
                <a:lnTo>
                  <a:pt x="51688" y="343662"/>
                </a:lnTo>
                <a:lnTo>
                  <a:pt x="77597" y="343662"/>
                </a:lnTo>
                <a:lnTo>
                  <a:pt x="77644" y="330758"/>
                </a:lnTo>
                <a:lnTo>
                  <a:pt x="51737" y="330656"/>
                </a:lnTo>
                <a:close/>
              </a:path>
              <a:path w="129539" h="460375">
                <a:moveTo>
                  <a:pt x="77644" y="330758"/>
                </a:moveTo>
                <a:lnTo>
                  <a:pt x="77597" y="343662"/>
                </a:lnTo>
                <a:lnTo>
                  <a:pt x="123127" y="343662"/>
                </a:lnTo>
                <a:lnTo>
                  <a:pt x="129540" y="330962"/>
                </a:lnTo>
                <a:lnTo>
                  <a:pt x="77644" y="330758"/>
                </a:lnTo>
                <a:close/>
              </a:path>
              <a:path w="129539" h="460375">
                <a:moveTo>
                  <a:pt x="78867" y="0"/>
                </a:moveTo>
                <a:lnTo>
                  <a:pt x="52959" y="0"/>
                </a:lnTo>
                <a:lnTo>
                  <a:pt x="51737" y="330656"/>
                </a:lnTo>
                <a:lnTo>
                  <a:pt x="77644" y="330758"/>
                </a:lnTo>
                <a:lnTo>
                  <a:pt x="78867" y="0"/>
                </a:lnTo>
                <a:close/>
              </a:path>
            </a:pathLst>
          </a:custGeom>
          <a:solidFill>
            <a:srgbClr val="717BA2"/>
          </a:solidFill>
        </p:spPr>
        <p:txBody>
          <a:bodyPr wrap="square" lIns="0" tIns="0" rIns="0" bIns="0" rtlCol="0"/>
          <a:lstStyle/>
          <a:p>
            <a:endParaRPr/>
          </a:p>
        </p:txBody>
      </p:sp>
      <p:sp>
        <p:nvSpPr>
          <p:cNvPr id="19" name="object 19"/>
          <p:cNvSpPr/>
          <p:nvPr/>
        </p:nvSpPr>
        <p:spPr>
          <a:xfrm>
            <a:off x="1816607" y="3734561"/>
            <a:ext cx="611505" cy="688975"/>
          </a:xfrm>
          <a:custGeom>
            <a:avLst/>
            <a:gdLst/>
            <a:ahLst/>
            <a:cxnLst/>
            <a:rect l="l" t="t" r="r" b="b"/>
            <a:pathLst>
              <a:path w="611505" h="688975">
                <a:moveTo>
                  <a:pt x="533400" y="559307"/>
                </a:moveTo>
                <a:lnTo>
                  <a:pt x="481584" y="559307"/>
                </a:lnTo>
                <a:lnTo>
                  <a:pt x="546354" y="688848"/>
                </a:lnTo>
                <a:lnTo>
                  <a:pt x="604647" y="572262"/>
                </a:lnTo>
                <a:lnTo>
                  <a:pt x="533400" y="572262"/>
                </a:lnTo>
                <a:lnTo>
                  <a:pt x="533400" y="559307"/>
                </a:lnTo>
                <a:close/>
              </a:path>
              <a:path w="611505" h="688975">
                <a:moveTo>
                  <a:pt x="533400" y="344424"/>
                </a:moveTo>
                <a:lnTo>
                  <a:pt x="533400" y="572262"/>
                </a:lnTo>
                <a:lnTo>
                  <a:pt x="559308" y="572262"/>
                </a:lnTo>
                <a:lnTo>
                  <a:pt x="559308" y="357377"/>
                </a:lnTo>
                <a:lnTo>
                  <a:pt x="546354" y="357377"/>
                </a:lnTo>
                <a:lnTo>
                  <a:pt x="533400" y="344424"/>
                </a:lnTo>
                <a:close/>
              </a:path>
              <a:path w="611505" h="688975">
                <a:moveTo>
                  <a:pt x="611124" y="559307"/>
                </a:moveTo>
                <a:lnTo>
                  <a:pt x="559308" y="559307"/>
                </a:lnTo>
                <a:lnTo>
                  <a:pt x="559308" y="572262"/>
                </a:lnTo>
                <a:lnTo>
                  <a:pt x="604647" y="572262"/>
                </a:lnTo>
                <a:lnTo>
                  <a:pt x="611124" y="559307"/>
                </a:lnTo>
                <a:close/>
              </a:path>
              <a:path w="611505" h="688975">
                <a:moveTo>
                  <a:pt x="25908" y="0"/>
                </a:moveTo>
                <a:lnTo>
                  <a:pt x="0" y="0"/>
                </a:lnTo>
                <a:lnTo>
                  <a:pt x="0" y="351536"/>
                </a:lnTo>
                <a:lnTo>
                  <a:pt x="5842" y="357377"/>
                </a:lnTo>
                <a:lnTo>
                  <a:pt x="533400" y="357377"/>
                </a:lnTo>
                <a:lnTo>
                  <a:pt x="533400" y="344424"/>
                </a:lnTo>
                <a:lnTo>
                  <a:pt x="25908" y="344424"/>
                </a:lnTo>
                <a:lnTo>
                  <a:pt x="12954" y="331469"/>
                </a:lnTo>
                <a:lnTo>
                  <a:pt x="25908" y="331469"/>
                </a:lnTo>
                <a:lnTo>
                  <a:pt x="25908" y="0"/>
                </a:lnTo>
                <a:close/>
              </a:path>
              <a:path w="611505" h="688975">
                <a:moveTo>
                  <a:pt x="553466" y="331469"/>
                </a:moveTo>
                <a:lnTo>
                  <a:pt x="25908" y="331469"/>
                </a:lnTo>
                <a:lnTo>
                  <a:pt x="25908" y="344424"/>
                </a:lnTo>
                <a:lnTo>
                  <a:pt x="533400" y="344424"/>
                </a:lnTo>
                <a:lnTo>
                  <a:pt x="546354" y="357377"/>
                </a:lnTo>
                <a:lnTo>
                  <a:pt x="559308" y="357377"/>
                </a:lnTo>
                <a:lnTo>
                  <a:pt x="559308" y="337312"/>
                </a:lnTo>
                <a:lnTo>
                  <a:pt x="553466" y="331469"/>
                </a:lnTo>
                <a:close/>
              </a:path>
              <a:path w="611505" h="688975">
                <a:moveTo>
                  <a:pt x="25908" y="331469"/>
                </a:moveTo>
                <a:lnTo>
                  <a:pt x="12954" y="331469"/>
                </a:lnTo>
                <a:lnTo>
                  <a:pt x="25908" y="344424"/>
                </a:lnTo>
                <a:lnTo>
                  <a:pt x="25908" y="331469"/>
                </a:lnTo>
                <a:close/>
              </a:path>
            </a:pathLst>
          </a:custGeom>
          <a:solidFill>
            <a:srgbClr val="717BA2"/>
          </a:solidFill>
        </p:spPr>
        <p:txBody>
          <a:bodyPr wrap="square" lIns="0" tIns="0" rIns="0" bIns="0" rtlCol="0"/>
          <a:lstStyle/>
          <a:p>
            <a:endParaRPr/>
          </a:p>
        </p:txBody>
      </p:sp>
      <p:sp>
        <p:nvSpPr>
          <p:cNvPr id="20" name="object 20"/>
          <p:cNvSpPr/>
          <p:nvPr/>
        </p:nvSpPr>
        <p:spPr>
          <a:xfrm>
            <a:off x="2298192" y="3734561"/>
            <a:ext cx="763905" cy="688975"/>
          </a:xfrm>
          <a:custGeom>
            <a:avLst/>
            <a:gdLst/>
            <a:ahLst/>
            <a:cxnLst/>
            <a:rect l="l" t="t" r="r" b="b"/>
            <a:pathLst>
              <a:path w="763905" h="688975">
                <a:moveTo>
                  <a:pt x="51815" y="559307"/>
                </a:moveTo>
                <a:lnTo>
                  <a:pt x="0" y="559307"/>
                </a:lnTo>
                <a:lnTo>
                  <a:pt x="64769" y="688848"/>
                </a:lnTo>
                <a:lnTo>
                  <a:pt x="123062" y="572262"/>
                </a:lnTo>
                <a:lnTo>
                  <a:pt x="51815" y="572262"/>
                </a:lnTo>
                <a:lnTo>
                  <a:pt x="51815" y="559307"/>
                </a:lnTo>
                <a:close/>
              </a:path>
              <a:path w="763905" h="688975">
                <a:moveTo>
                  <a:pt x="737615" y="331469"/>
                </a:moveTo>
                <a:lnTo>
                  <a:pt x="57657" y="331469"/>
                </a:lnTo>
                <a:lnTo>
                  <a:pt x="51815" y="337312"/>
                </a:lnTo>
                <a:lnTo>
                  <a:pt x="51815" y="572262"/>
                </a:lnTo>
                <a:lnTo>
                  <a:pt x="77724" y="572262"/>
                </a:lnTo>
                <a:lnTo>
                  <a:pt x="77724" y="357377"/>
                </a:lnTo>
                <a:lnTo>
                  <a:pt x="64769" y="357377"/>
                </a:lnTo>
                <a:lnTo>
                  <a:pt x="77724" y="344424"/>
                </a:lnTo>
                <a:lnTo>
                  <a:pt x="737615" y="344424"/>
                </a:lnTo>
                <a:lnTo>
                  <a:pt x="737615" y="331469"/>
                </a:lnTo>
                <a:close/>
              </a:path>
              <a:path w="763905" h="688975">
                <a:moveTo>
                  <a:pt x="129539" y="559307"/>
                </a:moveTo>
                <a:lnTo>
                  <a:pt x="77724" y="559307"/>
                </a:lnTo>
                <a:lnTo>
                  <a:pt x="77724" y="572262"/>
                </a:lnTo>
                <a:lnTo>
                  <a:pt x="123062" y="572262"/>
                </a:lnTo>
                <a:lnTo>
                  <a:pt x="129539" y="559307"/>
                </a:lnTo>
                <a:close/>
              </a:path>
              <a:path w="763905" h="688975">
                <a:moveTo>
                  <a:pt x="77724" y="344424"/>
                </a:moveTo>
                <a:lnTo>
                  <a:pt x="64769" y="357377"/>
                </a:lnTo>
                <a:lnTo>
                  <a:pt x="77724" y="357377"/>
                </a:lnTo>
                <a:lnTo>
                  <a:pt x="77724" y="344424"/>
                </a:lnTo>
                <a:close/>
              </a:path>
              <a:path w="763905" h="688975">
                <a:moveTo>
                  <a:pt x="763524" y="331469"/>
                </a:moveTo>
                <a:lnTo>
                  <a:pt x="750569" y="331469"/>
                </a:lnTo>
                <a:lnTo>
                  <a:pt x="737615" y="344424"/>
                </a:lnTo>
                <a:lnTo>
                  <a:pt x="77724" y="344424"/>
                </a:lnTo>
                <a:lnTo>
                  <a:pt x="77724" y="357377"/>
                </a:lnTo>
                <a:lnTo>
                  <a:pt x="757682" y="357377"/>
                </a:lnTo>
                <a:lnTo>
                  <a:pt x="763524" y="351536"/>
                </a:lnTo>
                <a:lnTo>
                  <a:pt x="763524" y="331469"/>
                </a:lnTo>
                <a:close/>
              </a:path>
              <a:path w="763905" h="688975">
                <a:moveTo>
                  <a:pt x="763524" y="0"/>
                </a:moveTo>
                <a:lnTo>
                  <a:pt x="737615" y="0"/>
                </a:lnTo>
                <a:lnTo>
                  <a:pt x="737615" y="344424"/>
                </a:lnTo>
                <a:lnTo>
                  <a:pt x="750569" y="331469"/>
                </a:lnTo>
                <a:lnTo>
                  <a:pt x="763524" y="331469"/>
                </a:lnTo>
                <a:lnTo>
                  <a:pt x="763524" y="0"/>
                </a:lnTo>
                <a:close/>
              </a:path>
            </a:pathLst>
          </a:custGeom>
          <a:solidFill>
            <a:srgbClr val="717BA2"/>
          </a:solidFill>
        </p:spPr>
        <p:txBody>
          <a:bodyPr wrap="square" lIns="0" tIns="0" rIns="0" bIns="0" rtlCol="0"/>
          <a:lstStyle/>
          <a:p>
            <a:endParaRPr/>
          </a:p>
        </p:txBody>
      </p:sp>
      <p:sp>
        <p:nvSpPr>
          <p:cNvPr id="21" name="object 21"/>
          <p:cNvSpPr txBox="1"/>
          <p:nvPr/>
        </p:nvSpPr>
        <p:spPr>
          <a:xfrm>
            <a:off x="1222044" y="2312035"/>
            <a:ext cx="265430" cy="239395"/>
          </a:xfrm>
          <a:prstGeom prst="rect">
            <a:avLst/>
          </a:prstGeom>
        </p:spPr>
        <p:txBody>
          <a:bodyPr vert="horz" wrap="square" lIns="0" tIns="13335" rIns="0" bIns="0" rtlCol="0">
            <a:spAutoFit/>
          </a:bodyPr>
          <a:lstStyle/>
          <a:p>
            <a:pPr marL="12700">
              <a:lnSpc>
                <a:spcPct val="100000"/>
              </a:lnSpc>
              <a:spcBef>
                <a:spcPts val="105"/>
              </a:spcBef>
            </a:pPr>
            <a:r>
              <a:rPr sz="1400" spc="-180" dirty="0">
                <a:latin typeface="Gill Sans MT"/>
                <a:cs typeface="Gill Sans MT"/>
              </a:rPr>
              <a:t>Y</a:t>
            </a:r>
            <a:r>
              <a:rPr sz="1400" dirty="0">
                <a:latin typeface="Gill Sans MT"/>
                <a:cs typeface="Gill Sans MT"/>
              </a:rPr>
              <a:t>es</a:t>
            </a:r>
            <a:endParaRPr sz="1400">
              <a:latin typeface="Gill Sans MT"/>
              <a:cs typeface="Gill Sans MT"/>
            </a:endParaRPr>
          </a:p>
        </p:txBody>
      </p:sp>
      <p:sp>
        <p:nvSpPr>
          <p:cNvPr id="22" name="object 22"/>
          <p:cNvSpPr txBox="1"/>
          <p:nvPr/>
        </p:nvSpPr>
        <p:spPr>
          <a:xfrm>
            <a:off x="3389503" y="2312035"/>
            <a:ext cx="262255"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Gill Sans MT"/>
                <a:cs typeface="Gill Sans MT"/>
              </a:rPr>
              <a:t>No</a:t>
            </a:r>
            <a:endParaRPr sz="1400">
              <a:latin typeface="Gill Sans MT"/>
              <a:cs typeface="Gill Sans MT"/>
            </a:endParaRPr>
          </a:p>
        </p:txBody>
      </p:sp>
      <p:sp>
        <p:nvSpPr>
          <p:cNvPr id="23" name="object 23"/>
          <p:cNvSpPr txBox="1"/>
          <p:nvPr/>
        </p:nvSpPr>
        <p:spPr>
          <a:xfrm>
            <a:off x="1387221" y="4901565"/>
            <a:ext cx="20256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Gill Sans MT"/>
                <a:cs typeface="Gill Sans MT"/>
              </a:rPr>
              <a:t>Alternative</a:t>
            </a:r>
            <a:r>
              <a:rPr sz="1800" spc="-45" dirty="0">
                <a:latin typeface="Gill Sans MT"/>
                <a:cs typeface="Gill Sans MT"/>
              </a:rPr>
              <a:t> </a:t>
            </a:r>
            <a:r>
              <a:rPr sz="1800" spc="-10" dirty="0">
                <a:latin typeface="Gill Sans MT"/>
                <a:cs typeface="Gill Sans MT"/>
              </a:rPr>
              <a:t>Execution</a:t>
            </a:r>
            <a:endParaRPr sz="1800">
              <a:latin typeface="Gill Sans MT"/>
              <a:cs typeface="Gill Sans MT"/>
            </a:endParaRPr>
          </a:p>
        </p:txBody>
      </p:sp>
      <p:sp>
        <p:nvSpPr>
          <p:cNvPr id="24" name="object 24"/>
          <p:cNvSpPr txBox="1"/>
          <p:nvPr/>
        </p:nvSpPr>
        <p:spPr>
          <a:xfrm>
            <a:off x="5604764" y="4901565"/>
            <a:ext cx="181991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Gill Sans MT"/>
                <a:cs typeface="Gill Sans MT"/>
              </a:rPr>
              <a:t>Optional</a:t>
            </a:r>
            <a:r>
              <a:rPr sz="1800" spc="-35" dirty="0">
                <a:latin typeface="Gill Sans MT"/>
                <a:cs typeface="Gill Sans MT"/>
              </a:rPr>
              <a:t> </a:t>
            </a:r>
            <a:r>
              <a:rPr sz="1800" spc="-10" dirty="0">
                <a:latin typeface="Gill Sans MT"/>
                <a:cs typeface="Gill Sans MT"/>
              </a:rPr>
              <a:t>Execution</a:t>
            </a:r>
            <a:endParaRPr sz="1800">
              <a:latin typeface="Gill Sans MT"/>
              <a:cs typeface="Gill Sans MT"/>
            </a:endParaRPr>
          </a:p>
        </p:txBody>
      </p:sp>
      <p:sp>
        <p:nvSpPr>
          <p:cNvPr id="25" name="object 25"/>
          <p:cNvSpPr/>
          <p:nvPr/>
        </p:nvSpPr>
        <p:spPr>
          <a:xfrm>
            <a:off x="6096761" y="1448561"/>
            <a:ext cx="914400" cy="302260"/>
          </a:xfrm>
          <a:custGeom>
            <a:avLst/>
            <a:gdLst/>
            <a:ahLst/>
            <a:cxnLst/>
            <a:rect l="l" t="t" r="r" b="b"/>
            <a:pathLst>
              <a:path w="914400" h="302260">
                <a:moveTo>
                  <a:pt x="767334" y="0"/>
                </a:moveTo>
                <a:lnTo>
                  <a:pt x="147065" y="0"/>
                </a:lnTo>
                <a:lnTo>
                  <a:pt x="100608" y="7693"/>
                </a:lnTo>
                <a:lnTo>
                  <a:pt x="60240" y="29114"/>
                </a:lnTo>
                <a:lnTo>
                  <a:pt x="28395" y="61776"/>
                </a:lnTo>
                <a:lnTo>
                  <a:pt x="7504" y="103193"/>
                </a:lnTo>
                <a:lnTo>
                  <a:pt x="0" y="150875"/>
                </a:lnTo>
                <a:lnTo>
                  <a:pt x="7504" y="198558"/>
                </a:lnTo>
                <a:lnTo>
                  <a:pt x="28395" y="239975"/>
                </a:lnTo>
                <a:lnTo>
                  <a:pt x="60240" y="272637"/>
                </a:lnTo>
                <a:lnTo>
                  <a:pt x="100608" y="294058"/>
                </a:lnTo>
                <a:lnTo>
                  <a:pt x="147065" y="301751"/>
                </a:lnTo>
                <a:lnTo>
                  <a:pt x="767334" y="301751"/>
                </a:lnTo>
                <a:lnTo>
                  <a:pt x="813791" y="294058"/>
                </a:lnTo>
                <a:lnTo>
                  <a:pt x="854159" y="272637"/>
                </a:lnTo>
                <a:lnTo>
                  <a:pt x="886004" y="239975"/>
                </a:lnTo>
                <a:lnTo>
                  <a:pt x="906895" y="198558"/>
                </a:lnTo>
                <a:lnTo>
                  <a:pt x="914399" y="150875"/>
                </a:lnTo>
                <a:lnTo>
                  <a:pt x="906895" y="103193"/>
                </a:lnTo>
                <a:lnTo>
                  <a:pt x="886004" y="61776"/>
                </a:lnTo>
                <a:lnTo>
                  <a:pt x="854159" y="29114"/>
                </a:lnTo>
                <a:lnTo>
                  <a:pt x="813791" y="7693"/>
                </a:lnTo>
                <a:lnTo>
                  <a:pt x="767334" y="0"/>
                </a:lnTo>
                <a:close/>
              </a:path>
            </a:pathLst>
          </a:custGeom>
          <a:solidFill>
            <a:srgbClr val="717BA2"/>
          </a:solidFill>
        </p:spPr>
        <p:txBody>
          <a:bodyPr wrap="square" lIns="0" tIns="0" rIns="0" bIns="0" rtlCol="0"/>
          <a:lstStyle/>
          <a:p>
            <a:endParaRPr/>
          </a:p>
        </p:txBody>
      </p:sp>
      <p:sp>
        <p:nvSpPr>
          <p:cNvPr id="26" name="object 26"/>
          <p:cNvSpPr/>
          <p:nvPr/>
        </p:nvSpPr>
        <p:spPr>
          <a:xfrm>
            <a:off x="6096761" y="1448561"/>
            <a:ext cx="914400" cy="302260"/>
          </a:xfrm>
          <a:custGeom>
            <a:avLst/>
            <a:gdLst/>
            <a:ahLst/>
            <a:cxnLst/>
            <a:rect l="l" t="t" r="r" b="b"/>
            <a:pathLst>
              <a:path w="914400" h="302260">
                <a:moveTo>
                  <a:pt x="147065" y="0"/>
                </a:moveTo>
                <a:lnTo>
                  <a:pt x="767334" y="0"/>
                </a:lnTo>
                <a:lnTo>
                  <a:pt x="813791" y="7693"/>
                </a:lnTo>
                <a:lnTo>
                  <a:pt x="854159" y="29114"/>
                </a:lnTo>
                <a:lnTo>
                  <a:pt x="886004" y="61776"/>
                </a:lnTo>
                <a:lnTo>
                  <a:pt x="906895" y="103193"/>
                </a:lnTo>
                <a:lnTo>
                  <a:pt x="914399" y="150875"/>
                </a:lnTo>
                <a:lnTo>
                  <a:pt x="906895" y="198558"/>
                </a:lnTo>
                <a:lnTo>
                  <a:pt x="886004" y="239975"/>
                </a:lnTo>
                <a:lnTo>
                  <a:pt x="854159" y="272637"/>
                </a:lnTo>
                <a:lnTo>
                  <a:pt x="813791" y="294058"/>
                </a:lnTo>
                <a:lnTo>
                  <a:pt x="767334" y="301751"/>
                </a:lnTo>
                <a:lnTo>
                  <a:pt x="147065" y="301751"/>
                </a:lnTo>
                <a:lnTo>
                  <a:pt x="100608" y="294058"/>
                </a:lnTo>
                <a:lnTo>
                  <a:pt x="60240" y="272637"/>
                </a:lnTo>
                <a:lnTo>
                  <a:pt x="28395" y="239975"/>
                </a:lnTo>
                <a:lnTo>
                  <a:pt x="7504" y="198558"/>
                </a:lnTo>
                <a:lnTo>
                  <a:pt x="0" y="150875"/>
                </a:lnTo>
                <a:lnTo>
                  <a:pt x="7504" y="103193"/>
                </a:lnTo>
                <a:lnTo>
                  <a:pt x="28395" y="61776"/>
                </a:lnTo>
                <a:lnTo>
                  <a:pt x="60240" y="29114"/>
                </a:lnTo>
                <a:lnTo>
                  <a:pt x="100608" y="7693"/>
                </a:lnTo>
                <a:lnTo>
                  <a:pt x="147065" y="0"/>
                </a:lnTo>
                <a:close/>
              </a:path>
            </a:pathLst>
          </a:custGeom>
          <a:ln w="19812">
            <a:solidFill>
              <a:srgbClr val="525877"/>
            </a:solidFill>
          </a:ln>
        </p:spPr>
        <p:txBody>
          <a:bodyPr wrap="square" lIns="0" tIns="0" rIns="0" bIns="0" rtlCol="0"/>
          <a:lstStyle/>
          <a:p>
            <a:endParaRPr/>
          </a:p>
        </p:txBody>
      </p:sp>
      <p:sp>
        <p:nvSpPr>
          <p:cNvPr id="27" name="object 27"/>
          <p:cNvSpPr txBox="1"/>
          <p:nvPr/>
        </p:nvSpPr>
        <p:spPr>
          <a:xfrm>
            <a:off x="6345428" y="1471930"/>
            <a:ext cx="416559"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Gill Sans MT"/>
                <a:cs typeface="Gill Sans MT"/>
              </a:rPr>
              <a:t>Begin</a:t>
            </a:r>
            <a:endParaRPr sz="1400">
              <a:latin typeface="Gill Sans MT"/>
              <a:cs typeface="Gill Sans MT"/>
            </a:endParaRPr>
          </a:p>
        </p:txBody>
      </p:sp>
      <p:sp>
        <p:nvSpPr>
          <p:cNvPr id="28" name="object 28"/>
          <p:cNvSpPr/>
          <p:nvPr/>
        </p:nvSpPr>
        <p:spPr>
          <a:xfrm>
            <a:off x="6249161" y="4423409"/>
            <a:ext cx="914400" cy="302260"/>
          </a:xfrm>
          <a:custGeom>
            <a:avLst/>
            <a:gdLst/>
            <a:ahLst/>
            <a:cxnLst/>
            <a:rect l="l" t="t" r="r" b="b"/>
            <a:pathLst>
              <a:path w="914400" h="302260">
                <a:moveTo>
                  <a:pt x="767334" y="0"/>
                </a:moveTo>
                <a:lnTo>
                  <a:pt x="147065" y="0"/>
                </a:lnTo>
                <a:lnTo>
                  <a:pt x="100608" y="7693"/>
                </a:lnTo>
                <a:lnTo>
                  <a:pt x="60240" y="29114"/>
                </a:lnTo>
                <a:lnTo>
                  <a:pt x="28395" y="61776"/>
                </a:lnTo>
                <a:lnTo>
                  <a:pt x="7504" y="103193"/>
                </a:lnTo>
                <a:lnTo>
                  <a:pt x="0" y="150875"/>
                </a:lnTo>
                <a:lnTo>
                  <a:pt x="7504" y="198558"/>
                </a:lnTo>
                <a:lnTo>
                  <a:pt x="28395" y="239975"/>
                </a:lnTo>
                <a:lnTo>
                  <a:pt x="60240" y="272637"/>
                </a:lnTo>
                <a:lnTo>
                  <a:pt x="100608" y="294058"/>
                </a:lnTo>
                <a:lnTo>
                  <a:pt x="147065" y="301751"/>
                </a:lnTo>
                <a:lnTo>
                  <a:pt x="767334" y="301751"/>
                </a:lnTo>
                <a:lnTo>
                  <a:pt x="813791" y="294058"/>
                </a:lnTo>
                <a:lnTo>
                  <a:pt x="854159" y="272637"/>
                </a:lnTo>
                <a:lnTo>
                  <a:pt x="886004" y="239975"/>
                </a:lnTo>
                <a:lnTo>
                  <a:pt x="906895" y="198558"/>
                </a:lnTo>
                <a:lnTo>
                  <a:pt x="914399" y="150875"/>
                </a:lnTo>
                <a:lnTo>
                  <a:pt x="906895" y="103193"/>
                </a:lnTo>
                <a:lnTo>
                  <a:pt x="886004" y="61776"/>
                </a:lnTo>
                <a:lnTo>
                  <a:pt x="854159" y="29114"/>
                </a:lnTo>
                <a:lnTo>
                  <a:pt x="813791" y="7693"/>
                </a:lnTo>
                <a:lnTo>
                  <a:pt x="767334" y="0"/>
                </a:lnTo>
                <a:close/>
              </a:path>
            </a:pathLst>
          </a:custGeom>
          <a:solidFill>
            <a:srgbClr val="717BA2"/>
          </a:solidFill>
        </p:spPr>
        <p:txBody>
          <a:bodyPr wrap="square" lIns="0" tIns="0" rIns="0" bIns="0" rtlCol="0"/>
          <a:lstStyle/>
          <a:p>
            <a:endParaRPr/>
          </a:p>
        </p:txBody>
      </p:sp>
      <p:sp>
        <p:nvSpPr>
          <p:cNvPr id="29" name="object 29"/>
          <p:cNvSpPr/>
          <p:nvPr/>
        </p:nvSpPr>
        <p:spPr>
          <a:xfrm>
            <a:off x="6249161" y="4423409"/>
            <a:ext cx="914400" cy="302260"/>
          </a:xfrm>
          <a:custGeom>
            <a:avLst/>
            <a:gdLst/>
            <a:ahLst/>
            <a:cxnLst/>
            <a:rect l="l" t="t" r="r" b="b"/>
            <a:pathLst>
              <a:path w="914400" h="302260">
                <a:moveTo>
                  <a:pt x="147065" y="0"/>
                </a:moveTo>
                <a:lnTo>
                  <a:pt x="767334" y="0"/>
                </a:lnTo>
                <a:lnTo>
                  <a:pt x="813791" y="7693"/>
                </a:lnTo>
                <a:lnTo>
                  <a:pt x="854159" y="29114"/>
                </a:lnTo>
                <a:lnTo>
                  <a:pt x="886004" y="61776"/>
                </a:lnTo>
                <a:lnTo>
                  <a:pt x="906895" y="103193"/>
                </a:lnTo>
                <a:lnTo>
                  <a:pt x="914399" y="150875"/>
                </a:lnTo>
                <a:lnTo>
                  <a:pt x="906895" y="198558"/>
                </a:lnTo>
                <a:lnTo>
                  <a:pt x="886004" y="239975"/>
                </a:lnTo>
                <a:lnTo>
                  <a:pt x="854159" y="272637"/>
                </a:lnTo>
                <a:lnTo>
                  <a:pt x="813791" y="294058"/>
                </a:lnTo>
                <a:lnTo>
                  <a:pt x="767334" y="301751"/>
                </a:lnTo>
                <a:lnTo>
                  <a:pt x="147065" y="301751"/>
                </a:lnTo>
                <a:lnTo>
                  <a:pt x="100608" y="294058"/>
                </a:lnTo>
                <a:lnTo>
                  <a:pt x="60240" y="272637"/>
                </a:lnTo>
                <a:lnTo>
                  <a:pt x="28395" y="239975"/>
                </a:lnTo>
                <a:lnTo>
                  <a:pt x="7504" y="198558"/>
                </a:lnTo>
                <a:lnTo>
                  <a:pt x="0" y="150875"/>
                </a:lnTo>
                <a:lnTo>
                  <a:pt x="7504" y="103193"/>
                </a:lnTo>
                <a:lnTo>
                  <a:pt x="28395" y="61776"/>
                </a:lnTo>
                <a:lnTo>
                  <a:pt x="60240" y="29114"/>
                </a:lnTo>
                <a:lnTo>
                  <a:pt x="100608" y="7693"/>
                </a:lnTo>
                <a:lnTo>
                  <a:pt x="147065" y="0"/>
                </a:lnTo>
                <a:close/>
              </a:path>
            </a:pathLst>
          </a:custGeom>
          <a:ln w="19812">
            <a:solidFill>
              <a:srgbClr val="525877"/>
            </a:solidFill>
          </a:ln>
        </p:spPr>
        <p:txBody>
          <a:bodyPr wrap="square" lIns="0" tIns="0" rIns="0" bIns="0" rtlCol="0"/>
          <a:lstStyle/>
          <a:p>
            <a:endParaRPr/>
          </a:p>
        </p:txBody>
      </p:sp>
      <p:sp>
        <p:nvSpPr>
          <p:cNvPr id="30" name="object 30"/>
          <p:cNvSpPr txBox="1"/>
          <p:nvPr/>
        </p:nvSpPr>
        <p:spPr>
          <a:xfrm>
            <a:off x="6557518" y="4447413"/>
            <a:ext cx="297180" cy="239395"/>
          </a:xfrm>
          <a:prstGeom prst="rect">
            <a:avLst/>
          </a:prstGeom>
        </p:spPr>
        <p:txBody>
          <a:bodyPr vert="horz" wrap="square" lIns="0" tIns="12700" rIns="0" bIns="0" rtlCol="0">
            <a:spAutoFit/>
          </a:bodyPr>
          <a:lstStyle/>
          <a:p>
            <a:pPr marL="12700">
              <a:lnSpc>
                <a:spcPct val="100000"/>
              </a:lnSpc>
              <a:spcBef>
                <a:spcPts val="100"/>
              </a:spcBef>
            </a:pPr>
            <a:r>
              <a:rPr sz="1400" spc="0" dirty="0">
                <a:solidFill>
                  <a:srgbClr val="FFFFFF"/>
                </a:solidFill>
                <a:latin typeface="Gill Sans MT"/>
                <a:cs typeface="Gill Sans MT"/>
              </a:rPr>
              <a:t>End</a:t>
            </a:r>
            <a:endParaRPr sz="1400">
              <a:latin typeface="Gill Sans MT"/>
              <a:cs typeface="Gill Sans MT"/>
            </a:endParaRPr>
          </a:p>
        </p:txBody>
      </p:sp>
      <p:sp>
        <p:nvSpPr>
          <p:cNvPr id="31" name="object 31"/>
          <p:cNvSpPr/>
          <p:nvPr/>
        </p:nvSpPr>
        <p:spPr>
          <a:xfrm>
            <a:off x="5715761" y="2210561"/>
            <a:ext cx="1676400" cy="685800"/>
          </a:xfrm>
          <a:custGeom>
            <a:avLst/>
            <a:gdLst/>
            <a:ahLst/>
            <a:cxnLst/>
            <a:rect l="l" t="t" r="r" b="b"/>
            <a:pathLst>
              <a:path w="1676400" h="685800">
                <a:moveTo>
                  <a:pt x="838199" y="0"/>
                </a:moveTo>
                <a:lnTo>
                  <a:pt x="0" y="342900"/>
                </a:lnTo>
                <a:lnTo>
                  <a:pt x="838199" y="685800"/>
                </a:lnTo>
                <a:lnTo>
                  <a:pt x="1676399" y="342900"/>
                </a:lnTo>
                <a:lnTo>
                  <a:pt x="838199" y="0"/>
                </a:lnTo>
                <a:close/>
              </a:path>
            </a:pathLst>
          </a:custGeom>
          <a:solidFill>
            <a:srgbClr val="717BA2"/>
          </a:solidFill>
        </p:spPr>
        <p:txBody>
          <a:bodyPr wrap="square" lIns="0" tIns="0" rIns="0" bIns="0" rtlCol="0"/>
          <a:lstStyle/>
          <a:p>
            <a:endParaRPr/>
          </a:p>
        </p:txBody>
      </p:sp>
      <p:sp>
        <p:nvSpPr>
          <p:cNvPr id="32" name="object 32"/>
          <p:cNvSpPr/>
          <p:nvPr/>
        </p:nvSpPr>
        <p:spPr>
          <a:xfrm>
            <a:off x="5715761" y="2210561"/>
            <a:ext cx="1676400" cy="685800"/>
          </a:xfrm>
          <a:custGeom>
            <a:avLst/>
            <a:gdLst/>
            <a:ahLst/>
            <a:cxnLst/>
            <a:rect l="l" t="t" r="r" b="b"/>
            <a:pathLst>
              <a:path w="1676400" h="685800">
                <a:moveTo>
                  <a:pt x="0" y="342900"/>
                </a:moveTo>
                <a:lnTo>
                  <a:pt x="838199" y="0"/>
                </a:lnTo>
                <a:lnTo>
                  <a:pt x="1676399" y="342900"/>
                </a:lnTo>
                <a:lnTo>
                  <a:pt x="838199" y="685800"/>
                </a:lnTo>
                <a:lnTo>
                  <a:pt x="0" y="342900"/>
                </a:lnTo>
                <a:close/>
              </a:path>
            </a:pathLst>
          </a:custGeom>
          <a:ln w="19812">
            <a:solidFill>
              <a:srgbClr val="525877"/>
            </a:solidFill>
          </a:ln>
        </p:spPr>
        <p:txBody>
          <a:bodyPr wrap="square" lIns="0" tIns="0" rIns="0" bIns="0" rtlCol="0"/>
          <a:lstStyle/>
          <a:p>
            <a:endParaRPr/>
          </a:p>
        </p:txBody>
      </p:sp>
      <p:sp>
        <p:nvSpPr>
          <p:cNvPr id="33" name="object 33"/>
          <p:cNvSpPr txBox="1"/>
          <p:nvPr/>
        </p:nvSpPr>
        <p:spPr>
          <a:xfrm>
            <a:off x="6148832" y="2319655"/>
            <a:ext cx="812165" cy="452755"/>
          </a:xfrm>
          <a:prstGeom prst="rect">
            <a:avLst/>
          </a:prstGeom>
        </p:spPr>
        <p:txBody>
          <a:bodyPr vert="horz" wrap="square" lIns="0" tIns="13335" rIns="0" bIns="0" rtlCol="0">
            <a:spAutoFit/>
          </a:bodyPr>
          <a:lstStyle/>
          <a:p>
            <a:pPr marL="210185" marR="5080" indent="-198120">
              <a:lnSpc>
                <a:spcPct val="100000"/>
              </a:lnSpc>
              <a:spcBef>
                <a:spcPts val="105"/>
              </a:spcBef>
            </a:pPr>
            <a:r>
              <a:rPr sz="1400" dirty="0">
                <a:solidFill>
                  <a:srgbClr val="FFFFFF"/>
                </a:solidFill>
                <a:latin typeface="Gill Sans MT"/>
                <a:cs typeface="Gill Sans MT"/>
              </a:rPr>
              <a:t>Exp</a:t>
            </a:r>
            <a:r>
              <a:rPr sz="1400" spc="-30" dirty="0">
                <a:solidFill>
                  <a:srgbClr val="FFFFFF"/>
                </a:solidFill>
                <a:latin typeface="Gill Sans MT"/>
                <a:cs typeface="Gill Sans MT"/>
              </a:rPr>
              <a:t>r</a:t>
            </a:r>
            <a:r>
              <a:rPr sz="1400" dirty="0">
                <a:solidFill>
                  <a:srgbClr val="FFFFFF"/>
                </a:solidFill>
                <a:latin typeface="Gill Sans MT"/>
                <a:cs typeface="Gill Sans MT"/>
              </a:rPr>
              <a:t>essi</a:t>
            </a:r>
            <a:r>
              <a:rPr sz="1400" spc="0" dirty="0">
                <a:solidFill>
                  <a:srgbClr val="FFFFFF"/>
                </a:solidFill>
                <a:latin typeface="Gill Sans MT"/>
                <a:cs typeface="Gill Sans MT"/>
              </a:rPr>
              <a:t>o</a:t>
            </a:r>
            <a:r>
              <a:rPr sz="1400" dirty="0">
                <a:solidFill>
                  <a:srgbClr val="FFFFFF"/>
                </a:solidFill>
                <a:latin typeface="Gill Sans MT"/>
                <a:cs typeface="Gill Sans MT"/>
              </a:rPr>
              <a:t>n  </a:t>
            </a:r>
            <a:r>
              <a:rPr sz="1400" spc="-35" dirty="0">
                <a:solidFill>
                  <a:srgbClr val="FFFFFF"/>
                </a:solidFill>
                <a:latin typeface="Gill Sans MT"/>
                <a:cs typeface="Gill Sans MT"/>
              </a:rPr>
              <a:t>True?</a:t>
            </a:r>
            <a:endParaRPr sz="1400">
              <a:latin typeface="Gill Sans MT"/>
              <a:cs typeface="Gill Sans MT"/>
            </a:endParaRPr>
          </a:p>
        </p:txBody>
      </p:sp>
      <p:sp>
        <p:nvSpPr>
          <p:cNvPr id="34" name="object 34"/>
          <p:cNvSpPr/>
          <p:nvPr/>
        </p:nvSpPr>
        <p:spPr>
          <a:xfrm>
            <a:off x="5487161" y="3277361"/>
            <a:ext cx="914400" cy="457200"/>
          </a:xfrm>
          <a:custGeom>
            <a:avLst/>
            <a:gdLst/>
            <a:ahLst/>
            <a:cxnLst/>
            <a:rect l="l" t="t" r="r" b="b"/>
            <a:pathLst>
              <a:path w="914400" h="457200">
                <a:moveTo>
                  <a:pt x="0" y="457200"/>
                </a:moveTo>
                <a:lnTo>
                  <a:pt x="914400" y="457200"/>
                </a:lnTo>
                <a:lnTo>
                  <a:pt x="914400" y="0"/>
                </a:lnTo>
                <a:lnTo>
                  <a:pt x="0" y="0"/>
                </a:lnTo>
                <a:lnTo>
                  <a:pt x="0" y="457200"/>
                </a:lnTo>
                <a:close/>
              </a:path>
            </a:pathLst>
          </a:custGeom>
          <a:solidFill>
            <a:srgbClr val="717BA2"/>
          </a:solidFill>
        </p:spPr>
        <p:txBody>
          <a:bodyPr wrap="square" lIns="0" tIns="0" rIns="0" bIns="0" rtlCol="0"/>
          <a:lstStyle/>
          <a:p>
            <a:endParaRPr/>
          </a:p>
        </p:txBody>
      </p:sp>
      <p:sp>
        <p:nvSpPr>
          <p:cNvPr id="35" name="object 35"/>
          <p:cNvSpPr txBox="1"/>
          <p:nvPr/>
        </p:nvSpPr>
        <p:spPr>
          <a:xfrm>
            <a:off x="5487161" y="3277361"/>
            <a:ext cx="914400" cy="457200"/>
          </a:xfrm>
          <a:prstGeom prst="rect">
            <a:avLst/>
          </a:prstGeom>
          <a:ln w="19811">
            <a:solidFill>
              <a:srgbClr val="525877"/>
            </a:solidFill>
          </a:ln>
        </p:spPr>
        <p:txBody>
          <a:bodyPr vert="horz" wrap="square" lIns="0" tIns="7620" rIns="0" bIns="0" rtlCol="0">
            <a:spAutoFit/>
          </a:bodyPr>
          <a:lstStyle/>
          <a:p>
            <a:pPr algn="ctr">
              <a:lnSpc>
                <a:spcPct val="100000"/>
              </a:lnSpc>
              <a:spcBef>
                <a:spcPts val="60"/>
              </a:spcBef>
            </a:pPr>
            <a:r>
              <a:rPr sz="1400" spc="-10" dirty="0">
                <a:solidFill>
                  <a:srgbClr val="FFFFFF"/>
                </a:solidFill>
                <a:latin typeface="Gill Sans MT"/>
                <a:cs typeface="Gill Sans MT"/>
              </a:rPr>
              <a:t>TRUE</a:t>
            </a:r>
            <a:endParaRPr sz="1400">
              <a:latin typeface="Gill Sans MT"/>
              <a:cs typeface="Gill Sans MT"/>
            </a:endParaRPr>
          </a:p>
          <a:p>
            <a:pPr algn="ctr">
              <a:lnSpc>
                <a:spcPct val="100000"/>
              </a:lnSpc>
            </a:pPr>
            <a:r>
              <a:rPr sz="1400" spc="-5" dirty="0">
                <a:solidFill>
                  <a:srgbClr val="FFFFFF"/>
                </a:solidFill>
                <a:latin typeface="Gill Sans MT"/>
                <a:cs typeface="Gill Sans MT"/>
              </a:rPr>
              <a:t>Action(s)</a:t>
            </a:r>
            <a:endParaRPr sz="1400">
              <a:latin typeface="Gill Sans MT"/>
              <a:cs typeface="Gill Sans MT"/>
            </a:endParaRPr>
          </a:p>
        </p:txBody>
      </p:sp>
      <p:sp>
        <p:nvSpPr>
          <p:cNvPr id="36" name="object 36"/>
          <p:cNvSpPr/>
          <p:nvPr/>
        </p:nvSpPr>
        <p:spPr>
          <a:xfrm>
            <a:off x="5245608" y="2540507"/>
            <a:ext cx="470534" cy="1030605"/>
          </a:xfrm>
          <a:custGeom>
            <a:avLst/>
            <a:gdLst/>
            <a:ahLst/>
            <a:cxnLst/>
            <a:rect l="l" t="t" r="r" b="b"/>
            <a:pathLst>
              <a:path w="470535" h="1030604">
                <a:moveTo>
                  <a:pt x="112013" y="900683"/>
                </a:moveTo>
                <a:lnTo>
                  <a:pt x="112013" y="1030224"/>
                </a:lnTo>
                <a:lnTo>
                  <a:pt x="215646" y="978407"/>
                </a:lnTo>
                <a:lnTo>
                  <a:pt x="124967" y="978407"/>
                </a:lnTo>
                <a:lnTo>
                  <a:pt x="124967" y="952500"/>
                </a:lnTo>
                <a:lnTo>
                  <a:pt x="215646" y="952500"/>
                </a:lnTo>
                <a:lnTo>
                  <a:pt x="112013" y="900683"/>
                </a:lnTo>
                <a:close/>
              </a:path>
              <a:path w="470535" h="1030604">
                <a:moveTo>
                  <a:pt x="470153" y="0"/>
                </a:moveTo>
                <a:lnTo>
                  <a:pt x="5841" y="0"/>
                </a:lnTo>
                <a:lnTo>
                  <a:pt x="0" y="5841"/>
                </a:lnTo>
                <a:lnTo>
                  <a:pt x="0" y="972565"/>
                </a:lnTo>
                <a:lnTo>
                  <a:pt x="5841" y="978407"/>
                </a:lnTo>
                <a:lnTo>
                  <a:pt x="112013" y="978407"/>
                </a:lnTo>
                <a:lnTo>
                  <a:pt x="112013" y="965453"/>
                </a:lnTo>
                <a:lnTo>
                  <a:pt x="25907" y="965453"/>
                </a:lnTo>
                <a:lnTo>
                  <a:pt x="12953" y="952500"/>
                </a:lnTo>
                <a:lnTo>
                  <a:pt x="25907" y="952500"/>
                </a:lnTo>
                <a:lnTo>
                  <a:pt x="25907" y="25907"/>
                </a:lnTo>
                <a:lnTo>
                  <a:pt x="12953" y="25907"/>
                </a:lnTo>
                <a:lnTo>
                  <a:pt x="25907" y="12953"/>
                </a:lnTo>
                <a:lnTo>
                  <a:pt x="470153" y="12953"/>
                </a:lnTo>
                <a:lnTo>
                  <a:pt x="470153" y="0"/>
                </a:lnTo>
                <a:close/>
              </a:path>
              <a:path w="470535" h="1030604">
                <a:moveTo>
                  <a:pt x="215646" y="952500"/>
                </a:moveTo>
                <a:lnTo>
                  <a:pt x="124967" y="952500"/>
                </a:lnTo>
                <a:lnTo>
                  <a:pt x="124967" y="978407"/>
                </a:lnTo>
                <a:lnTo>
                  <a:pt x="215646" y="978407"/>
                </a:lnTo>
                <a:lnTo>
                  <a:pt x="241553" y="965453"/>
                </a:lnTo>
                <a:lnTo>
                  <a:pt x="215646" y="952500"/>
                </a:lnTo>
                <a:close/>
              </a:path>
              <a:path w="470535" h="1030604">
                <a:moveTo>
                  <a:pt x="25907" y="952500"/>
                </a:moveTo>
                <a:lnTo>
                  <a:pt x="12953" y="952500"/>
                </a:lnTo>
                <a:lnTo>
                  <a:pt x="25907" y="965453"/>
                </a:lnTo>
                <a:lnTo>
                  <a:pt x="25907" y="952500"/>
                </a:lnTo>
                <a:close/>
              </a:path>
              <a:path w="470535" h="1030604">
                <a:moveTo>
                  <a:pt x="112013" y="952500"/>
                </a:moveTo>
                <a:lnTo>
                  <a:pt x="25907" y="952500"/>
                </a:lnTo>
                <a:lnTo>
                  <a:pt x="25907" y="965453"/>
                </a:lnTo>
                <a:lnTo>
                  <a:pt x="112013" y="965453"/>
                </a:lnTo>
                <a:lnTo>
                  <a:pt x="112013" y="952500"/>
                </a:lnTo>
                <a:close/>
              </a:path>
              <a:path w="470535" h="1030604">
                <a:moveTo>
                  <a:pt x="25907" y="12953"/>
                </a:moveTo>
                <a:lnTo>
                  <a:pt x="12953" y="25907"/>
                </a:lnTo>
                <a:lnTo>
                  <a:pt x="25907" y="25907"/>
                </a:lnTo>
                <a:lnTo>
                  <a:pt x="25907" y="12953"/>
                </a:lnTo>
                <a:close/>
              </a:path>
              <a:path w="470535" h="1030604">
                <a:moveTo>
                  <a:pt x="470153" y="12953"/>
                </a:moveTo>
                <a:lnTo>
                  <a:pt x="25907" y="12953"/>
                </a:lnTo>
                <a:lnTo>
                  <a:pt x="25907" y="25907"/>
                </a:lnTo>
                <a:lnTo>
                  <a:pt x="470153" y="25907"/>
                </a:lnTo>
                <a:lnTo>
                  <a:pt x="470153" y="12953"/>
                </a:lnTo>
                <a:close/>
              </a:path>
            </a:pathLst>
          </a:custGeom>
          <a:solidFill>
            <a:srgbClr val="717BA2"/>
          </a:solidFill>
        </p:spPr>
        <p:txBody>
          <a:bodyPr wrap="square" lIns="0" tIns="0" rIns="0" bIns="0" rtlCol="0"/>
          <a:lstStyle/>
          <a:p>
            <a:endParaRPr/>
          </a:p>
        </p:txBody>
      </p:sp>
      <p:sp>
        <p:nvSpPr>
          <p:cNvPr id="37" name="object 37"/>
          <p:cNvSpPr/>
          <p:nvPr/>
        </p:nvSpPr>
        <p:spPr>
          <a:xfrm>
            <a:off x="7163561" y="2540507"/>
            <a:ext cx="470534" cy="2098675"/>
          </a:xfrm>
          <a:custGeom>
            <a:avLst/>
            <a:gdLst/>
            <a:ahLst/>
            <a:cxnLst/>
            <a:rect l="l" t="t" r="r" b="b"/>
            <a:pathLst>
              <a:path w="470534" h="2098675">
                <a:moveTo>
                  <a:pt x="129540" y="1969008"/>
                </a:moveTo>
                <a:lnTo>
                  <a:pt x="0" y="2033777"/>
                </a:lnTo>
                <a:lnTo>
                  <a:pt x="129540" y="2098547"/>
                </a:lnTo>
                <a:lnTo>
                  <a:pt x="129540" y="2046731"/>
                </a:lnTo>
                <a:lnTo>
                  <a:pt x="116586" y="2046731"/>
                </a:lnTo>
                <a:lnTo>
                  <a:pt x="116586" y="2020823"/>
                </a:lnTo>
                <a:lnTo>
                  <a:pt x="129540" y="2020823"/>
                </a:lnTo>
                <a:lnTo>
                  <a:pt x="129540" y="1969008"/>
                </a:lnTo>
                <a:close/>
              </a:path>
              <a:path w="470534" h="2098675">
                <a:moveTo>
                  <a:pt x="129540" y="2020823"/>
                </a:moveTo>
                <a:lnTo>
                  <a:pt x="116586" y="2020823"/>
                </a:lnTo>
                <a:lnTo>
                  <a:pt x="116586" y="2046731"/>
                </a:lnTo>
                <a:lnTo>
                  <a:pt x="129540" y="2046731"/>
                </a:lnTo>
                <a:lnTo>
                  <a:pt x="129540" y="2020823"/>
                </a:lnTo>
                <a:close/>
              </a:path>
              <a:path w="470534" h="2098675">
                <a:moveTo>
                  <a:pt x="444246" y="2020823"/>
                </a:moveTo>
                <a:lnTo>
                  <a:pt x="129540" y="2020823"/>
                </a:lnTo>
                <a:lnTo>
                  <a:pt x="129540" y="2046731"/>
                </a:lnTo>
                <a:lnTo>
                  <a:pt x="464312" y="2046731"/>
                </a:lnTo>
                <a:lnTo>
                  <a:pt x="470154" y="2040889"/>
                </a:lnTo>
                <a:lnTo>
                  <a:pt x="470154" y="2033777"/>
                </a:lnTo>
                <a:lnTo>
                  <a:pt x="444246" y="2033777"/>
                </a:lnTo>
                <a:lnTo>
                  <a:pt x="444246" y="2020823"/>
                </a:lnTo>
                <a:close/>
              </a:path>
              <a:path w="470534" h="2098675">
                <a:moveTo>
                  <a:pt x="444246" y="12953"/>
                </a:moveTo>
                <a:lnTo>
                  <a:pt x="444246" y="2033777"/>
                </a:lnTo>
                <a:lnTo>
                  <a:pt x="457200" y="2020823"/>
                </a:lnTo>
                <a:lnTo>
                  <a:pt x="470154" y="2020823"/>
                </a:lnTo>
                <a:lnTo>
                  <a:pt x="470154" y="25907"/>
                </a:lnTo>
                <a:lnTo>
                  <a:pt x="457200" y="25907"/>
                </a:lnTo>
                <a:lnTo>
                  <a:pt x="444246" y="12953"/>
                </a:lnTo>
                <a:close/>
              </a:path>
              <a:path w="470534" h="2098675">
                <a:moveTo>
                  <a:pt x="470154" y="2020823"/>
                </a:moveTo>
                <a:lnTo>
                  <a:pt x="457200" y="2020823"/>
                </a:lnTo>
                <a:lnTo>
                  <a:pt x="444246" y="2033777"/>
                </a:lnTo>
                <a:lnTo>
                  <a:pt x="470154" y="2033777"/>
                </a:lnTo>
                <a:lnTo>
                  <a:pt x="470154" y="2020823"/>
                </a:lnTo>
                <a:close/>
              </a:path>
              <a:path w="470534" h="2098675">
                <a:moveTo>
                  <a:pt x="464312" y="0"/>
                </a:moveTo>
                <a:lnTo>
                  <a:pt x="228600" y="0"/>
                </a:lnTo>
                <a:lnTo>
                  <a:pt x="228600" y="25907"/>
                </a:lnTo>
                <a:lnTo>
                  <a:pt x="444246" y="25907"/>
                </a:lnTo>
                <a:lnTo>
                  <a:pt x="444246" y="12953"/>
                </a:lnTo>
                <a:lnTo>
                  <a:pt x="470154" y="12953"/>
                </a:lnTo>
                <a:lnTo>
                  <a:pt x="470154" y="5841"/>
                </a:lnTo>
                <a:lnTo>
                  <a:pt x="464312" y="0"/>
                </a:lnTo>
                <a:close/>
              </a:path>
              <a:path w="470534" h="2098675">
                <a:moveTo>
                  <a:pt x="470154" y="12953"/>
                </a:moveTo>
                <a:lnTo>
                  <a:pt x="444246" y="12953"/>
                </a:lnTo>
                <a:lnTo>
                  <a:pt x="457200" y="25907"/>
                </a:lnTo>
                <a:lnTo>
                  <a:pt x="470154" y="25907"/>
                </a:lnTo>
                <a:lnTo>
                  <a:pt x="470154" y="12953"/>
                </a:lnTo>
                <a:close/>
              </a:path>
            </a:pathLst>
          </a:custGeom>
          <a:solidFill>
            <a:srgbClr val="717BA2"/>
          </a:solidFill>
        </p:spPr>
        <p:txBody>
          <a:bodyPr wrap="square" lIns="0" tIns="0" rIns="0" bIns="0" rtlCol="0"/>
          <a:lstStyle/>
          <a:p>
            <a:endParaRPr/>
          </a:p>
        </p:txBody>
      </p:sp>
      <p:sp>
        <p:nvSpPr>
          <p:cNvPr id="38" name="object 38"/>
          <p:cNvSpPr/>
          <p:nvPr/>
        </p:nvSpPr>
        <p:spPr>
          <a:xfrm>
            <a:off x="6488176" y="1751838"/>
            <a:ext cx="129539" cy="460375"/>
          </a:xfrm>
          <a:custGeom>
            <a:avLst/>
            <a:gdLst/>
            <a:ahLst/>
            <a:cxnLst/>
            <a:rect l="l" t="t" r="r" b="b"/>
            <a:pathLst>
              <a:path w="129540" h="460375">
                <a:moveTo>
                  <a:pt x="0" y="330453"/>
                </a:moveTo>
                <a:lnTo>
                  <a:pt x="64262" y="460248"/>
                </a:lnTo>
                <a:lnTo>
                  <a:pt x="123127" y="343662"/>
                </a:lnTo>
                <a:lnTo>
                  <a:pt x="51689" y="343662"/>
                </a:lnTo>
                <a:lnTo>
                  <a:pt x="51737" y="330656"/>
                </a:lnTo>
                <a:lnTo>
                  <a:pt x="0" y="330453"/>
                </a:lnTo>
                <a:close/>
              </a:path>
              <a:path w="129540" h="460375">
                <a:moveTo>
                  <a:pt x="51737" y="330656"/>
                </a:moveTo>
                <a:lnTo>
                  <a:pt x="51689" y="343662"/>
                </a:lnTo>
                <a:lnTo>
                  <a:pt x="77597" y="343662"/>
                </a:lnTo>
                <a:lnTo>
                  <a:pt x="77644" y="330758"/>
                </a:lnTo>
                <a:lnTo>
                  <a:pt x="51737" y="330656"/>
                </a:lnTo>
                <a:close/>
              </a:path>
              <a:path w="129540" h="460375">
                <a:moveTo>
                  <a:pt x="77644" y="330758"/>
                </a:moveTo>
                <a:lnTo>
                  <a:pt x="77597" y="343662"/>
                </a:lnTo>
                <a:lnTo>
                  <a:pt x="123127" y="343662"/>
                </a:lnTo>
                <a:lnTo>
                  <a:pt x="129540" y="330962"/>
                </a:lnTo>
                <a:lnTo>
                  <a:pt x="77644" y="330758"/>
                </a:lnTo>
                <a:close/>
              </a:path>
              <a:path w="129540" h="460375">
                <a:moveTo>
                  <a:pt x="78867" y="0"/>
                </a:moveTo>
                <a:lnTo>
                  <a:pt x="52958" y="0"/>
                </a:lnTo>
                <a:lnTo>
                  <a:pt x="51737" y="330656"/>
                </a:lnTo>
                <a:lnTo>
                  <a:pt x="77644" y="330758"/>
                </a:lnTo>
                <a:lnTo>
                  <a:pt x="78867" y="0"/>
                </a:lnTo>
                <a:close/>
              </a:path>
            </a:pathLst>
          </a:custGeom>
          <a:solidFill>
            <a:srgbClr val="717BA2"/>
          </a:solidFill>
        </p:spPr>
        <p:txBody>
          <a:bodyPr wrap="square" lIns="0" tIns="0" rIns="0" bIns="0" rtlCol="0"/>
          <a:lstStyle/>
          <a:p>
            <a:endParaRPr/>
          </a:p>
        </p:txBody>
      </p:sp>
      <p:sp>
        <p:nvSpPr>
          <p:cNvPr id="39" name="object 39"/>
          <p:cNvSpPr/>
          <p:nvPr/>
        </p:nvSpPr>
        <p:spPr>
          <a:xfrm>
            <a:off x="5931408" y="3734561"/>
            <a:ext cx="318135" cy="904875"/>
          </a:xfrm>
          <a:custGeom>
            <a:avLst/>
            <a:gdLst/>
            <a:ahLst/>
            <a:cxnLst/>
            <a:rect l="l" t="t" r="r" b="b"/>
            <a:pathLst>
              <a:path w="318135" h="904875">
                <a:moveTo>
                  <a:pt x="188213" y="774954"/>
                </a:moveTo>
                <a:lnTo>
                  <a:pt x="188213" y="904494"/>
                </a:lnTo>
                <a:lnTo>
                  <a:pt x="291846" y="852677"/>
                </a:lnTo>
                <a:lnTo>
                  <a:pt x="201167" y="852677"/>
                </a:lnTo>
                <a:lnTo>
                  <a:pt x="201167" y="826769"/>
                </a:lnTo>
                <a:lnTo>
                  <a:pt x="291845" y="826769"/>
                </a:lnTo>
                <a:lnTo>
                  <a:pt x="188213" y="774954"/>
                </a:lnTo>
                <a:close/>
              </a:path>
              <a:path w="318135" h="904875">
                <a:moveTo>
                  <a:pt x="25907" y="0"/>
                </a:moveTo>
                <a:lnTo>
                  <a:pt x="0" y="0"/>
                </a:lnTo>
                <a:lnTo>
                  <a:pt x="0" y="846836"/>
                </a:lnTo>
                <a:lnTo>
                  <a:pt x="5841" y="852677"/>
                </a:lnTo>
                <a:lnTo>
                  <a:pt x="188213" y="852677"/>
                </a:lnTo>
                <a:lnTo>
                  <a:pt x="188213" y="839724"/>
                </a:lnTo>
                <a:lnTo>
                  <a:pt x="25907" y="839724"/>
                </a:lnTo>
                <a:lnTo>
                  <a:pt x="12953" y="826769"/>
                </a:lnTo>
                <a:lnTo>
                  <a:pt x="25907" y="826769"/>
                </a:lnTo>
                <a:lnTo>
                  <a:pt x="25907" y="0"/>
                </a:lnTo>
                <a:close/>
              </a:path>
              <a:path w="318135" h="904875">
                <a:moveTo>
                  <a:pt x="291845" y="826769"/>
                </a:moveTo>
                <a:lnTo>
                  <a:pt x="201167" y="826769"/>
                </a:lnTo>
                <a:lnTo>
                  <a:pt x="201167" y="852677"/>
                </a:lnTo>
                <a:lnTo>
                  <a:pt x="291846" y="852677"/>
                </a:lnTo>
                <a:lnTo>
                  <a:pt x="317753" y="839724"/>
                </a:lnTo>
                <a:lnTo>
                  <a:pt x="291845" y="826769"/>
                </a:lnTo>
                <a:close/>
              </a:path>
              <a:path w="318135" h="904875">
                <a:moveTo>
                  <a:pt x="25907" y="826769"/>
                </a:moveTo>
                <a:lnTo>
                  <a:pt x="12953" y="826769"/>
                </a:lnTo>
                <a:lnTo>
                  <a:pt x="25907" y="839724"/>
                </a:lnTo>
                <a:lnTo>
                  <a:pt x="25907" y="826769"/>
                </a:lnTo>
                <a:close/>
              </a:path>
              <a:path w="318135" h="904875">
                <a:moveTo>
                  <a:pt x="188213" y="826769"/>
                </a:moveTo>
                <a:lnTo>
                  <a:pt x="25907" y="826769"/>
                </a:lnTo>
                <a:lnTo>
                  <a:pt x="25907" y="839724"/>
                </a:lnTo>
                <a:lnTo>
                  <a:pt x="188213" y="839724"/>
                </a:lnTo>
                <a:lnTo>
                  <a:pt x="188213" y="826769"/>
                </a:lnTo>
                <a:close/>
              </a:path>
            </a:pathLst>
          </a:custGeom>
          <a:solidFill>
            <a:srgbClr val="717BA2"/>
          </a:solidFill>
        </p:spPr>
        <p:txBody>
          <a:bodyPr wrap="square" lIns="0" tIns="0" rIns="0" bIns="0" rtlCol="0"/>
          <a:lstStyle/>
          <a:p>
            <a:endParaRPr/>
          </a:p>
        </p:txBody>
      </p:sp>
      <p:sp>
        <p:nvSpPr>
          <p:cNvPr id="40" name="object 40"/>
          <p:cNvSpPr txBox="1"/>
          <p:nvPr/>
        </p:nvSpPr>
        <p:spPr>
          <a:xfrm>
            <a:off x="5337428" y="2312035"/>
            <a:ext cx="265430" cy="239395"/>
          </a:xfrm>
          <a:prstGeom prst="rect">
            <a:avLst/>
          </a:prstGeom>
        </p:spPr>
        <p:txBody>
          <a:bodyPr vert="horz" wrap="square" lIns="0" tIns="13335" rIns="0" bIns="0" rtlCol="0">
            <a:spAutoFit/>
          </a:bodyPr>
          <a:lstStyle/>
          <a:p>
            <a:pPr marL="12700">
              <a:lnSpc>
                <a:spcPct val="100000"/>
              </a:lnSpc>
              <a:spcBef>
                <a:spcPts val="105"/>
              </a:spcBef>
            </a:pPr>
            <a:r>
              <a:rPr sz="1400" spc="-180" dirty="0">
                <a:latin typeface="Gill Sans MT"/>
                <a:cs typeface="Gill Sans MT"/>
              </a:rPr>
              <a:t>Y</a:t>
            </a:r>
            <a:r>
              <a:rPr sz="1400" dirty="0">
                <a:latin typeface="Gill Sans MT"/>
                <a:cs typeface="Gill Sans MT"/>
              </a:rPr>
              <a:t>es</a:t>
            </a:r>
            <a:endParaRPr sz="1400">
              <a:latin typeface="Gill Sans MT"/>
              <a:cs typeface="Gill Sans MT"/>
            </a:endParaRPr>
          </a:p>
        </p:txBody>
      </p:sp>
      <p:sp>
        <p:nvSpPr>
          <p:cNvPr id="41" name="object 41"/>
          <p:cNvSpPr txBox="1"/>
          <p:nvPr/>
        </p:nvSpPr>
        <p:spPr>
          <a:xfrm>
            <a:off x="7505192" y="2312035"/>
            <a:ext cx="262255"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Gill Sans MT"/>
                <a:cs typeface="Gill Sans MT"/>
              </a:rPr>
              <a:t>No</a:t>
            </a:r>
            <a:endParaRPr sz="1400">
              <a:latin typeface="Gill Sans MT"/>
              <a:cs typeface="Gill Sans MT"/>
            </a:endParaRPr>
          </a:p>
        </p:txBody>
      </p:sp>
    </p:spTree>
    <p:extLst>
      <p:ext uri="{BB962C8B-B14F-4D97-AF65-F5344CB8AC3E}">
        <p14:creationId xmlns:p14="http://schemas.microsoft.com/office/powerpoint/2010/main" val="1506770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5148"/>
            <a:ext cx="8150860" cy="505908"/>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464652"/>
                </a:solidFill>
              </a:rPr>
              <a:t>if</a:t>
            </a:r>
            <a:r>
              <a:rPr sz="3200" spc="-70" dirty="0">
                <a:solidFill>
                  <a:srgbClr val="464652"/>
                </a:solidFill>
              </a:rPr>
              <a:t> </a:t>
            </a:r>
            <a:r>
              <a:rPr sz="3200" spc="-5" dirty="0">
                <a:solidFill>
                  <a:srgbClr val="464652"/>
                </a:solidFill>
              </a:rPr>
              <a:t>statement</a:t>
            </a:r>
            <a:r>
              <a:rPr lang="en-US" sz="3200" spc="-5" dirty="0">
                <a:solidFill>
                  <a:srgbClr val="464652"/>
                </a:solidFill>
              </a:rPr>
              <a:t> (cont.)</a:t>
            </a:r>
            <a:endParaRPr sz="3200" dirty="0"/>
          </a:p>
        </p:txBody>
      </p:sp>
      <p:sp>
        <p:nvSpPr>
          <p:cNvPr id="8" name="Slide Number Placeholder 7"/>
          <p:cNvSpPr>
            <a:spLocks noGrp="1"/>
          </p:cNvSpPr>
          <p:nvPr>
            <p:ph type="sldNum" sz="quarter" idx="12"/>
          </p:nvPr>
        </p:nvSpPr>
        <p:spPr/>
        <p:txBody>
          <a:bodyPr/>
          <a:lstStyle/>
          <a:p>
            <a:fld id="{2F424A89-909B-4BA1-940E-23EAC9404E56}" type="slidenum">
              <a:rPr lang="en-US" smtClean="0"/>
              <a:pPr/>
              <a:t>44</a:t>
            </a:fld>
            <a:endParaRPr lang="en-US"/>
          </a:p>
        </p:txBody>
      </p:sp>
      <p:sp>
        <p:nvSpPr>
          <p:cNvPr id="3" name="object 3"/>
          <p:cNvSpPr txBox="1"/>
          <p:nvPr/>
        </p:nvSpPr>
        <p:spPr>
          <a:xfrm>
            <a:off x="914400" y="1897471"/>
            <a:ext cx="6398260" cy="4326954"/>
          </a:xfrm>
          <a:prstGeom prst="rect">
            <a:avLst/>
          </a:prstGeom>
        </p:spPr>
        <p:txBody>
          <a:bodyPr vert="horz" wrap="square" lIns="0" tIns="88265" rIns="0" bIns="0" rtlCol="0">
            <a:spAutoFit/>
          </a:bodyPr>
          <a:lstStyle/>
          <a:p>
            <a:pPr marL="12700">
              <a:lnSpc>
                <a:spcPct val="100000"/>
              </a:lnSpc>
              <a:spcBef>
                <a:spcPts val="695"/>
              </a:spcBef>
            </a:pPr>
            <a:r>
              <a:rPr sz="2600" dirty="0">
                <a:latin typeface="Consolas"/>
                <a:cs typeface="Consolas"/>
              </a:rPr>
              <a:t>x =</a:t>
            </a:r>
            <a:r>
              <a:rPr sz="2600" spc="-25" dirty="0">
                <a:latin typeface="Consolas"/>
                <a:cs typeface="Consolas"/>
              </a:rPr>
              <a:t> </a:t>
            </a:r>
            <a:r>
              <a:rPr sz="2600" spc="-10" dirty="0">
                <a:latin typeface="Consolas"/>
                <a:cs typeface="Consolas"/>
              </a:rPr>
              <a:t>10</a:t>
            </a:r>
            <a:endParaRPr sz="2600" dirty="0">
              <a:latin typeface="Consolas"/>
              <a:cs typeface="Consolas"/>
            </a:endParaRPr>
          </a:p>
          <a:p>
            <a:pPr marL="12700">
              <a:lnSpc>
                <a:spcPct val="100000"/>
              </a:lnSpc>
              <a:spcBef>
                <a:spcPts val="600"/>
              </a:spcBef>
            </a:pPr>
            <a:r>
              <a:rPr sz="2600" spc="-5" dirty="0">
                <a:solidFill>
                  <a:srgbClr val="F7C11F"/>
                </a:solidFill>
                <a:latin typeface="Consolas"/>
                <a:cs typeface="Consolas"/>
              </a:rPr>
              <a:t>if </a:t>
            </a:r>
            <a:r>
              <a:rPr sz="2600" dirty="0">
                <a:latin typeface="Consolas"/>
                <a:cs typeface="Consolas"/>
              </a:rPr>
              <a:t>x &lt;</a:t>
            </a:r>
            <a:r>
              <a:rPr sz="2600" spc="-110" dirty="0">
                <a:latin typeface="Consolas"/>
                <a:cs typeface="Consolas"/>
              </a:rPr>
              <a:t> </a:t>
            </a:r>
            <a:r>
              <a:rPr sz="2600" spc="-10" dirty="0">
                <a:latin typeface="Consolas"/>
                <a:cs typeface="Consolas"/>
              </a:rPr>
              <a:t>5:</a:t>
            </a:r>
            <a:endParaRPr sz="2600" dirty="0">
              <a:latin typeface="Consolas"/>
              <a:cs typeface="Consolas"/>
            </a:endParaRPr>
          </a:p>
          <a:p>
            <a:pPr marL="737870" marR="5080">
              <a:lnSpc>
                <a:spcPct val="119200"/>
              </a:lnSpc>
              <a:spcBef>
                <a:spcPts val="5"/>
              </a:spcBef>
            </a:pPr>
            <a:r>
              <a:rPr sz="2600" spc="-20" dirty="0">
                <a:solidFill>
                  <a:srgbClr val="6F2F9F"/>
                </a:solidFill>
                <a:latin typeface="Consolas"/>
                <a:cs typeface="Consolas"/>
              </a:rPr>
              <a:t>p</a:t>
            </a:r>
            <a:r>
              <a:rPr sz="2600" dirty="0">
                <a:solidFill>
                  <a:srgbClr val="6F2F9F"/>
                </a:solidFill>
                <a:latin typeface="Consolas"/>
                <a:cs typeface="Consolas"/>
              </a:rPr>
              <a:t>r</a:t>
            </a:r>
            <a:r>
              <a:rPr sz="2600" spc="-10" dirty="0">
                <a:solidFill>
                  <a:srgbClr val="6F2F9F"/>
                </a:solidFill>
                <a:latin typeface="Consolas"/>
                <a:cs typeface="Consolas"/>
              </a:rPr>
              <a:t>i</a:t>
            </a:r>
            <a:r>
              <a:rPr sz="2600" spc="-20" dirty="0">
                <a:solidFill>
                  <a:srgbClr val="6F2F9F"/>
                </a:solidFill>
                <a:latin typeface="Consolas"/>
                <a:cs typeface="Consolas"/>
              </a:rPr>
              <a:t>n</a:t>
            </a:r>
            <a:r>
              <a:rPr sz="2600" spc="-10" dirty="0">
                <a:solidFill>
                  <a:srgbClr val="6F2F9F"/>
                </a:solidFill>
                <a:latin typeface="Consolas"/>
                <a:cs typeface="Consolas"/>
              </a:rPr>
              <a:t>t</a:t>
            </a:r>
            <a:r>
              <a:rPr sz="2600" spc="-5" dirty="0">
                <a:latin typeface="Consolas"/>
                <a:cs typeface="Consolas"/>
              </a:rPr>
              <a:t>("</a:t>
            </a:r>
            <a:r>
              <a:rPr sz="2600" dirty="0">
                <a:solidFill>
                  <a:srgbClr val="92D050"/>
                </a:solidFill>
                <a:latin typeface="Consolas"/>
                <a:cs typeface="Consolas"/>
              </a:rPr>
              <a:t>Y</a:t>
            </a:r>
            <a:r>
              <a:rPr sz="2600" spc="-20" dirty="0">
                <a:solidFill>
                  <a:srgbClr val="92D050"/>
                </a:solidFill>
                <a:latin typeface="Consolas"/>
                <a:cs typeface="Consolas"/>
              </a:rPr>
              <a:t>e</a:t>
            </a:r>
            <a:r>
              <a:rPr sz="2600" dirty="0">
                <a:solidFill>
                  <a:srgbClr val="92D050"/>
                </a:solidFill>
                <a:latin typeface="Consolas"/>
                <a:cs typeface="Consolas"/>
              </a:rPr>
              <a:t>a</a:t>
            </a:r>
            <a:r>
              <a:rPr sz="2600" spc="-10" dirty="0">
                <a:solidFill>
                  <a:srgbClr val="92D050"/>
                </a:solidFill>
                <a:latin typeface="Consolas"/>
                <a:cs typeface="Consolas"/>
              </a:rPr>
              <a:t>h</a:t>
            </a:r>
            <a:r>
              <a:rPr sz="2600" spc="-20" dirty="0">
                <a:latin typeface="Consolas"/>
                <a:cs typeface="Consolas"/>
              </a:rPr>
              <a:t>")</a:t>
            </a:r>
            <a:endParaRPr lang="en-US" sz="2600" spc="-20" dirty="0">
              <a:latin typeface="Consolas"/>
              <a:cs typeface="Consolas"/>
            </a:endParaRPr>
          </a:p>
          <a:p>
            <a:pPr marL="737870" marR="5080">
              <a:lnSpc>
                <a:spcPct val="119200"/>
              </a:lnSpc>
              <a:spcBef>
                <a:spcPts val="5"/>
              </a:spcBef>
            </a:pPr>
            <a:r>
              <a:rPr sz="2600" dirty="0">
                <a:latin typeface="Consolas"/>
                <a:cs typeface="Consolas"/>
              </a:rPr>
              <a:t>x =</a:t>
            </a:r>
            <a:r>
              <a:rPr sz="2600" spc="-60" dirty="0">
                <a:latin typeface="Consolas"/>
                <a:cs typeface="Consolas"/>
              </a:rPr>
              <a:t> </a:t>
            </a:r>
            <a:r>
              <a:rPr sz="2600" dirty="0">
                <a:latin typeface="Consolas"/>
                <a:cs typeface="Consolas"/>
              </a:rPr>
              <a:t>0</a:t>
            </a:r>
          </a:p>
          <a:p>
            <a:pPr marL="12700">
              <a:lnSpc>
                <a:spcPct val="100000"/>
              </a:lnSpc>
              <a:spcBef>
                <a:spcPts val="600"/>
              </a:spcBef>
            </a:pPr>
            <a:r>
              <a:rPr sz="2600" spc="-5" dirty="0">
                <a:solidFill>
                  <a:srgbClr val="6F2F9F"/>
                </a:solidFill>
                <a:latin typeface="Consolas"/>
                <a:cs typeface="Consolas"/>
              </a:rPr>
              <a:t>print</a:t>
            </a:r>
            <a:r>
              <a:rPr sz="2600" spc="-5" dirty="0">
                <a:latin typeface="Consolas"/>
                <a:cs typeface="Consolas"/>
              </a:rPr>
              <a:t>("</a:t>
            </a:r>
            <a:r>
              <a:rPr sz="2600" spc="-5" dirty="0">
                <a:solidFill>
                  <a:srgbClr val="92D050"/>
                </a:solidFill>
                <a:latin typeface="Consolas"/>
                <a:cs typeface="Consolas"/>
              </a:rPr>
              <a:t>Done</a:t>
            </a:r>
            <a:r>
              <a:rPr sz="2600" spc="-5" dirty="0">
                <a:latin typeface="Consolas"/>
                <a:cs typeface="Consolas"/>
              </a:rPr>
              <a:t>")</a:t>
            </a:r>
            <a:endParaRPr sz="2600" dirty="0">
              <a:latin typeface="Consolas"/>
              <a:cs typeface="Consolas"/>
            </a:endParaRPr>
          </a:p>
          <a:p>
            <a:pPr>
              <a:lnSpc>
                <a:spcPct val="100000"/>
              </a:lnSpc>
              <a:spcBef>
                <a:spcPts val="10"/>
              </a:spcBef>
            </a:pPr>
            <a:endParaRPr sz="3750" dirty="0">
              <a:latin typeface="Times New Roman"/>
              <a:cs typeface="Times New Roman"/>
            </a:endParaRPr>
          </a:p>
          <a:p>
            <a:pPr marL="12700">
              <a:lnSpc>
                <a:spcPct val="100000"/>
              </a:lnSpc>
            </a:pPr>
            <a:r>
              <a:rPr sz="2600" spc="-5" dirty="0">
                <a:solidFill>
                  <a:srgbClr val="F7C11F"/>
                </a:solidFill>
                <a:latin typeface="Consolas"/>
                <a:cs typeface="Consolas"/>
              </a:rPr>
              <a:t>if </a:t>
            </a:r>
            <a:r>
              <a:rPr sz="2600" dirty="0">
                <a:latin typeface="Consolas"/>
                <a:cs typeface="Consolas"/>
              </a:rPr>
              <a:t>x &gt;</a:t>
            </a:r>
            <a:r>
              <a:rPr sz="2600" spc="-50" dirty="0">
                <a:latin typeface="Consolas"/>
                <a:cs typeface="Consolas"/>
              </a:rPr>
              <a:t> </a:t>
            </a:r>
            <a:r>
              <a:rPr sz="2600" spc="-10" dirty="0">
                <a:latin typeface="Consolas"/>
                <a:cs typeface="Consolas"/>
              </a:rPr>
              <a:t>5:</a:t>
            </a:r>
            <a:endParaRPr sz="2600" dirty="0">
              <a:latin typeface="Consolas"/>
              <a:cs typeface="Consolas"/>
            </a:endParaRPr>
          </a:p>
          <a:p>
            <a:pPr marL="737870">
              <a:lnSpc>
                <a:spcPct val="100000"/>
              </a:lnSpc>
              <a:spcBef>
                <a:spcPts val="600"/>
              </a:spcBef>
            </a:pPr>
            <a:r>
              <a:rPr sz="2600" spc="-10" dirty="0">
                <a:solidFill>
                  <a:srgbClr val="6F2F9F"/>
                </a:solidFill>
                <a:latin typeface="Consolas"/>
                <a:cs typeface="Consolas"/>
              </a:rPr>
              <a:t>print</a:t>
            </a:r>
            <a:r>
              <a:rPr sz="2600" spc="-10" dirty="0">
                <a:latin typeface="Consolas"/>
                <a:cs typeface="Consolas"/>
              </a:rPr>
              <a:t>("</a:t>
            </a:r>
            <a:r>
              <a:rPr sz="2600" spc="-10" dirty="0">
                <a:solidFill>
                  <a:srgbClr val="92D050"/>
                </a:solidFill>
                <a:latin typeface="Consolas"/>
                <a:cs typeface="Consolas"/>
              </a:rPr>
              <a:t>Oops</a:t>
            </a:r>
            <a:r>
              <a:rPr sz="2600" spc="-10" dirty="0">
                <a:latin typeface="Consolas"/>
                <a:cs typeface="Consolas"/>
              </a:rPr>
              <a:t>")</a:t>
            </a:r>
            <a:endParaRPr sz="2600" dirty="0">
              <a:latin typeface="Consolas"/>
              <a:cs typeface="Consolas"/>
            </a:endParaRPr>
          </a:p>
          <a:p>
            <a:pPr marL="12700">
              <a:lnSpc>
                <a:spcPct val="100000"/>
              </a:lnSpc>
              <a:spcBef>
                <a:spcPts val="600"/>
              </a:spcBef>
            </a:pPr>
            <a:r>
              <a:rPr sz="2600" spc="-10" dirty="0">
                <a:solidFill>
                  <a:srgbClr val="6F2F9F"/>
                </a:solidFill>
                <a:latin typeface="Consolas"/>
                <a:cs typeface="Consolas"/>
              </a:rPr>
              <a:t>print</a:t>
            </a:r>
            <a:r>
              <a:rPr sz="2600" spc="-10" dirty="0">
                <a:latin typeface="Consolas"/>
                <a:cs typeface="Consolas"/>
              </a:rPr>
              <a:t>("</a:t>
            </a:r>
            <a:r>
              <a:rPr sz="2600" spc="-10" dirty="0">
                <a:solidFill>
                  <a:srgbClr val="92D050"/>
                </a:solidFill>
                <a:latin typeface="Consolas"/>
                <a:cs typeface="Consolas"/>
              </a:rPr>
              <a:t>Done</a:t>
            </a:r>
            <a:r>
              <a:rPr sz="2600" spc="-10" dirty="0">
                <a:latin typeface="Consolas"/>
                <a:cs typeface="Consolas"/>
              </a:rPr>
              <a:t>")</a:t>
            </a:r>
            <a:endParaRPr sz="2600" dirty="0">
              <a:latin typeface="Consolas"/>
              <a:cs typeface="Consolas"/>
            </a:endParaRPr>
          </a:p>
        </p:txBody>
      </p:sp>
    </p:spTree>
    <p:extLst>
      <p:ext uri="{BB962C8B-B14F-4D97-AF65-F5344CB8AC3E}">
        <p14:creationId xmlns:p14="http://schemas.microsoft.com/office/powerpoint/2010/main" val="462854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7341"/>
            <a:ext cx="3311525" cy="513715"/>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if-else</a:t>
            </a:r>
            <a:r>
              <a:rPr sz="3200" spc="-65" dirty="0">
                <a:solidFill>
                  <a:srgbClr val="464652"/>
                </a:solidFill>
              </a:rPr>
              <a:t> </a:t>
            </a:r>
            <a:r>
              <a:rPr sz="3200" spc="-5" dirty="0">
                <a:solidFill>
                  <a:srgbClr val="464652"/>
                </a:solidFill>
              </a:rPr>
              <a:t>statement</a:t>
            </a:r>
            <a:endParaRPr sz="3200"/>
          </a:p>
        </p:txBody>
      </p:sp>
      <p:sp>
        <p:nvSpPr>
          <p:cNvPr id="7" name="Slide Number Placeholder 6"/>
          <p:cNvSpPr>
            <a:spLocks noGrp="1"/>
          </p:cNvSpPr>
          <p:nvPr>
            <p:ph type="sldNum" sz="quarter" idx="12"/>
          </p:nvPr>
        </p:nvSpPr>
        <p:spPr/>
        <p:txBody>
          <a:bodyPr/>
          <a:lstStyle/>
          <a:p>
            <a:fld id="{2F424A89-909B-4BA1-940E-23EAC9404E56}" type="slidenum">
              <a:rPr lang="en-US" smtClean="0"/>
              <a:pPr/>
              <a:t>45</a:t>
            </a:fld>
            <a:endParaRPr lang="en-US"/>
          </a:p>
        </p:txBody>
      </p:sp>
      <p:sp>
        <p:nvSpPr>
          <p:cNvPr id="3" name="object 3"/>
          <p:cNvSpPr txBox="1"/>
          <p:nvPr/>
        </p:nvSpPr>
        <p:spPr>
          <a:xfrm>
            <a:off x="838200" y="1752600"/>
            <a:ext cx="3565270" cy="3805554"/>
          </a:xfrm>
          <a:prstGeom prst="rect">
            <a:avLst/>
          </a:prstGeom>
        </p:spPr>
        <p:txBody>
          <a:bodyPr vert="horz" wrap="square" lIns="0" tIns="88265" rIns="0" bIns="0" rtlCol="0">
            <a:spAutoFit/>
          </a:bodyPr>
          <a:lstStyle/>
          <a:p>
            <a:pPr marL="12700">
              <a:lnSpc>
                <a:spcPct val="100000"/>
              </a:lnSpc>
              <a:spcBef>
                <a:spcPts val="695"/>
              </a:spcBef>
            </a:pPr>
            <a:r>
              <a:rPr sz="2600" dirty="0">
                <a:latin typeface="Consolas"/>
                <a:cs typeface="Consolas"/>
              </a:rPr>
              <a:t>x =</a:t>
            </a:r>
            <a:r>
              <a:rPr sz="2600" spc="-25" dirty="0">
                <a:latin typeface="Consolas"/>
                <a:cs typeface="Consolas"/>
              </a:rPr>
              <a:t> </a:t>
            </a:r>
            <a:r>
              <a:rPr sz="2600" spc="-10" dirty="0">
                <a:latin typeface="Consolas"/>
                <a:cs typeface="Consolas"/>
              </a:rPr>
              <a:t>10</a:t>
            </a:r>
            <a:endParaRPr sz="2600" dirty="0">
              <a:latin typeface="Consolas"/>
              <a:cs typeface="Consolas"/>
            </a:endParaRPr>
          </a:p>
          <a:p>
            <a:pPr marL="12700">
              <a:lnSpc>
                <a:spcPct val="100000"/>
              </a:lnSpc>
              <a:spcBef>
                <a:spcPts val="600"/>
              </a:spcBef>
            </a:pPr>
            <a:r>
              <a:rPr sz="2600" spc="-5" dirty="0">
                <a:solidFill>
                  <a:srgbClr val="F7C11F"/>
                </a:solidFill>
                <a:latin typeface="Consolas"/>
                <a:cs typeface="Consolas"/>
              </a:rPr>
              <a:t>if </a:t>
            </a:r>
            <a:r>
              <a:rPr sz="2600" dirty="0">
                <a:latin typeface="Consolas"/>
                <a:cs typeface="Consolas"/>
              </a:rPr>
              <a:t>x &lt;</a:t>
            </a:r>
            <a:r>
              <a:rPr sz="2600" spc="-110" dirty="0">
                <a:latin typeface="Consolas"/>
                <a:cs typeface="Consolas"/>
              </a:rPr>
              <a:t> </a:t>
            </a:r>
            <a:r>
              <a:rPr sz="2600" spc="-10" dirty="0">
                <a:latin typeface="Consolas"/>
                <a:cs typeface="Consolas"/>
              </a:rPr>
              <a:t>5:</a:t>
            </a:r>
            <a:endParaRPr sz="2600" dirty="0">
              <a:latin typeface="Consolas"/>
              <a:cs typeface="Consolas"/>
            </a:endParaRPr>
          </a:p>
          <a:p>
            <a:pPr marL="737870" marR="198120">
              <a:lnSpc>
                <a:spcPct val="119200"/>
              </a:lnSpc>
              <a:spcBef>
                <a:spcPts val="5"/>
              </a:spcBef>
            </a:pPr>
            <a:r>
              <a:rPr sz="2600" spc="-20" dirty="0">
                <a:solidFill>
                  <a:srgbClr val="6F2F9F"/>
                </a:solidFill>
                <a:latin typeface="Consolas"/>
                <a:cs typeface="Consolas"/>
              </a:rPr>
              <a:t>p</a:t>
            </a:r>
            <a:r>
              <a:rPr sz="2600" dirty="0">
                <a:solidFill>
                  <a:srgbClr val="6F2F9F"/>
                </a:solidFill>
                <a:latin typeface="Consolas"/>
                <a:cs typeface="Consolas"/>
              </a:rPr>
              <a:t>r</a:t>
            </a:r>
            <a:r>
              <a:rPr sz="2600" spc="-10" dirty="0">
                <a:solidFill>
                  <a:srgbClr val="6F2F9F"/>
                </a:solidFill>
                <a:latin typeface="Consolas"/>
                <a:cs typeface="Consolas"/>
              </a:rPr>
              <a:t>i</a:t>
            </a:r>
            <a:r>
              <a:rPr sz="2600" spc="-20" dirty="0">
                <a:solidFill>
                  <a:srgbClr val="6F2F9F"/>
                </a:solidFill>
                <a:latin typeface="Consolas"/>
                <a:cs typeface="Consolas"/>
              </a:rPr>
              <a:t>n</a:t>
            </a:r>
            <a:r>
              <a:rPr sz="2600" spc="-10" dirty="0">
                <a:solidFill>
                  <a:srgbClr val="6F2F9F"/>
                </a:solidFill>
                <a:latin typeface="Consolas"/>
                <a:cs typeface="Consolas"/>
              </a:rPr>
              <a:t>t</a:t>
            </a:r>
            <a:r>
              <a:rPr sz="2600" spc="-5" dirty="0">
                <a:latin typeface="Consolas"/>
                <a:cs typeface="Consolas"/>
              </a:rPr>
              <a:t>("</a:t>
            </a:r>
            <a:r>
              <a:rPr sz="2600" dirty="0">
                <a:solidFill>
                  <a:srgbClr val="92D050"/>
                </a:solidFill>
                <a:latin typeface="Consolas"/>
                <a:cs typeface="Consolas"/>
              </a:rPr>
              <a:t>Y</a:t>
            </a:r>
            <a:r>
              <a:rPr sz="2600" spc="-20" dirty="0">
                <a:solidFill>
                  <a:srgbClr val="92D050"/>
                </a:solidFill>
                <a:latin typeface="Consolas"/>
                <a:cs typeface="Consolas"/>
              </a:rPr>
              <a:t>e</a:t>
            </a:r>
            <a:r>
              <a:rPr sz="2600" dirty="0">
                <a:solidFill>
                  <a:srgbClr val="92D050"/>
                </a:solidFill>
                <a:latin typeface="Consolas"/>
                <a:cs typeface="Consolas"/>
              </a:rPr>
              <a:t>a</a:t>
            </a:r>
            <a:r>
              <a:rPr sz="2600" spc="-10" dirty="0">
                <a:solidFill>
                  <a:srgbClr val="92D050"/>
                </a:solidFill>
                <a:latin typeface="Consolas"/>
                <a:cs typeface="Consolas"/>
              </a:rPr>
              <a:t>h</a:t>
            </a:r>
            <a:r>
              <a:rPr sz="2600" spc="-20" dirty="0">
                <a:latin typeface="Consolas"/>
                <a:cs typeface="Consolas"/>
              </a:rPr>
              <a:t>")  </a:t>
            </a:r>
            <a:r>
              <a:rPr sz="2600" dirty="0">
                <a:latin typeface="Consolas"/>
                <a:cs typeface="Consolas"/>
              </a:rPr>
              <a:t>x =</a:t>
            </a:r>
            <a:r>
              <a:rPr sz="2600" spc="-60" dirty="0">
                <a:latin typeface="Consolas"/>
                <a:cs typeface="Consolas"/>
              </a:rPr>
              <a:t> </a:t>
            </a:r>
            <a:r>
              <a:rPr sz="2600" dirty="0">
                <a:latin typeface="Consolas"/>
                <a:cs typeface="Consolas"/>
              </a:rPr>
              <a:t>0</a:t>
            </a:r>
          </a:p>
          <a:p>
            <a:pPr marL="12700">
              <a:lnSpc>
                <a:spcPct val="100000"/>
              </a:lnSpc>
              <a:spcBef>
                <a:spcPts val="600"/>
              </a:spcBef>
            </a:pPr>
            <a:r>
              <a:rPr sz="2600" spc="-5" dirty="0">
                <a:solidFill>
                  <a:srgbClr val="FFC000"/>
                </a:solidFill>
                <a:latin typeface="Consolas"/>
                <a:cs typeface="Consolas"/>
              </a:rPr>
              <a:t>else</a:t>
            </a:r>
            <a:r>
              <a:rPr sz="2600" spc="-5" dirty="0">
                <a:latin typeface="Consolas"/>
                <a:cs typeface="Consolas"/>
              </a:rPr>
              <a:t>:</a:t>
            </a:r>
            <a:endParaRPr sz="2600" dirty="0">
              <a:latin typeface="Consolas"/>
              <a:cs typeface="Consolas"/>
            </a:endParaRPr>
          </a:p>
          <a:p>
            <a:pPr marL="722313" marR="5080">
              <a:lnSpc>
                <a:spcPct val="119200"/>
              </a:lnSpc>
            </a:pPr>
            <a:r>
              <a:rPr sz="2600" spc="-5" dirty="0">
                <a:solidFill>
                  <a:srgbClr val="6F2F9F"/>
                </a:solidFill>
                <a:latin typeface="Consolas"/>
                <a:cs typeface="Consolas"/>
              </a:rPr>
              <a:t>prin</a:t>
            </a:r>
            <a:r>
              <a:rPr sz="2600" spc="-20" dirty="0">
                <a:solidFill>
                  <a:srgbClr val="6F2F9F"/>
                </a:solidFill>
                <a:latin typeface="Consolas"/>
                <a:cs typeface="Consolas"/>
              </a:rPr>
              <a:t>t</a:t>
            </a:r>
            <a:r>
              <a:rPr sz="2600" spc="-5" dirty="0">
                <a:latin typeface="Consolas"/>
                <a:cs typeface="Consolas"/>
              </a:rPr>
              <a:t>("</a:t>
            </a:r>
            <a:r>
              <a:rPr sz="2600" spc="-15" dirty="0">
                <a:solidFill>
                  <a:srgbClr val="92D050"/>
                </a:solidFill>
                <a:latin typeface="Consolas"/>
                <a:cs typeface="Consolas"/>
              </a:rPr>
              <a:t>H</a:t>
            </a:r>
            <a:r>
              <a:rPr sz="2600" dirty="0">
                <a:solidFill>
                  <a:srgbClr val="92D050"/>
                </a:solidFill>
                <a:latin typeface="Consolas"/>
                <a:cs typeface="Consolas"/>
              </a:rPr>
              <a:t>uh</a:t>
            </a:r>
            <a:r>
              <a:rPr sz="2600" spc="-15" dirty="0">
                <a:solidFill>
                  <a:srgbClr val="92D050"/>
                </a:solidFill>
                <a:latin typeface="Consolas"/>
                <a:cs typeface="Consolas"/>
              </a:rPr>
              <a:t>?</a:t>
            </a:r>
            <a:r>
              <a:rPr sz="2600" spc="-5" dirty="0">
                <a:latin typeface="Consolas"/>
                <a:cs typeface="Consolas"/>
              </a:rPr>
              <a:t>")  </a:t>
            </a:r>
            <a:r>
              <a:rPr sz="2600" dirty="0">
                <a:latin typeface="Consolas"/>
                <a:cs typeface="Consolas"/>
              </a:rPr>
              <a:t>x =</a:t>
            </a:r>
            <a:r>
              <a:rPr sz="2600" spc="-30" dirty="0">
                <a:latin typeface="Consolas"/>
                <a:cs typeface="Consolas"/>
              </a:rPr>
              <a:t> </a:t>
            </a:r>
            <a:r>
              <a:rPr sz="2600" dirty="0">
                <a:latin typeface="Consolas"/>
                <a:cs typeface="Consolas"/>
              </a:rPr>
              <a:t>2</a:t>
            </a:r>
          </a:p>
          <a:p>
            <a:pPr marL="12700">
              <a:lnSpc>
                <a:spcPct val="100000"/>
              </a:lnSpc>
              <a:spcBef>
                <a:spcPts val="600"/>
              </a:spcBef>
            </a:pPr>
            <a:r>
              <a:rPr sz="2600" spc="-5" dirty="0">
                <a:solidFill>
                  <a:srgbClr val="6F2F9F"/>
                </a:solidFill>
                <a:latin typeface="Consolas"/>
                <a:cs typeface="Consolas"/>
              </a:rPr>
              <a:t>print</a:t>
            </a:r>
            <a:r>
              <a:rPr sz="2600" spc="-5" dirty="0">
                <a:latin typeface="Consolas"/>
                <a:cs typeface="Consolas"/>
              </a:rPr>
              <a:t>(x)</a:t>
            </a:r>
            <a:endParaRPr sz="2600" dirty="0">
              <a:latin typeface="Consolas"/>
              <a:cs typeface="Consolas"/>
            </a:endParaRPr>
          </a:p>
        </p:txBody>
      </p:sp>
    </p:spTree>
    <p:extLst>
      <p:ext uri="{BB962C8B-B14F-4D97-AF65-F5344CB8AC3E}">
        <p14:creationId xmlns:p14="http://schemas.microsoft.com/office/powerpoint/2010/main" val="339500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577341"/>
            <a:ext cx="8227060" cy="505908"/>
          </a:xfrm>
          <a:prstGeom prst="rect">
            <a:avLst/>
          </a:prstGeom>
        </p:spPr>
        <p:txBody>
          <a:bodyPr vert="horz" wrap="square" lIns="0" tIns="13335" rIns="0" bIns="0" rtlCol="0">
            <a:spAutoFit/>
          </a:bodyPr>
          <a:lstStyle/>
          <a:p>
            <a:pPr marL="12700">
              <a:lnSpc>
                <a:spcPct val="100000"/>
              </a:lnSpc>
              <a:spcBef>
                <a:spcPts val="105"/>
              </a:spcBef>
            </a:pPr>
            <a:r>
              <a:rPr sz="3200" b="0" dirty="0">
                <a:solidFill>
                  <a:srgbClr val="464652"/>
                </a:solidFill>
                <a:latin typeface="Bookman Old Style"/>
                <a:cs typeface="Bookman Old Style"/>
              </a:rPr>
              <a:t>if </a:t>
            </a:r>
            <a:r>
              <a:rPr lang="en-US" sz="3200" b="0" dirty="0">
                <a:solidFill>
                  <a:srgbClr val="464652"/>
                </a:solidFill>
                <a:latin typeface="Bookman Old Style"/>
                <a:cs typeface="Bookman Old Style"/>
              </a:rPr>
              <a:t>and if-else </a:t>
            </a:r>
            <a:r>
              <a:rPr sz="3200" b="0" spc="-5" dirty="0">
                <a:solidFill>
                  <a:srgbClr val="464652"/>
                </a:solidFill>
                <a:latin typeface="Bookman Old Style"/>
                <a:cs typeface="Bookman Old Style"/>
              </a:rPr>
              <a:t>Statement</a:t>
            </a:r>
            <a:endParaRPr sz="3200" dirty="0">
              <a:latin typeface="Bookman Old Style"/>
              <a:cs typeface="Bookman Old Style"/>
            </a:endParaRPr>
          </a:p>
        </p:txBody>
      </p:sp>
      <p:sp>
        <p:nvSpPr>
          <p:cNvPr id="5" name="object 5"/>
          <p:cNvSpPr/>
          <p:nvPr/>
        </p:nvSpPr>
        <p:spPr>
          <a:xfrm>
            <a:off x="1819276" y="1828800"/>
            <a:ext cx="5800724" cy="18760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828801" y="4267200"/>
            <a:ext cx="4095749" cy="896112"/>
          </a:xfrm>
          <a:prstGeom prst="rect">
            <a:avLst/>
          </a:prstGeom>
          <a:blipFill>
            <a:blip r:embed="rId3" cstate="print"/>
            <a:stretch>
              <a:fillRect/>
            </a:stretch>
          </a:blipFill>
        </p:spPr>
        <p:txBody>
          <a:bodyPr wrap="square" lIns="0" tIns="0" rIns="0" bIns="0" rtlCol="0"/>
          <a:lstStyle/>
          <a:p>
            <a:endParaRPr/>
          </a:p>
        </p:txBody>
      </p:sp>
      <p:sp>
        <p:nvSpPr>
          <p:cNvPr id="10" name="Slide Number Placeholder 9"/>
          <p:cNvSpPr>
            <a:spLocks noGrp="1"/>
          </p:cNvSpPr>
          <p:nvPr>
            <p:ph type="sldNum" sz="quarter" idx="7"/>
          </p:nvPr>
        </p:nvSpPr>
        <p:spPr/>
        <p:txBody>
          <a:bodyPr/>
          <a:lstStyle/>
          <a:p>
            <a:pPr marL="27940">
              <a:lnSpc>
                <a:spcPct val="100000"/>
              </a:lnSpc>
              <a:spcBef>
                <a:spcPts val="15"/>
              </a:spcBef>
            </a:pPr>
            <a:fld id="{81D60167-4931-47E6-BA6A-407CBD079E47}" type="slidenum">
              <a:rPr lang="en-SG" smtClean="0"/>
              <a:t>46</a:t>
            </a:fld>
            <a:endParaRPr lang="en-SG" dirty="0"/>
          </a:p>
        </p:txBody>
      </p:sp>
    </p:spTree>
    <p:extLst>
      <p:ext uri="{BB962C8B-B14F-4D97-AF65-F5344CB8AC3E}">
        <p14:creationId xmlns:p14="http://schemas.microsoft.com/office/powerpoint/2010/main" val="1254987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7341"/>
            <a:ext cx="3197860" cy="513715"/>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if-elif</a:t>
            </a:r>
            <a:r>
              <a:rPr sz="3200" spc="-60" dirty="0">
                <a:solidFill>
                  <a:srgbClr val="464652"/>
                </a:solidFill>
              </a:rPr>
              <a:t> </a:t>
            </a:r>
            <a:r>
              <a:rPr sz="3200" spc="-5" dirty="0">
                <a:solidFill>
                  <a:srgbClr val="464652"/>
                </a:solidFill>
              </a:rPr>
              <a:t>Statement</a:t>
            </a:r>
            <a:endParaRPr sz="3200"/>
          </a:p>
        </p:txBody>
      </p:sp>
      <p:sp>
        <p:nvSpPr>
          <p:cNvPr id="7" name="Slide Number Placeholder 6"/>
          <p:cNvSpPr>
            <a:spLocks noGrp="1"/>
          </p:cNvSpPr>
          <p:nvPr>
            <p:ph type="sldNum" sz="quarter" idx="12"/>
          </p:nvPr>
        </p:nvSpPr>
        <p:spPr/>
        <p:txBody>
          <a:bodyPr/>
          <a:lstStyle/>
          <a:p>
            <a:fld id="{2F424A89-909B-4BA1-940E-23EAC9404E56}" type="slidenum">
              <a:rPr lang="en-US" smtClean="0"/>
              <a:pPr/>
              <a:t>47</a:t>
            </a:fld>
            <a:endParaRPr lang="en-US"/>
          </a:p>
        </p:txBody>
      </p:sp>
      <p:sp>
        <p:nvSpPr>
          <p:cNvPr id="3" name="object 3"/>
          <p:cNvSpPr txBox="1"/>
          <p:nvPr/>
        </p:nvSpPr>
        <p:spPr>
          <a:xfrm>
            <a:off x="381000" y="1805948"/>
            <a:ext cx="8150860" cy="4653838"/>
          </a:xfrm>
          <a:prstGeom prst="rect">
            <a:avLst/>
          </a:prstGeom>
        </p:spPr>
        <p:txBody>
          <a:bodyPr vert="horz" wrap="square" lIns="0" tIns="13970" rIns="0" bIns="0" rtlCol="0">
            <a:spAutoFit/>
          </a:bodyPr>
          <a:lstStyle/>
          <a:p>
            <a:pPr marL="286385" marR="5080" indent="-274320" algn="just">
              <a:lnSpc>
                <a:spcPct val="99700"/>
              </a:lnSpc>
              <a:spcBef>
                <a:spcPts val="110"/>
              </a:spcBef>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The </a:t>
            </a:r>
            <a:r>
              <a:rPr sz="2600" spc="-5" dirty="0">
                <a:solidFill>
                  <a:srgbClr val="0000FF"/>
                </a:solidFill>
                <a:latin typeface="Consolas"/>
                <a:cs typeface="Consolas"/>
              </a:rPr>
              <a:t>if-elif</a:t>
            </a:r>
            <a:r>
              <a:rPr sz="2600" spc="-585" dirty="0">
                <a:solidFill>
                  <a:srgbClr val="0000FF"/>
                </a:solidFill>
                <a:latin typeface="Consolas"/>
                <a:cs typeface="Consolas"/>
              </a:rPr>
              <a:t> </a:t>
            </a:r>
            <a:r>
              <a:rPr sz="2600" dirty="0">
                <a:latin typeface="Gill Sans MT"/>
                <a:cs typeface="Gill Sans MT"/>
              </a:rPr>
              <a:t>statement </a:t>
            </a:r>
            <a:r>
              <a:rPr sz="2600" spc="-5" dirty="0">
                <a:latin typeface="Gill Sans MT"/>
                <a:cs typeface="Gill Sans MT"/>
              </a:rPr>
              <a:t>(if-else </a:t>
            </a:r>
            <a:r>
              <a:rPr sz="2600" dirty="0">
                <a:latin typeface="Gill Sans MT"/>
                <a:cs typeface="Gill Sans MT"/>
              </a:rPr>
              <a:t>if) </a:t>
            </a:r>
            <a:r>
              <a:rPr sz="2600" spc="-5" dirty="0">
                <a:latin typeface="Gill Sans MT"/>
                <a:cs typeface="Gill Sans MT"/>
              </a:rPr>
              <a:t>allows </a:t>
            </a:r>
            <a:r>
              <a:rPr sz="2600" dirty="0">
                <a:latin typeface="Gill Sans MT"/>
                <a:cs typeface="Gill Sans MT"/>
              </a:rPr>
              <a:t>us </a:t>
            </a:r>
            <a:r>
              <a:rPr sz="2600" spc="-5" dirty="0">
                <a:latin typeface="Gill Sans MT"/>
                <a:cs typeface="Gill Sans MT"/>
              </a:rPr>
              <a:t>to perform  alternative evaluation </a:t>
            </a:r>
            <a:r>
              <a:rPr sz="2600" spc="-10" dirty="0">
                <a:latin typeface="Gill Sans MT"/>
                <a:cs typeface="Gill Sans MT"/>
              </a:rPr>
              <a:t>for more </a:t>
            </a:r>
            <a:r>
              <a:rPr sz="2600" dirty="0">
                <a:latin typeface="Gill Sans MT"/>
                <a:cs typeface="Gill Sans MT"/>
              </a:rPr>
              <a:t>than </a:t>
            </a:r>
            <a:r>
              <a:rPr sz="2600" spc="-20" dirty="0">
                <a:latin typeface="Gill Sans MT"/>
                <a:cs typeface="Gill Sans MT"/>
              </a:rPr>
              <a:t>two </a:t>
            </a:r>
            <a:r>
              <a:rPr sz="2600" dirty="0">
                <a:latin typeface="Gill Sans MT"/>
                <a:cs typeface="Gill Sans MT"/>
              </a:rPr>
              <a:t>sets of actions.  </a:t>
            </a:r>
            <a:r>
              <a:rPr sz="2600" b="1" spc="-5" dirty="0">
                <a:solidFill>
                  <a:srgbClr val="0000FF"/>
                </a:solidFill>
                <a:latin typeface="Consolas"/>
                <a:cs typeface="Consolas"/>
              </a:rPr>
              <a:t>if </a:t>
            </a:r>
            <a:r>
              <a:rPr sz="2600" spc="-10" dirty="0">
                <a:solidFill>
                  <a:srgbClr val="0000FF"/>
                </a:solidFill>
                <a:latin typeface="Consolas"/>
                <a:cs typeface="Consolas"/>
              </a:rPr>
              <a:t>SET </a:t>
            </a:r>
            <a:r>
              <a:rPr sz="2600" dirty="0">
                <a:solidFill>
                  <a:srgbClr val="0000FF"/>
                </a:solidFill>
                <a:latin typeface="Consolas"/>
                <a:cs typeface="Consolas"/>
              </a:rPr>
              <a:t>1</a:t>
            </a:r>
            <a:r>
              <a:rPr sz="2600" spc="-20" dirty="0">
                <a:solidFill>
                  <a:srgbClr val="0000FF"/>
                </a:solidFill>
                <a:latin typeface="Consolas"/>
                <a:cs typeface="Consolas"/>
              </a:rPr>
              <a:t> </a:t>
            </a:r>
            <a:r>
              <a:rPr sz="2600" spc="-10" dirty="0">
                <a:solidFill>
                  <a:srgbClr val="0000FF"/>
                </a:solidFill>
                <a:latin typeface="Consolas"/>
                <a:cs typeface="Consolas"/>
              </a:rPr>
              <a:t>EXPRESSION</a:t>
            </a:r>
            <a:r>
              <a:rPr sz="2600" b="1" spc="-10" dirty="0">
                <a:solidFill>
                  <a:srgbClr val="0000FF"/>
                </a:solidFill>
                <a:latin typeface="Consolas"/>
                <a:cs typeface="Consolas"/>
              </a:rPr>
              <a:t>:</a:t>
            </a:r>
            <a:endParaRPr sz="2600" dirty="0">
              <a:latin typeface="Consolas"/>
              <a:cs typeface="Consolas"/>
            </a:endParaRPr>
          </a:p>
          <a:p>
            <a:pPr marL="927100">
              <a:lnSpc>
                <a:spcPct val="100000"/>
              </a:lnSpc>
              <a:spcBef>
                <a:spcPts val="280"/>
              </a:spcBef>
            </a:pPr>
            <a:r>
              <a:rPr sz="2600" spc="-5" dirty="0">
                <a:solidFill>
                  <a:srgbClr val="0000FF"/>
                </a:solidFill>
                <a:latin typeface="Consolas"/>
                <a:cs typeface="Consolas"/>
              </a:rPr>
              <a:t>SET </a:t>
            </a:r>
            <a:r>
              <a:rPr sz="2600" dirty="0">
                <a:solidFill>
                  <a:srgbClr val="0000FF"/>
                </a:solidFill>
                <a:latin typeface="Consolas"/>
                <a:cs typeface="Consolas"/>
              </a:rPr>
              <a:t>1</a:t>
            </a:r>
            <a:r>
              <a:rPr sz="2600" spc="-25" dirty="0">
                <a:solidFill>
                  <a:srgbClr val="0000FF"/>
                </a:solidFill>
                <a:latin typeface="Consolas"/>
                <a:cs typeface="Consolas"/>
              </a:rPr>
              <a:t> </a:t>
            </a:r>
            <a:r>
              <a:rPr sz="2600" spc="-5" dirty="0">
                <a:solidFill>
                  <a:srgbClr val="0000FF"/>
                </a:solidFill>
                <a:latin typeface="Consolas"/>
                <a:cs typeface="Consolas"/>
              </a:rPr>
              <a:t>ACTION</a:t>
            </a:r>
            <a:endParaRPr sz="2600" dirty="0">
              <a:latin typeface="Consolas"/>
              <a:cs typeface="Consolas"/>
            </a:endParaRPr>
          </a:p>
          <a:p>
            <a:pPr marL="286385">
              <a:lnSpc>
                <a:spcPct val="100000"/>
              </a:lnSpc>
              <a:spcBef>
                <a:spcPts val="285"/>
              </a:spcBef>
            </a:pPr>
            <a:r>
              <a:rPr sz="2600" b="1" spc="-5" dirty="0">
                <a:solidFill>
                  <a:srgbClr val="0000FF"/>
                </a:solidFill>
                <a:latin typeface="Consolas"/>
                <a:cs typeface="Consolas"/>
              </a:rPr>
              <a:t>elif </a:t>
            </a:r>
            <a:r>
              <a:rPr sz="2600" spc="-5" dirty="0">
                <a:solidFill>
                  <a:srgbClr val="0000FF"/>
                </a:solidFill>
                <a:latin typeface="Consolas"/>
                <a:cs typeface="Consolas"/>
              </a:rPr>
              <a:t>SET </a:t>
            </a:r>
            <a:r>
              <a:rPr sz="2600" dirty="0">
                <a:solidFill>
                  <a:srgbClr val="0000FF"/>
                </a:solidFill>
                <a:latin typeface="Consolas"/>
                <a:cs typeface="Consolas"/>
              </a:rPr>
              <a:t>2</a:t>
            </a:r>
            <a:r>
              <a:rPr sz="2600" spc="-40" dirty="0">
                <a:solidFill>
                  <a:srgbClr val="0000FF"/>
                </a:solidFill>
                <a:latin typeface="Consolas"/>
                <a:cs typeface="Consolas"/>
              </a:rPr>
              <a:t> </a:t>
            </a:r>
            <a:r>
              <a:rPr sz="2600" spc="-10" dirty="0">
                <a:solidFill>
                  <a:srgbClr val="0000FF"/>
                </a:solidFill>
                <a:latin typeface="Consolas"/>
                <a:cs typeface="Consolas"/>
              </a:rPr>
              <a:t>EXPRESSION</a:t>
            </a:r>
            <a:r>
              <a:rPr sz="2600" b="1" spc="-10" dirty="0">
                <a:solidFill>
                  <a:srgbClr val="0000FF"/>
                </a:solidFill>
                <a:latin typeface="Consolas"/>
                <a:cs typeface="Consolas"/>
              </a:rPr>
              <a:t>:</a:t>
            </a:r>
            <a:endParaRPr sz="2600" dirty="0">
              <a:latin typeface="Consolas"/>
              <a:cs typeface="Consolas"/>
            </a:endParaRPr>
          </a:p>
          <a:p>
            <a:pPr marL="927100">
              <a:lnSpc>
                <a:spcPct val="100000"/>
              </a:lnSpc>
              <a:spcBef>
                <a:spcPts val="290"/>
              </a:spcBef>
            </a:pPr>
            <a:r>
              <a:rPr sz="2600" dirty="0">
                <a:solidFill>
                  <a:srgbClr val="0000FF"/>
                </a:solidFill>
                <a:latin typeface="Consolas"/>
                <a:cs typeface="Consolas"/>
              </a:rPr>
              <a:t>SET 2</a:t>
            </a:r>
            <a:r>
              <a:rPr sz="2600" spc="-35" dirty="0">
                <a:solidFill>
                  <a:srgbClr val="0000FF"/>
                </a:solidFill>
                <a:latin typeface="Consolas"/>
                <a:cs typeface="Consolas"/>
              </a:rPr>
              <a:t> </a:t>
            </a:r>
            <a:r>
              <a:rPr sz="2600" spc="-5" dirty="0">
                <a:solidFill>
                  <a:srgbClr val="0000FF"/>
                </a:solidFill>
                <a:latin typeface="Consolas"/>
                <a:cs typeface="Consolas"/>
              </a:rPr>
              <a:t>ACTION</a:t>
            </a:r>
            <a:endParaRPr sz="2600" dirty="0">
              <a:latin typeface="Consolas"/>
              <a:cs typeface="Consolas"/>
            </a:endParaRPr>
          </a:p>
          <a:p>
            <a:pPr marL="286385">
              <a:lnSpc>
                <a:spcPct val="100000"/>
              </a:lnSpc>
              <a:spcBef>
                <a:spcPts val="290"/>
              </a:spcBef>
            </a:pPr>
            <a:r>
              <a:rPr sz="2600" b="1" spc="-5" dirty="0">
                <a:solidFill>
                  <a:srgbClr val="0000FF"/>
                </a:solidFill>
                <a:latin typeface="Consolas"/>
                <a:cs typeface="Consolas"/>
              </a:rPr>
              <a:t>elif </a:t>
            </a:r>
            <a:r>
              <a:rPr sz="2600" spc="-5" dirty="0">
                <a:solidFill>
                  <a:srgbClr val="0000FF"/>
                </a:solidFill>
                <a:latin typeface="Consolas"/>
                <a:cs typeface="Consolas"/>
              </a:rPr>
              <a:t>SET </a:t>
            </a:r>
            <a:r>
              <a:rPr sz="2600" dirty="0">
                <a:solidFill>
                  <a:srgbClr val="0000FF"/>
                </a:solidFill>
                <a:latin typeface="Consolas"/>
                <a:cs typeface="Consolas"/>
              </a:rPr>
              <a:t>3</a:t>
            </a:r>
            <a:r>
              <a:rPr sz="2600" spc="-40" dirty="0">
                <a:solidFill>
                  <a:srgbClr val="0000FF"/>
                </a:solidFill>
                <a:latin typeface="Consolas"/>
                <a:cs typeface="Consolas"/>
              </a:rPr>
              <a:t> </a:t>
            </a:r>
            <a:r>
              <a:rPr sz="2600" spc="-10" dirty="0">
                <a:solidFill>
                  <a:srgbClr val="0000FF"/>
                </a:solidFill>
                <a:latin typeface="Consolas"/>
                <a:cs typeface="Consolas"/>
              </a:rPr>
              <a:t>EXPRESSION</a:t>
            </a:r>
            <a:r>
              <a:rPr sz="2600" b="1" spc="-10" dirty="0">
                <a:solidFill>
                  <a:srgbClr val="0000FF"/>
                </a:solidFill>
                <a:latin typeface="Consolas"/>
                <a:cs typeface="Consolas"/>
              </a:rPr>
              <a:t>:</a:t>
            </a:r>
            <a:endParaRPr sz="2600" dirty="0">
              <a:latin typeface="Consolas"/>
              <a:cs typeface="Consolas"/>
            </a:endParaRPr>
          </a:p>
          <a:p>
            <a:pPr marL="927100">
              <a:lnSpc>
                <a:spcPct val="100000"/>
              </a:lnSpc>
              <a:spcBef>
                <a:spcPts val="285"/>
              </a:spcBef>
            </a:pPr>
            <a:r>
              <a:rPr sz="2600" spc="-5" dirty="0">
                <a:solidFill>
                  <a:srgbClr val="0000FF"/>
                </a:solidFill>
                <a:latin typeface="Consolas"/>
                <a:cs typeface="Consolas"/>
              </a:rPr>
              <a:t>SET </a:t>
            </a:r>
            <a:r>
              <a:rPr sz="2600" dirty="0">
                <a:solidFill>
                  <a:srgbClr val="0000FF"/>
                </a:solidFill>
                <a:latin typeface="Consolas"/>
                <a:cs typeface="Consolas"/>
              </a:rPr>
              <a:t>3</a:t>
            </a:r>
            <a:r>
              <a:rPr sz="2600" spc="-25" dirty="0">
                <a:solidFill>
                  <a:srgbClr val="0000FF"/>
                </a:solidFill>
                <a:latin typeface="Consolas"/>
                <a:cs typeface="Consolas"/>
              </a:rPr>
              <a:t> </a:t>
            </a:r>
            <a:r>
              <a:rPr sz="2600" spc="-5" dirty="0">
                <a:solidFill>
                  <a:srgbClr val="0000FF"/>
                </a:solidFill>
                <a:latin typeface="Consolas"/>
                <a:cs typeface="Consolas"/>
              </a:rPr>
              <a:t>ACTION</a:t>
            </a:r>
            <a:endParaRPr sz="2600" dirty="0">
              <a:latin typeface="Consolas"/>
              <a:cs typeface="Consolas"/>
            </a:endParaRPr>
          </a:p>
          <a:p>
            <a:pPr marL="286385">
              <a:lnSpc>
                <a:spcPts val="2965"/>
              </a:lnSpc>
              <a:spcBef>
                <a:spcPts val="290"/>
              </a:spcBef>
            </a:pPr>
            <a:r>
              <a:rPr sz="2600" b="1" spc="-5" dirty="0">
                <a:solidFill>
                  <a:srgbClr val="0000FF"/>
                </a:solidFill>
                <a:latin typeface="Consolas"/>
                <a:cs typeface="Consolas"/>
              </a:rPr>
              <a:t>else: </a:t>
            </a:r>
            <a:r>
              <a:rPr sz="2600" dirty="0">
                <a:solidFill>
                  <a:srgbClr val="0000FF"/>
                </a:solidFill>
                <a:latin typeface="Consolas"/>
                <a:cs typeface="Consolas"/>
              </a:rPr>
              <a:t># </a:t>
            </a:r>
            <a:r>
              <a:rPr sz="2600" spc="-10" dirty="0">
                <a:solidFill>
                  <a:srgbClr val="0000FF"/>
                </a:solidFill>
                <a:latin typeface="Consolas"/>
                <a:cs typeface="Consolas"/>
              </a:rPr>
              <a:t>EXPRESSIONS </a:t>
            </a:r>
            <a:r>
              <a:rPr sz="2600" spc="-5" dirty="0">
                <a:solidFill>
                  <a:srgbClr val="0000FF"/>
                </a:solidFill>
                <a:latin typeface="Consolas"/>
                <a:cs typeface="Consolas"/>
              </a:rPr>
              <a:t>for SET </a:t>
            </a:r>
            <a:r>
              <a:rPr sz="2600" spc="-10" dirty="0">
                <a:solidFill>
                  <a:srgbClr val="0000FF"/>
                </a:solidFill>
                <a:latin typeface="Consolas"/>
                <a:cs typeface="Consolas"/>
              </a:rPr>
              <a:t>1-3</a:t>
            </a:r>
            <a:r>
              <a:rPr sz="2600" spc="-75" dirty="0">
                <a:solidFill>
                  <a:srgbClr val="0000FF"/>
                </a:solidFill>
                <a:latin typeface="Consolas"/>
                <a:cs typeface="Consolas"/>
              </a:rPr>
              <a:t> </a:t>
            </a:r>
            <a:r>
              <a:rPr sz="2600" spc="-5" dirty="0">
                <a:solidFill>
                  <a:srgbClr val="0000FF"/>
                </a:solidFill>
                <a:latin typeface="Consolas"/>
                <a:cs typeface="Consolas"/>
              </a:rPr>
              <a:t>evaluate</a:t>
            </a:r>
            <a:endParaRPr sz="2600" dirty="0">
              <a:latin typeface="Consolas"/>
              <a:cs typeface="Consolas"/>
            </a:endParaRPr>
          </a:p>
          <a:p>
            <a:pPr marL="286385">
              <a:lnSpc>
                <a:spcPts val="2965"/>
              </a:lnSpc>
            </a:pPr>
            <a:r>
              <a:rPr sz="2600" dirty="0">
                <a:solidFill>
                  <a:srgbClr val="0000FF"/>
                </a:solidFill>
                <a:latin typeface="Consolas"/>
                <a:cs typeface="Consolas"/>
              </a:rPr>
              <a:t>to</a:t>
            </a:r>
            <a:r>
              <a:rPr sz="2600" spc="-15" dirty="0">
                <a:solidFill>
                  <a:srgbClr val="0000FF"/>
                </a:solidFill>
                <a:latin typeface="Consolas"/>
                <a:cs typeface="Consolas"/>
              </a:rPr>
              <a:t> </a:t>
            </a:r>
            <a:r>
              <a:rPr sz="2600" spc="-5" dirty="0">
                <a:solidFill>
                  <a:srgbClr val="0000FF"/>
                </a:solidFill>
                <a:latin typeface="Consolas"/>
                <a:cs typeface="Consolas"/>
              </a:rPr>
              <a:t>FALSE</a:t>
            </a:r>
            <a:endParaRPr sz="2600" dirty="0">
              <a:latin typeface="Consolas"/>
              <a:cs typeface="Consolas"/>
            </a:endParaRPr>
          </a:p>
          <a:p>
            <a:pPr marL="927100">
              <a:lnSpc>
                <a:spcPct val="100000"/>
              </a:lnSpc>
              <a:spcBef>
                <a:spcPts val="290"/>
              </a:spcBef>
            </a:pPr>
            <a:r>
              <a:rPr sz="2600" spc="-5" dirty="0">
                <a:solidFill>
                  <a:srgbClr val="0000FF"/>
                </a:solidFill>
                <a:latin typeface="Consolas"/>
                <a:cs typeface="Consolas"/>
              </a:rPr>
              <a:t>DEFAULT</a:t>
            </a:r>
            <a:r>
              <a:rPr sz="2600" spc="-30" dirty="0">
                <a:solidFill>
                  <a:srgbClr val="0000FF"/>
                </a:solidFill>
                <a:latin typeface="Consolas"/>
                <a:cs typeface="Consolas"/>
              </a:rPr>
              <a:t> </a:t>
            </a:r>
            <a:r>
              <a:rPr sz="2600" spc="-5" dirty="0">
                <a:solidFill>
                  <a:srgbClr val="0000FF"/>
                </a:solidFill>
                <a:latin typeface="Consolas"/>
                <a:cs typeface="Consolas"/>
              </a:rPr>
              <a:t>ACTION</a:t>
            </a:r>
            <a:endParaRPr sz="2600" dirty="0">
              <a:latin typeface="Consolas"/>
              <a:cs typeface="Consolas"/>
            </a:endParaRPr>
          </a:p>
        </p:txBody>
      </p:sp>
    </p:spTree>
    <p:extLst>
      <p:ext uri="{BB962C8B-B14F-4D97-AF65-F5344CB8AC3E}">
        <p14:creationId xmlns:p14="http://schemas.microsoft.com/office/powerpoint/2010/main" val="11653914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5148"/>
            <a:ext cx="8150860" cy="505908"/>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if-elif Statement</a:t>
            </a:r>
            <a:r>
              <a:rPr sz="3200" spc="-45" dirty="0">
                <a:solidFill>
                  <a:srgbClr val="464652"/>
                </a:solidFill>
              </a:rPr>
              <a:t> </a:t>
            </a:r>
            <a:r>
              <a:rPr sz="3200" spc="-5" dirty="0">
                <a:solidFill>
                  <a:srgbClr val="464652"/>
                </a:solidFill>
              </a:rPr>
              <a:t>(</a:t>
            </a:r>
            <a:r>
              <a:rPr lang="en-SG" sz="3200" spc="-5" dirty="0">
                <a:solidFill>
                  <a:srgbClr val="464652"/>
                </a:solidFill>
              </a:rPr>
              <a:t>cont.</a:t>
            </a:r>
            <a:r>
              <a:rPr sz="3200" spc="-5" dirty="0">
                <a:solidFill>
                  <a:srgbClr val="464652"/>
                </a:solidFill>
              </a:rPr>
              <a:t>)</a:t>
            </a:r>
            <a:endParaRPr sz="3200" dirty="0"/>
          </a:p>
        </p:txBody>
      </p:sp>
      <p:sp>
        <p:nvSpPr>
          <p:cNvPr id="7" name="Slide Number Placeholder 6"/>
          <p:cNvSpPr>
            <a:spLocks noGrp="1"/>
          </p:cNvSpPr>
          <p:nvPr>
            <p:ph type="sldNum" sz="quarter" idx="12"/>
          </p:nvPr>
        </p:nvSpPr>
        <p:spPr/>
        <p:txBody>
          <a:bodyPr/>
          <a:lstStyle/>
          <a:p>
            <a:fld id="{2F424A89-909B-4BA1-940E-23EAC9404E56}" type="slidenum">
              <a:rPr lang="en-US" smtClean="0"/>
              <a:pPr/>
              <a:t>48</a:t>
            </a:fld>
            <a:endParaRPr lang="en-US"/>
          </a:p>
        </p:txBody>
      </p:sp>
      <p:sp>
        <p:nvSpPr>
          <p:cNvPr id="3" name="object 3"/>
          <p:cNvSpPr txBox="1"/>
          <p:nvPr/>
        </p:nvSpPr>
        <p:spPr>
          <a:xfrm>
            <a:off x="535940" y="1828800"/>
            <a:ext cx="8150860" cy="3565525"/>
          </a:xfrm>
          <a:prstGeom prst="rect">
            <a:avLst/>
          </a:prstGeom>
        </p:spPr>
        <p:txBody>
          <a:bodyPr vert="horz" wrap="square" lIns="0" tIns="8255" rIns="0" bIns="0" rtlCol="0">
            <a:spAutoFit/>
          </a:bodyPr>
          <a:lstStyle/>
          <a:p>
            <a:pPr marL="286385" marR="5080" indent="-274320">
              <a:lnSpc>
                <a:spcPct val="101200"/>
              </a:lnSpc>
              <a:spcBef>
                <a:spcPts val="6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The final </a:t>
            </a:r>
            <a:r>
              <a:rPr sz="2600" spc="-5" dirty="0">
                <a:solidFill>
                  <a:srgbClr val="0000FF"/>
                </a:solidFill>
                <a:latin typeface="Consolas"/>
                <a:cs typeface="Consolas"/>
              </a:rPr>
              <a:t>else</a:t>
            </a:r>
            <a:r>
              <a:rPr sz="2600" spc="-705" dirty="0">
                <a:solidFill>
                  <a:srgbClr val="0000FF"/>
                </a:solidFill>
                <a:latin typeface="Consolas"/>
                <a:cs typeface="Consolas"/>
              </a:rPr>
              <a:t> </a:t>
            </a:r>
            <a:r>
              <a:rPr sz="2600" dirty="0">
                <a:latin typeface="Gill Sans MT"/>
                <a:cs typeface="Gill Sans MT"/>
              </a:rPr>
              <a:t>clause </a:t>
            </a:r>
            <a:r>
              <a:rPr sz="2600" spc="-40" dirty="0">
                <a:latin typeface="Gill Sans MT"/>
                <a:cs typeface="Gill Sans MT"/>
              </a:rPr>
              <a:t>may </a:t>
            </a:r>
            <a:r>
              <a:rPr sz="2600" dirty="0">
                <a:latin typeface="Gill Sans MT"/>
                <a:cs typeface="Gill Sans MT"/>
              </a:rPr>
              <a:t>be omitted </a:t>
            </a:r>
            <a:r>
              <a:rPr sz="2600" spc="-5" dirty="0">
                <a:latin typeface="Gill Sans MT"/>
                <a:cs typeface="Gill Sans MT"/>
              </a:rPr>
              <a:t>if </a:t>
            </a:r>
            <a:r>
              <a:rPr sz="2600" dirty="0">
                <a:latin typeface="Gill Sans MT"/>
                <a:cs typeface="Gill Sans MT"/>
              </a:rPr>
              <a:t>a default action </a:t>
            </a:r>
            <a:r>
              <a:rPr sz="2600" spc="-5" dirty="0">
                <a:latin typeface="Gill Sans MT"/>
                <a:cs typeface="Gill Sans MT"/>
              </a:rPr>
              <a:t>is  </a:t>
            </a:r>
            <a:r>
              <a:rPr sz="2600" dirty="0">
                <a:latin typeface="Gill Sans MT"/>
                <a:cs typeface="Gill Sans MT"/>
              </a:rPr>
              <a:t>not</a:t>
            </a:r>
            <a:r>
              <a:rPr sz="2600" spc="-15" dirty="0">
                <a:latin typeface="Gill Sans MT"/>
                <a:cs typeface="Gill Sans MT"/>
              </a:rPr>
              <a:t> </a:t>
            </a:r>
            <a:r>
              <a:rPr sz="2600" spc="-10" dirty="0">
                <a:latin typeface="Gill Sans MT"/>
                <a:cs typeface="Gill Sans MT"/>
              </a:rPr>
              <a:t>required.</a:t>
            </a:r>
            <a:endParaRPr sz="2600" dirty="0">
              <a:latin typeface="Gill Sans MT"/>
              <a:cs typeface="Gill Sans MT"/>
            </a:endParaRPr>
          </a:p>
          <a:p>
            <a:pPr marL="12700">
              <a:lnSpc>
                <a:spcPct val="100000"/>
              </a:lnSpc>
              <a:spcBef>
                <a:spcPts val="56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In general, use </a:t>
            </a:r>
            <a:r>
              <a:rPr sz="2600" spc="-5" dirty="0">
                <a:solidFill>
                  <a:srgbClr val="0000FF"/>
                </a:solidFill>
                <a:latin typeface="Consolas"/>
                <a:cs typeface="Consolas"/>
              </a:rPr>
              <a:t>elif</a:t>
            </a:r>
            <a:r>
              <a:rPr sz="2600" spc="-1045" dirty="0">
                <a:solidFill>
                  <a:srgbClr val="0000FF"/>
                </a:solidFill>
                <a:latin typeface="Consolas"/>
                <a:cs typeface="Consolas"/>
              </a:rPr>
              <a:t> </a:t>
            </a:r>
            <a:r>
              <a:rPr sz="2600" spc="-10" dirty="0">
                <a:latin typeface="Gill Sans MT"/>
                <a:cs typeface="Gill Sans MT"/>
              </a:rPr>
              <a:t>for </a:t>
            </a:r>
            <a:r>
              <a:rPr sz="2600" dirty="0">
                <a:latin typeface="Gill Sans MT"/>
                <a:cs typeface="Gill Sans MT"/>
              </a:rPr>
              <a:t>chained conditionals:</a:t>
            </a:r>
          </a:p>
          <a:p>
            <a:pPr marL="286385">
              <a:lnSpc>
                <a:spcPct val="100000"/>
              </a:lnSpc>
              <a:spcBef>
                <a:spcPts val="55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464652"/>
                </a:solidFill>
                <a:latin typeface="Gill Sans MT"/>
                <a:cs typeface="Gill Sans MT"/>
              </a:rPr>
              <a:t>When </a:t>
            </a:r>
            <a:r>
              <a:rPr sz="2300" spc="-15" dirty="0">
                <a:solidFill>
                  <a:srgbClr val="464652"/>
                </a:solidFill>
                <a:latin typeface="Gill Sans MT"/>
                <a:cs typeface="Gill Sans MT"/>
              </a:rPr>
              <a:t>there are more </a:t>
            </a:r>
            <a:r>
              <a:rPr sz="2300" spc="-5" dirty="0">
                <a:solidFill>
                  <a:srgbClr val="464652"/>
                </a:solidFill>
                <a:latin typeface="Gill Sans MT"/>
                <a:cs typeface="Gill Sans MT"/>
              </a:rPr>
              <a:t>than </a:t>
            </a:r>
            <a:r>
              <a:rPr sz="2300" spc="-20" dirty="0">
                <a:solidFill>
                  <a:srgbClr val="464652"/>
                </a:solidFill>
                <a:latin typeface="Gill Sans MT"/>
                <a:cs typeface="Gill Sans MT"/>
              </a:rPr>
              <a:t>two </a:t>
            </a:r>
            <a:r>
              <a:rPr sz="2300" dirty="0">
                <a:solidFill>
                  <a:srgbClr val="464652"/>
                </a:solidFill>
                <a:latin typeface="Gill Sans MT"/>
                <a:cs typeface="Gill Sans MT"/>
              </a:rPr>
              <a:t>possible actions.</a:t>
            </a:r>
            <a:endParaRPr sz="2300" dirty="0">
              <a:latin typeface="Gill Sans MT"/>
              <a:cs typeface="Gill Sans MT"/>
            </a:endParaRPr>
          </a:p>
          <a:p>
            <a:pPr marL="286385">
              <a:lnSpc>
                <a:spcPct val="100000"/>
              </a:lnSpc>
              <a:spcBef>
                <a:spcPts val="50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15" dirty="0">
                <a:solidFill>
                  <a:srgbClr val="464652"/>
                </a:solidFill>
                <a:latin typeface="Gill Sans MT"/>
                <a:cs typeface="Gill Sans MT"/>
              </a:rPr>
              <a:t>Cover </a:t>
            </a:r>
            <a:r>
              <a:rPr sz="2300" dirty="0">
                <a:solidFill>
                  <a:srgbClr val="464652"/>
                </a:solidFill>
                <a:latin typeface="Gill Sans MT"/>
                <a:cs typeface="Gill Sans MT"/>
              </a:rPr>
              <a:t>all possible actions but </a:t>
            </a:r>
            <a:r>
              <a:rPr sz="2300" spc="-5" dirty="0">
                <a:solidFill>
                  <a:srgbClr val="464652"/>
                </a:solidFill>
                <a:latin typeface="Gill Sans MT"/>
                <a:cs typeface="Gill Sans MT"/>
              </a:rPr>
              <a:t>without</a:t>
            </a:r>
            <a:r>
              <a:rPr sz="2300" spc="-55" dirty="0">
                <a:solidFill>
                  <a:srgbClr val="464652"/>
                </a:solidFill>
                <a:latin typeface="Gill Sans MT"/>
                <a:cs typeface="Gill Sans MT"/>
              </a:rPr>
              <a:t> </a:t>
            </a:r>
            <a:r>
              <a:rPr sz="2300" spc="-10" dirty="0">
                <a:solidFill>
                  <a:srgbClr val="464652"/>
                </a:solidFill>
                <a:latin typeface="Gill Sans MT"/>
                <a:cs typeface="Gill Sans MT"/>
              </a:rPr>
              <a:t>overlapping.</a:t>
            </a:r>
            <a:endParaRPr sz="2300" dirty="0">
              <a:latin typeface="Gill Sans MT"/>
              <a:cs typeface="Gill Sans MT"/>
            </a:endParaRPr>
          </a:p>
          <a:p>
            <a:pPr marL="286385">
              <a:lnSpc>
                <a:spcPct val="100000"/>
              </a:lnSpc>
              <a:spcBef>
                <a:spcPts val="49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10" dirty="0">
                <a:solidFill>
                  <a:srgbClr val="464652"/>
                </a:solidFill>
                <a:latin typeface="Gill Sans MT"/>
                <a:cs typeface="Gill Sans MT"/>
              </a:rPr>
              <a:t>Ensure </a:t>
            </a:r>
            <a:r>
              <a:rPr sz="2300" spc="-5" dirty="0">
                <a:solidFill>
                  <a:srgbClr val="464652"/>
                </a:solidFill>
                <a:latin typeface="Gill Sans MT"/>
                <a:cs typeface="Gill Sans MT"/>
              </a:rPr>
              <a:t>that </a:t>
            </a:r>
            <a:r>
              <a:rPr sz="2300" dirty="0">
                <a:solidFill>
                  <a:srgbClr val="464652"/>
                </a:solidFill>
                <a:latin typeface="Gill Sans MT"/>
                <a:cs typeface="Gill Sans MT"/>
              </a:rPr>
              <a:t>one and </a:t>
            </a:r>
            <a:r>
              <a:rPr sz="2300" spc="-5" dirty="0">
                <a:solidFill>
                  <a:srgbClr val="464652"/>
                </a:solidFill>
                <a:latin typeface="Gill Sans MT"/>
                <a:cs typeface="Gill Sans MT"/>
              </a:rPr>
              <a:t>only </a:t>
            </a:r>
            <a:r>
              <a:rPr sz="2300" dirty="0">
                <a:solidFill>
                  <a:srgbClr val="464652"/>
                </a:solidFill>
                <a:latin typeface="Gill Sans MT"/>
                <a:cs typeface="Gill Sans MT"/>
              </a:rPr>
              <a:t>one action </a:t>
            </a:r>
            <a:r>
              <a:rPr sz="2300" spc="-5" dirty="0">
                <a:solidFill>
                  <a:srgbClr val="464652"/>
                </a:solidFill>
                <a:latin typeface="Gill Sans MT"/>
                <a:cs typeface="Gill Sans MT"/>
              </a:rPr>
              <a:t>is </a:t>
            </a:r>
            <a:r>
              <a:rPr sz="2300" dirty="0">
                <a:solidFill>
                  <a:srgbClr val="464652"/>
                </a:solidFill>
                <a:latin typeface="Gill Sans MT"/>
                <a:cs typeface="Gill Sans MT"/>
              </a:rPr>
              <a:t>activated </a:t>
            </a:r>
            <a:r>
              <a:rPr sz="2300" spc="-25" dirty="0">
                <a:solidFill>
                  <a:srgbClr val="464652"/>
                </a:solidFill>
                <a:latin typeface="Gill Sans MT"/>
                <a:cs typeface="Gill Sans MT"/>
              </a:rPr>
              <a:t>even</a:t>
            </a:r>
            <a:r>
              <a:rPr sz="2300" spc="-30" dirty="0">
                <a:solidFill>
                  <a:srgbClr val="464652"/>
                </a:solidFill>
                <a:latin typeface="Gill Sans MT"/>
                <a:cs typeface="Gill Sans MT"/>
              </a:rPr>
              <a:t> </a:t>
            </a:r>
            <a:r>
              <a:rPr sz="2300" spc="-5" dirty="0">
                <a:solidFill>
                  <a:srgbClr val="464652"/>
                </a:solidFill>
                <a:latin typeface="Gill Sans MT"/>
                <a:cs typeface="Gill Sans MT"/>
              </a:rPr>
              <a:t>though</a:t>
            </a:r>
            <a:endParaRPr sz="2300" dirty="0">
              <a:latin typeface="Gill Sans MT"/>
              <a:cs typeface="Gill Sans MT"/>
            </a:endParaRPr>
          </a:p>
          <a:p>
            <a:pPr marL="561340">
              <a:lnSpc>
                <a:spcPct val="100000"/>
              </a:lnSpc>
            </a:pPr>
            <a:r>
              <a:rPr sz="2300" spc="-15" dirty="0">
                <a:solidFill>
                  <a:srgbClr val="464652"/>
                </a:solidFill>
                <a:latin typeface="Gill Sans MT"/>
                <a:cs typeface="Gill Sans MT"/>
              </a:rPr>
              <a:t>there are </a:t>
            </a:r>
            <a:r>
              <a:rPr sz="2300" spc="-5" dirty="0">
                <a:solidFill>
                  <a:srgbClr val="464652"/>
                </a:solidFill>
                <a:latin typeface="Gill Sans MT"/>
                <a:cs typeface="Gill Sans MT"/>
              </a:rPr>
              <a:t>multiple alternative</a:t>
            </a:r>
            <a:r>
              <a:rPr sz="2300" spc="-30" dirty="0">
                <a:solidFill>
                  <a:srgbClr val="464652"/>
                </a:solidFill>
                <a:latin typeface="Gill Sans MT"/>
                <a:cs typeface="Gill Sans MT"/>
              </a:rPr>
              <a:t> </a:t>
            </a:r>
            <a:r>
              <a:rPr sz="2300" dirty="0">
                <a:solidFill>
                  <a:srgbClr val="464652"/>
                </a:solidFill>
                <a:latin typeface="Gill Sans MT"/>
                <a:cs typeface="Gill Sans MT"/>
              </a:rPr>
              <a:t>actions.</a:t>
            </a:r>
            <a:endParaRPr sz="2300" dirty="0">
              <a:latin typeface="Gill Sans MT"/>
              <a:cs typeface="Gill Sans MT"/>
            </a:endParaRPr>
          </a:p>
          <a:p>
            <a:pPr marL="835660" marR="633730" indent="-228600">
              <a:lnSpc>
                <a:spcPct val="100000"/>
              </a:lnSpc>
              <a:spcBef>
                <a:spcPts val="520"/>
              </a:spcBef>
            </a:pPr>
            <a:r>
              <a:rPr sz="1500" spc="5" dirty="0">
                <a:solidFill>
                  <a:srgbClr val="BBBBBB"/>
                </a:solidFill>
                <a:latin typeface="Wingdings 3"/>
                <a:cs typeface="Wingdings 3"/>
              </a:rPr>
              <a:t></a:t>
            </a:r>
            <a:r>
              <a:rPr sz="1500" spc="5" dirty="0">
                <a:solidFill>
                  <a:srgbClr val="BBBBBB"/>
                </a:solidFill>
                <a:latin typeface="Times New Roman"/>
                <a:cs typeface="Times New Roman"/>
              </a:rPr>
              <a:t> </a:t>
            </a:r>
            <a:r>
              <a:rPr sz="2000" spc="-5" dirty="0">
                <a:latin typeface="Gill Sans MT"/>
                <a:cs typeface="Gill Sans MT"/>
              </a:rPr>
              <a:t>Still </a:t>
            </a:r>
            <a:r>
              <a:rPr sz="2000" dirty="0">
                <a:latin typeface="Gill Sans MT"/>
                <a:cs typeface="Gill Sans MT"/>
              </a:rPr>
              <a:t>possible that none of the actions </a:t>
            </a:r>
            <a:r>
              <a:rPr sz="2000" spc="-5" dirty="0">
                <a:latin typeface="Gill Sans MT"/>
                <a:cs typeface="Gill Sans MT"/>
              </a:rPr>
              <a:t>is </a:t>
            </a:r>
            <a:r>
              <a:rPr sz="2000" spc="-10" dirty="0">
                <a:latin typeface="Gill Sans MT"/>
                <a:cs typeface="Gill Sans MT"/>
              </a:rPr>
              <a:t>triggered </a:t>
            </a:r>
            <a:r>
              <a:rPr sz="2000" spc="-5" dirty="0">
                <a:latin typeface="Gill Sans MT"/>
                <a:cs typeface="Gill Sans MT"/>
              </a:rPr>
              <a:t>if </a:t>
            </a:r>
            <a:r>
              <a:rPr sz="2000" dirty="0">
                <a:latin typeface="Gill Sans MT"/>
                <a:cs typeface="Gill Sans MT"/>
              </a:rPr>
              <a:t>the final </a:t>
            </a:r>
            <a:r>
              <a:rPr sz="2000" spc="-5" dirty="0">
                <a:latin typeface="Gill Sans MT"/>
                <a:cs typeface="Gill Sans MT"/>
              </a:rPr>
              <a:t>else  </a:t>
            </a:r>
            <a:r>
              <a:rPr sz="2000" dirty="0">
                <a:latin typeface="Gill Sans MT"/>
                <a:cs typeface="Gill Sans MT"/>
              </a:rPr>
              <a:t>clause</a:t>
            </a:r>
            <a:r>
              <a:rPr sz="2000" spc="-15" dirty="0">
                <a:latin typeface="Gill Sans MT"/>
                <a:cs typeface="Gill Sans MT"/>
              </a:rPr>
              <a:t> </a:t>
            </a:r>
            <a:r>
              <a:rPr sz="2000" spc="-5" dirty="0">
                <a:latin typeface="Gill Sans MT"/>
                <a:cs typeface="Gill Sans MT"/>
              </a:rPr>
              <a:t>is</a:t>
            </a:r>
            <a:r>
              <a:rPr sz="2000" dirty="0">
                <a:latin typeface="Gill Sans MT"/>
                <a:cs typeface="Gill Sans MT"/>
              </a:rPr>
              <a:t> </a:t>
            </a:r>
            <a:r>
              <a:rPr sz="2000" spc="-5" dirty="0">
                <a:latin typeface="Gill Sans MT"/>
                <a:cs typeface="Gill Sans MT"/>
              </a:rPr>
              <a:t>omitted,</a:t>
            </a:r>
            <a:r>
              <a:rPr sz="2000" spc="-240" dirty="0">
                <a:latin typeface="Gill Sans MT"/>
                <a:cs typeface="Gill Sans MT"/>
              </a:rPr>
              <a:t> </a:t>
            </a:r>
            <a:r>
              <a:rPr sz="2000" dirty="0">
                <a:latin typeface="Gill Sans MT"/>
                <a:cs typeface="Gill Sans MT"/>
              </a:rPr>
              <a:t>i.e.,</a:t>
            </a:r>
            <a:r>
              <a:rPr sz="2000" spc="-215" dirty="0">
                <a:latin typeface="Gill Sans MT"/>
                <a:cs typeface="Gill Sans MT"/>
              </a:rPr>
              <a:t> </a:t>
            </a:r>
            <a:r>
              <a:rPr sz="2000" dirty="0">
                <a:latin typeface="Gill Sans MT"/>
                <a:cs typeface="Gill Sans MT"/>
              </a:rPr>
              <a:t>no</a:t>
            </a:r>
            <a:r>
              <a:rPr sz="2000" spc="-25" dirty="0">
                <a:latin typeface="Gill Sans MT"/>
                <a:cs typeface="Gill Sans MT"/>
              </a:rPr>
              <a:t> </a:t>
            </a:r>
            <a:r>
              <a:rPr sz="2000" dirty="0">
                <a:latin typeface="Gill Sans MT"/>
                <a:cs typeface="Gill Sans MT"/>
              </a:rPr>
              <a:t>default</a:t>
            </a:r>
            <a:r>
              <a:rPr sz="2000" spc="-25" dirty="0">
                <a:latin typeface="Gill Sans MT"/>
                <a:cs typeface="Gill Sans MT"/>
              </a:rPr>
              <a:t> </a:t>
            </a:r>
            <a:r>
              <a:rPr sz="2000" dirty="0">
                <a:latin typeface="Gill Sans MT"/>
                <a:cs typeface="Gill Sans MT"/>
              </a:rPr>
              <a:t>action</a:t>
            </a:r>
            <a:r>
              <a:rPr sz="2000" spc="-25" dirty="0">
                <a:latin typeface="Gill Sans MT"/>
                <a:cs typeface="Gill Sans MT"/>
              </a:rPr>
              <a:t> </a:t>
            </a:r>
            <a:r>
              <a:rPr sz="2000" spc="-5" dirty="0">
                <a:latin typeface="Gill Sans MT"/>
                <a:cs typeface="Gill Sans MT"/>
              </a:rPr>
              <a:t>is</a:t>
            </a:r>
            <a:r>
              <a:rPr sz="2000" spc="-20" dirty="0">
                <a:latin typeface="Gill Sans MT"/>
                <a:cs typeface="Gill Sans MT"/>
              </a:rPr>
              <a:t> </a:t>
            </a:r>
            <a:r>
              <a:rPr sz="2000" spc="-5" dirty="0">
                <a:latin typeface="Gill Sans MT"/>
                <a:cs typeface="Gill Sans MT"/>
              </a:rPr>
              <a:t>specified.</a:t>
            </a:r>
            <a:endParaRPr sz="2000" dirty="0">
              <a:latin typeface="Gill Sans MT"/>
              <a:cs typeface="Gill Sans MT"/>
            </a:endParaRPr>
          </a:p>
        </p:txBody>
      </p:sp>
    </p:spTree>
    <p:extLst>
      <p:ext uri="{BB962C8B-B14F-4D97-AF65-F5344CB8AC3E}">
        <p14:creationId xmlns:p14="http://schemas.microsoft.com/office/powerpoint/2010/main" val="410299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Python (cont.)</a:t>
            </a:r>
            <a:endParaRPr lang="en-SG" dirty="0"/>
          </a:p>
        </p:txBody>
      </p:sp>
      <p:sp>
        <p:nvSpPr>
          <p:cNvPr id="5" name="Content Placeholder 4"/>
          <p:cNvSpPr>
            <a:spLocks noGrp="1"/>
          </p:cNvSpPr>
          <p:nvPr>
            <p:ph idx="1"/>
          </p:nvPr>
        </p:nvSpPr>
        <p:spPr>
          <a:xfrm>
            <a:off x="457200" y="1814734"/>
            <a:ext cx="8229600" cy="2855839"/>
          </a:xfrm>
        </p:spPr>
        <p:txBody>
          <a:bodyPr>
            <a:normAutofit fontScale="85000" lnSpcReduction="10000"/>
          </a:bodyPr>
          <a:lstStyle/>
          <a:p>
            <a:r>
              <a:rPr lang="en-SG" dirty="0"/>
              <a:t>Using Python as an </a:t>
            </a:r>
            <a:r>
              <a:rPr lang="en-SG" u="sng" dirty="0"/>
              <a:t>imperative</a:t>
            </a:r>
            <a:r>
              <a:rPr lang="en-SG" dirty="0"/>
              <a:t> programming language:</a:t>
            </a:r>
          </a:p>
          <a:p>
            <a:pPr lvl="1"/>
            <a:r>
              <a:rPr lang="en-SG" dirty="0"/>
              <a:t>Imperative programs define </a:t>
            </a:r>
            <a:r>
              <a:rPr lang="en-SG" u="sng" dirty="0"/>
              <a:t>sequences of commands</a:t>
            </a:r>
            <a:r>
              <a:rPr lang="en-SG" dirty="0"/>
              <a:t> for the computer to perform.</a:t>
            </a:r>
          </a:p>
          <a:p>
            <a:pPr lvl="1"/>
            <a:r>
              <a:rPr lang="en-SG" dirty="0"/>
              <a:t>These commands manifest as statements that </a:t>
            </a:r>
            <a:r>
              <a:rPr lang="en-SG" u="sng" dirty="0"/>
              <a:t>change the state  of a program</a:t>
            </a:r>
            <a:r>
              <a:rPr lang="en-SG" dirty="0"/>
              <a:t>.</a:t>
            </a:r>
          </a:p>
          <a:p>
            <a:pPr lvl="1"/>
            <a:r>
              <a:rPr lang="en-SG" dirty="0"/>
              <a:t>The program state is the </a:t>
            </a:r>
            <a:r>
              <a:rPr lang="en-SG" u="sng" dirty="0"/>
              <a:t>data or information</a:t>
            </a:r>
            <a:r>
              <a:rPr lang="en-SG" dirty="0"/>
              <a:t> that it is tasked  to manipulate.</a:t>
            </a:r>
          </a:p>
          <a:p>
            <a:pPr lvl="1"/>
            <a:r>
              <a:rPr lang="en-SG" dirty="0"/>
              <a:t>In practical sense, the program state exists in the computer’s  main memory and is referenced by symbolic names, i.e.,  </a:t>
            </a:r>
            <a:r>
              <a:rPr lang="en-SG" u="sng" dirty="0"/>
              <a:t>variables</a:t>
            </a:r>
            <a:r>
              <a:rPr lang="en-SG" dirty="0"/>
              <a:t>.</a:t>
            </a:r>
          </a:p>
          <a:p>
            <a:r>
              <a:rPr lang="en-SG" dirty="0"/>
              <a:t>Python is intended to be a clean, simple and highly  readable language that is easy for beginners to learn </a:t>
            </a:r>
            <a:r>
              <a:rPr lang="en-SG" dirty="0">
                <a:sym typeface="Wingdings" panose="05000000000000000000" pitchFamily="2" charset="2"/>
              </a:rPr>
              <a: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4</a:t>
            </a:fld>
            <a:endParaRPr lang="en-US"/>
          </a:p>
        </p:txBody>
      </p:sp>
    </p:spTree>
    <p:extLst>
      <p:ext uri="{BB962C8B-B14F-4D97-AF65-F5344CB8AC3E}">
        <p14:creationId xmlns:p14="http://schemas.microsoft.com/office/powerpoint/2010/main" val="4679816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5148"/>
            <a:ext cx="8150860" cy="505908"/>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if-elif Statement</a:t>
            </a:r>
            <a:r>
              <a:rPr sz="3200" spc="-45" dirty="0">
                <a:solidFill>
                  <a:srgbClr val="464652"/>
                </a:solidFill>
              </a:rPr>
              <a:t> </a:t>
            </a:r>
            <a:r>
              <a:rPr sz="3200" spc="-5" dirty="0">
                <a:solidFill>
                  <a:srgbClr val="464652"/>
                </a:solidFill>
              </a:rPr>
              <a:t>(</a:t>
            </a:r>
            <a:r>
              <a:rPr lang="en-SG" sz="3200" spc="-5" dirty="0">
                <a:solidFill>
                  <a:srgbClr val="464652"/>
                </a:solidFill>
              </a:rPr>
              <a:t>cont.</a:t>
            </a:r>
            <a:r>
              <a:rPr sz="3200" spc="-5" dirty="0">
                <a:solidFill>
                  <a:srgbClr val="464652"/>
                </a:solidFill>
              </a:rPr>
              <a:t>)</a:t>
            </a:r>
            <a:endParaRPr sz="3200" dirty="0"/>
          </a:p>
        </p:txBody>
      </p:sp>
      <p:sp>
        <p:nvSpPr>
          <p:cNvPr id="47" name="Slide Number Placeholder 46"/>
          <p:cNvSpPr>
            <a:spLocks noGrp="1"/>
          </p:cNvSpPr>
          <p:nvPr>
            <p:ph type="sldNum" sz="quarter" idx="7"/>
          </p:nvPr>
        </p:nvSpPr>
        <p:spPr/>
        <p:txBody>
          <a:bodyPr/>
          <a:lstStyle/>
          <a:p>
            <a:pPr marL="25400">
              <a:lnSpc>
                <a:spcPct val="100000"/>
              </a:lnSpc>
              <a:spcBef>
                <a:spcPts val="5"/>
              </a:spcBef>
            </a:pPr>
            <a:fld id="{81D60167-4931-47E6-BA6A-407CBD079E47}" type="slidenum">
              <a:rPr lang="en-SG" smtClean="0"/>
              <a:t>49</a:t>
            </a:fld>
            <a:endParaRPr lang="en-SG" dirty="0"/>
          </a:p>
        </p:txBody>
      </p:sp>
      <p:sp>
        <p:nvSpPr>
          <p:cNvPr id="3" name="object 3"/>
          <p:cNvSpPr/>
          <p:nvPr/>
        </p:nvSpPr>
        <p:spPr>
          <a:xfrm>
            <a:off x="1524761" y="1219961"/>
            <a:ext cx="914400" cy="302260"/>
          </a:xfrm>
          <a:custGeom>
            <a:avLst/>
            <a:gdLst/>
            <a:ahLst/>
            <a:cxnLst/>
            <a:rect l="l" t="t" r="r" b="b"/>
            <a:pathLst>
              <a:path w="914400" h="302259">
                <a:moveTo>
                  <a:pt x="767333" y="0"/>
                </a:moveTo>
                <a:lnTo>
                  <a:pt x="147065" y="0"/>
                </a:lnTo>
                <a:lnTo>
                  <a:pt x="100608" y="7693"/>
                </a:lnTo>
                <a:lnTo>
                  <a:pt x="60240" y="29114"/>
                </a:lnTo>
                <a:lnTo>
                  <a:pt x="28395" y="61776"/>
                </a:lnTo>
                <a:lnTo>
                  <a:pt x="7504" y="103193"/>
                </a:lnTo>
                <a:lnTo>
                  <a:pt x="0" y="150875"/>
                </a:lnTo>
                <a:lnTo>
                  <a:pt x="7504" y="198558"/>
                </a:lnTo>
                <a:lnTo>
                  <a:pt x="28395" y="239975"/>
                </a:lnTo>
                <a:lnTo>
                  <a:pt x="60240" y="272637"/>
                </a:lnTo>
                <a:lnTo>
                  <a:pt x="100608" y="294058"/>
                </a:lnTo>
                <a:lnTo>
                  <a:pt x="147065" y="301751"/>
                </a:lnTo>
                <a:lnTo>
                  <a:pt x="767333" y="301751"/>
                </a:lnTo>
                <a:lnTo>
                  <a:pt x="813791" y="294058"/>
                </a:lnTo>
                <a:lnTo>
                  <a:pt x="854159" y="272637"/>
                </a:lnTo>
                <a:lnTo>
                  <a:pt x="886004" y="239975"/>
                </a:lnTo>
                <a:lnTo>
                  <a:pt x="906895" y="198558"/>
                </a:lnTo>
                <a:lnTo>
                  <a:pt x="914400" y="150875"/>
                </a:lnTo>
                <a:lnTo>
                  <a:pt x="906895" y="103193"/>
                </a:lnTo>
                <a:lnTo>
                  <a:pt x="886004" y="61776"/>
                </a:lnTo>
                <a:lnTo>
                  <a:pt x="854159" y="29114"/>
                </a:lnTo>
                <a:lnTo>
                  <a:pt x="813791" y="7693"/>
                </a:lnTo>
                <a:lnTo>
                  <a:pt x="767333" y="0"/>
                </a:lnTo>
                <a:close/>
              </a:path>
            </a:pathLst>
          </a:custGeom>
          <a:solidFill>
            <a:srgbClr val="717BA2"/>
          </a:solidFill>
        </p:spPr>
        <p:txBody>
          <a:bodyPr wrap="square" lIns="0" tIns="0" rIns="0" bIns="0" rtlCol="0"/>
          <a:lstStyle/>
          <a:p>
            <a:endParaRPr/>
          </a:p>
        </p:txBody>
      </p:sp>
      <p:sp>
        <p:nvSpPr>
          <p:cNvPr id="4" name="object 4"/>
          <p:cNvSpPr/>
          <p:nvPr/>
        </p:nvSpPr>
        <p:spPr>
          <a:xfrm>
            <a:off x="1524761" y="1219961"/>
            <a:ext cx="914400" cy="302260"/>
          </a:xfrm>
          <a:custGeom>
            <a:avLst/>
            <a:gdLst/>
            <a:ahLst/>
            <a:cxnLst/>
            <a:rect l="l" t="t" r="r" b="b"/>
            <a:pathLst>
              <a:path w="914400" h="302259">
                <a:moveTo>
                  <a:pt x="147065" y="0"/>
                </a:moveTo>
                <a:lnTo>
                  <a:pt x="767333" y="0"/>
                </a:lnTo>
                <a:lnTo>
                  <a:pt x="813791" y="7693"/>
                </a:lnTo>
                <a:lnTo>
                  <a:pt x="854159" y="29114"/>
                </a:lnTo>
                <a:lnTo>
                  <a:pt x="886004" y="61776"/>
                </a:lnTo>
                <a:lnTo>
                  <a:pt x="906895" y="103193"/>
                </a:lnTo>
                <a:lnTo>
                  <a:pt x="914400" y="150875"/>
                </a:lnTo>
                <a:lnTo>
                  <a:pt x="906895" y="198558"/>
                </a:lnTo>
                <a:lnTo>
                  <a:pt x="886004" y="239975"/>
                </a:lnTo>
                <a:lnTo>
                  <a:pt x="854159" y="272637"/>
                </a:lnTo>
                <a:lnTo>
                  <a:pt x="813791" y="294058"/>
                </a:lnTo>
                <a:lnTo>
                  <a:pt x="767333" y="301751"/>
                </a:lnTo>
                <a:lnTo>
                  <a:pt x="147065" y="301751"/>
                </a:lnTo>
                <a:lnTo>
                  <a:pt x="100608" y="294058"/>
                </a:lnTo>
                <a:lnTo>
                  <a:pt x="60240" y="272637"/>
                </a:lnTo>
                <a:lnTo>
                  <a:pt x="28395" y="239975"/>
                </a:lnTo>
                <a:lnTo>
                  <a:pt x="7504" y="198558"/>
                </a:lnTo>
                <a:lnTo>
                  <a:pt x="0" y="150875"/>
                </a:lnTo>
                <a:lnTo>
                  <a:pt x="7504" y="103193"/>
                </a:lnTo>
                <a:lnTo>
                  <a:pt x="28395" y="61776"/>
                </a:lnTo>
                <a:lnTo>
                  <a:pt x="60240" y="29114"/>
                </a:lnTo>
                <a:lnTo>
                  <a:pt x="100608" y="7693"/>
                </a:lnTo>
                <a:lnTo>
                  <a:pt x="147065" y="0"/>
                </a:lnTo>
                <a:close/>
              </a:path>
            </a:pathLst>
          </a:custGeom>
          <a:ln w="19812">
            <a:solidFill>
              <a:srgbClr val="525877"/>
            </a:solidFill>
          </a:ln>
        </p:spPr>
        <p:txBody>
          <a:bodyPr wrap="square" lIns="0" tIns="0" rIns="0" bIns="0" rtlCol="0"/>
          <a:lstStyle/>
          <a:p>
            <a:endParaRPr/>
          </a:p>
        </p:txBody>
      </p:sp>
      <p:sp>
        <p:nvSpPr>
          <p:cNvPr id="5" name="object 5"/>
          <p:cNvSpPr txBox="1"/>
          <p:nvPr/>
        </p:nvSpPr>
        <p:spPr>
          <a:xfrm>
            <a:off x="1772792" y="1243330"/>
            <a:ext cx="416559"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Gill Sans MT"/>
                <a:cs typeface="Gill Sans MT"/>
              </a:rPr>
              <a:t>Begin</a:t>
            </a:r>
            <a:endParaRPr sz="1400">
              <a:latin typeface="Gill Sans MT"/>
              <a:cs typeface="Gill Sans MT"/>
            </a:endParaRPr>
          </a:p>
        </p:txBody>
      </p:sp>
      <p:sp>
        <p:nvSpPr>
          <p:cNvPr id="6" name="object 6"/>
          <p:cNvSpPr/>
          <p:nvPr/>
        </p:nvSpPr>
        <p:spPr>
          <a:xfrm>
            <a:off x="6477761" y="5944361"/>
            <a:ext cx="914400" cy="302260"/>
          </a:xfrm>
          <a:custGeom>
            <a:avLst/>
            <a:gdLst/>
            <a:ahLst/>
            <a:cxnLst/>
            <a:rect l="l" t="t" r="r" b="b"/>
            <a:pathLst>
              <a:path w="914400" h="302260">
                <a:moveTo>
                  <a:pt x="767334" y="0"/>
                </a:moveTo>
                <a:lnTo>
                  <a:pt x="147065" y="0"/>
                </a:lnTo>
                <a:lnTo>
                  <a:pt x="100608" y="7691"/>
                </a:lnTo>
                <a:lnTo>
                  <a:pt x="60240" y="29110"/>
                </a:lnTo>
                <a:lnTo>
                  <a:pt x="28395" y="61771"/>
                </a:lnTo>
                <a:lnTo>
                  <a:pt x="7504" y="103188"/>
                </a:lnTo>
                <a:lnTo>
                  <a:pt x="0" y="150875"/>
                </a:lnTo>
                <a:lnTo>
                  <a:pt x="7504" y="198563"/>
                </a:lnTo>
                <a:lnTo>
                  <a:pt x="28395" y="239980"/>
                </a:lnTo>
                <a:lnTo>
                  <a:pt x="60240" y="272641"/>
                </a:lnTo>
                <a:lnTo>
                  <a:pt x="100608" y="294060"/>
                </a:lnTo>
                <a:lnTo>
                  <a:pt x="147065" y="301752"/>
                </a:lnTo>
                <a:lnTo>
                  <a:pt x="767334" y="301752"/>
                </a:lnTo>
                <a:lnTo>
                  <a:pt x="813791" y="294060"/>
                </a:lnTo>
                <a:lnTo>
                  <a:pt x="854159" y="272641"/>
                </a:lnTo>
                <a:lnTo>
                  <a:pt x="886004" y="239980"/>
                </a:lnTo>
                <a:lnTo>
                  <a:pt x="906895" y="198563"/>
                </a:lnTo>
                <a:lnTo>
                  <a:pt x="914399" y="150875"/>
                </a:lnTo>
                <a:lnTo>
                  <a:pt x="906895" y="103188"/>
                </a:lnTo>
                <a:lnTo>
                  <a:pt x="886004" y="61771"/>
                </a:lnTo>
                <a:lnTo>
                  <a:pt x="854159" y="29110"/>
                </a:lnTo>
                <a:lnTo>
                  <a:pt x="813791" y="7691"/>
                </a:lnTo>
                <a:lnTo>
                  <a:pt x="767334" y="0"/>
                </a:lnTo>
                <a:close/>
              </a:path>
            </a:pathLst>
          </a:custGeom>
          <a:solidFill>
            <a:srgbClr val="717BA2"/>
          </a:solidFill>
        </p:spPr>
        <p:txBody>
          <a:bodyPr wrap="square" lIns="0" tIns="0" rIns="0" bIns="0" rtlCol="0"/>
          <a:lstStyle/>
          <a:p>
            <a:endParaRPr/>
          </a:p>
        </p:txBody>
      </p:sp>
      <p:sp>
        <p:nvSpPr>
          <p:cNvPr id="7" name="object 7"/>
          <p:cNvSpPr/>
          <p:nvPr/>
        </p:nvSpPr>
        <p:spPr>
          <a:xfrm>
            <a:off x="6477761" y="5944361"/>
            <a:ext cx="914400" cy="302260"/>
          </a:xfrm>
          <a:custGeom>
            <a:avLst/>
            <a:gdLst/>
            <a:ahLst/>
            <a:cxnLst/>
            <a:rect l="l" t="t" r="r" b="b"/>
            <a:pathLst>
              <a:path w="914400" h="302260">
                <a:moveTo>
                  <a:pt x="147065" y="0"/>
                </a:moveTo>
                <a:lnTo>
                  <a:pt x="767334" y="0"/>
                </a:lnTo>
                <a:lnTo>
                  <a:pt x="813791" y="7691"/>
                </a:lnTo>
                <a:lnTo>
                  <a:pt x="854159" y="29110"/>
                </a:lnTo>
                <a:lnTo>
                  <a:pt x="886004" y="61771"/>
                </a:lnTo>
                <a:lnTo>
                  <a:pt x="906895" y="103188"/>
                </a:lnTo>
                <a:lnTo>
                  <a:pt x="914399" y="150875"/>
                </a:lnTo>
                <a:lnTo>
                  <a:pt x="906895" y="198563"/>
                </a:lnTo>
                <a:lnTo>
                  <a:pt x="886004" y="239980"/>
                </a:lnTo>
                <a:lnTo>
                  <a:pt x="854159" y="272641"/>
                </a:lnTo>
                <a:lnTo>
                  <a:pt x="813791" y="294060"/>
                </a:lnTo>
                <a:lnTo>
                  <a:pt x="767334" y="301752"/>
                </a:lnTo>
                <a:lnTo>
                  <a:pt x="147065" y="301752"/>
                </a:lnTo>
                <a:lnTo>
                  <a:pt x="100608" y="294060"/>
                </a:lnTo>
                <a:lnTo>
                  <a:pt x="60240" y="272641"/>
                </a:lnTo>
                <a:lnTo>
                  <a:pt x="28395" y="239980"/>
                </a:lnTo>
                <a:lnTo>
                  <a:pt x="7504" y="198563"/>
                </a:lnTo>
                <a:lnTo>
                  <a:pt x="0" y="150875"/>
                </a:lnTo>
                <a:lnTo>
                  <a:pt x="7504" y="103188"/>
                </a:lnTo>
                <a:lnTo>
                  <a:pt x="28395" y="61771"/>
                </a:lnTo>
                <a:lnTo>
                  <a:pt x="60240" y="29110"/>
                </a:lnTo>
                <a:lnTo>
                  <a:pt x="100608" y="7691"/>
                </a:lnTo>
                <a:lnTo>
                  <a:pt x="147065" y="0"/>
                </a:lnTo>
                <a:close/>
              </a:path>
            </a:pathLst>
          </a:custGeom>
          <a:ln w="19812">
            <a:solidFill>
              <a:srgbClr val="525877"/>
            </a:solidFill>
          </a:ln>
        </p:spPr>
        <p:txBody>
          <a:bodyPr wrap="square" lIns="0" tIns="0" rIns="0" bIns="0" rtlCol="0"/>
          <a:lstStyle/>
          <a:p>
            <a:endParaRPr/>
          </a:p>
        </p:txBody>
      </p:sp>
      <p:sp>
        <p:nvSpPr>
          <p:cNvPr id="8" name="object 8"/>
          <p:cNvSpPr txBox="1"/>
          <p:nvPr/>
        </p:nvSpPr>
        <p:spPr>
          <a:xfrm>
            <a:off x="6786118" y="5968695"/>
            <a:ext cx="297180" cy="239395"/>
          </a:xfrm>
          <a:prstGeom prst="rect">
            <a:avLst/>
          </a:prstGeom>
        </p:spPr>
        <p:txBody>
          <a:bodyPr vert="horz" wrap="square" lIns="0" tIns="12700" rIns="0" bIns="0" rtlCol="0">
            <a:spAutoFit/>
          </a:bodyPr>
          <a:lstStyle/>
          <a:p>
            <a:pPr marL="12700">
              <a:lnSpc>
                <a:spcPct val="100000"/>
              </a:lnSpc>
              <a:spcBef>
                <a:spcPts val="100"/>
              </a:spcBef>
            </a:pPr>
            <a:r>
              <a:rPr sz="1400" spc="0" dirty="0">
                <a:solidFill>
                  <a:srgbClr val="FFFFFF"/>
                </a:solidFill>
                <a:latin typeface="Gill Sans MT"/>
                <a:cs typeface="Gill Sans MT"/>
              </a:rPr>
              <a:t>End</a:t>
            </a:r>
            <a:endParaRPr sz="1400">
              <a:latin typeface="Gill Sans MT"/>
              <a:cs typeface="Gill Sans MT"/>
            </a:endParaRPr>
          </a:p>
        </p:txBody>
      </p:sp>
      <p:sp>
        <p:nvSpPr>
          <p:cNvPr id="9" name="object 9"/>
          <p:cNvSpPr/>
          <p:nvPr/>
        </p:nvSpPr>
        <p:spPr>
          <a:xfrm>
            <a:off x="1143761" y="1905761"/>
            <a:ext cx="1676400" cy="762000"/>
          </a:xfrm>
          <a:custGeom>
            <a:avLst/>
            <a:gdLst/>
            <a:ahLst/>
            <a:cxnLst/>
            <a:rect l="l" t="t" r="r" b="b"/>
            <a:pathLst>
              <a:path w="1676400" h="762000">
                <a:moveTo>
                  <a:pt x="838200" y="0"/>
                </a:moveTo>
                <a:lnTo>
                  <a:pt x="0" y="381000"/>
                </a:lnTo>
                <a:lnTo>
                  <a:pt x="838200" y="762000"/>
                </a:lnTo>
                <a:lnTo>
                  <a:pt x="1676400" y="381000"/>
                </a:lnTo>
                <a:lnTo>
                  <a:pt x="838200" y="0"/>
                </a:lnTo>
                <a:close/>
              </a:path>
            </a:pathLst>
          </a:custGeom>
          <a:solidFill>
            <a:srgbClr val="717BA2"/>
          </a:solidFill>
        </p:spPr>
        <p:txBody>
          <a:bodyPr wrap="square" lIns="0" tIns="0" rIns="0" bIns="0" rtlCol="0"/>
          <a:lstStyle/>
          <a:p>
            <a:endParaRPr/>
          </a:p>
        </p:txBody>
      </p:sp>
      <p:sp>
        <p:nvSpPr>
          <p:cNvPr id="10" name="object 10"/>
          <p:cNvSpPr/>
          <p:nvPr/>
        </p:nvSpPr>
        <p:spPr>
          <a:xfrm>
            <a:off x="1143761" y="1905761"/>
            <a:ext cx="1676400" cy="762000"/>
          </a:xfrm>
          <a:custGeom>
            <a:avLst/>
            <a:gdLst/>
            <a:ahLst/>
            <a:cxnLst/>
            <a:rect l="l" t="t" r="r" b="b"/>
            <a:pathLst>
              <a:path w="1676400" h="762000">
                <a:moveTo>
                  <a:pt x="0" y="381000"/>
                </a:moveTo>
                <a:lnTo>
                  <a:pt x="838200" y="0"/>
                </a:lnTo>
                <a:lnTo>
                  <a:pt x="1676400" y="381000"/>
                </a:lnTo>
                <a:lnTo>
                  <a:pt x="838200" y="762000"/>
                </a:lnTo>
                <a:lnTo>
                  <a:pt x="0" y="381000"/>
                </a:lnTo>
                <a:close/>
              </a:path>
            </a:pathLst>
          </a:custGeom>
          <a:ln w="19812">
            <a:solidFill>
              <a:srgbClr val="525877"/>
            </a:solidFill>
          </a:ln>
        </p:spPr>
        <p:txBody>
          <a:bodyPr wrap="square" lIns="0" tIns="0" rIns="0" bIns="0" rtlCol="0"/>
          <a:lstStyle/>
          <a:p>
            <a:endParaRPr/>
          </a:p>
        </p:txBody>
      </p:sp>
      <p:sp>
        <p:nvSpPr>
          <p:cNvPr id="11" name="object 11"/>
          <p:cNvSpPr txBox="1"/>
          <p:nvPr/>
        </p:nvSpPr>
        <p:spPr>
          <a:xfrm>
            <a:off x="1575942" y="1945589"/>
            <a:ext cx="812165" cy="667385"/>
          </a:xfrm>
          <a:prstGeom prst="rect">
            <a:avLst/>
          </a:prstGeom>
        </p:spPr>
        <p:txBody>
          <a:bodyPr vert="horz" wrap="square" lIns="0" tIns="13335" rIns="0" bIns="0" rtlCol="0">
            <a:spAutoFit/>
          </a:bodyPr>
          <a:lstStyle/>
          <a:p>
            <a:pPr marL="12065" marR="5080" indent="-2540" algn="ctr">
              <a:lnSpc>
                <a:spcPct val="100000"/>
              </a:lnSpc>
              <a:spcBef>
                <a:spcPts val="105"/>
              </a:spcBef>
            </a:pPr>
            <a:r>
              <a:rPr sz="1400" spc="-5" dirty="0">
                <a:solidFill>
                  <a:srgbClr val="FFFFFF"/>
                </a:solidFill>
                <a:latin typeface="Gill Sans MT"/>
                <a:cs typeface="Gill Sans MT"/>
              </a:rPr>
              <a:t>Set </a:t>
            </a:r>
            <a:r>
              <a:rPr sz="1400" dirty="0">
                <a:solidFill>
                  <a:srgbClr val="FFFFFF"/>
                </a:solidFill>
                <a:latin typeface="Gill Sans MT"/>
                <a:cs typeface="Gill Sans MT"/>
              </a:rPr>
              <a:t>1  Exp</a:t>
            </a:r>
            <a:r>
              <a:rPr sz="1400" spc="-30" dirty="0">
                <a:solidFill>
                  <a:srgbClr val="FFFFFF"/>
                </a:solidFill>
                <a:latin typeface="Gill Sans MT"/>
                <a:cs typeface="Gill Sans MT"/>
              </a:rPr>
              <a:t>r</a:t>
            </a:r>
            <a:r>
              <a:rPr sz="1400" dirty="0">
                <a:solidFill>
                  <a:srgbClr val="FFFFFF"/>
                </a:solidFill>
                <a:latin typeface="Gill Sans MT"/>
                <a:cs typeface="Gill Sans MT"/>
              </a:rPr>
              <a:t>essi</a:t>
            </a:r>
            <a:r>
              <a:rPr sz="1400" spc="0" dirty="0">
                <a:solidFill>
                  <a:srgbClr val="FFFFFF"/>
                </a:solidFill>
                <a:latin typeface="Gill Sans MT"/>
                <a:cs typeface="Gill Sans MT"/>
              </a:rPr>
              <a:t>o</a:t>
            </a:r>
            <a:r>
              <a:rPr sz="1400" dirty="0">
                <a:solidFill>
                  <a:srgbClr val="FFFFFF"/>
                </a:solidFill>
                <a:latin typeface="Gill Sans MT"/>
                <a:cs typeface="Gill Sans MT"/>
              </a:rPr>
              <a:t>n  </a:t>
            </a:r>
            <a:r>
              <a:rPr sz="1400" spc="-35" dirty="0">
                <a:solidFill>
                  <a:srgbClr val="FFFFFF"/>
                </a:solidFill>
                <a:latin typeface="Gill Sans MT"/>
                <a:cs typeface="Gill Sans MT"/>
              </a:rPr>
              <a:t>True?</a:t>
            </a:r>
            <a:endParaRPr sz="1400">
              <a:latin typeface="Gill Sans MT"/>
              <a:cs typeface="Gill Sans MT"/>
            </a:endParaRPr>
          </a:p>
        </p:txBody>
      </p:sp>
      <p:sp>
        <p:nvSpPr>
          <p:cNvPr id="12" name="object 12"/>
          <p:cNvSpPr/>
          <p:nvPr/>
        </p:nvSpPr>
        <p:spPr>
          <a:xfrm>
            <a:off x="915161" y="2972561"/>
            <a:ext cx="914400" cy="457200"/>
          </a:xfrm>
          <a:custGeom>
            <a:avLst/>
            <a:gdLst/>
            <a:ahLst/>
            <a:cxnLst/>
            <a:rect l="l" t="t" r="r" b="b"/>
            <a:pathLst>
              <a:path w="914400" h="457200">
                <a:moveTo>
                  <a:pt x="0" y="457200"/>
                </a:moveTo>
                <a:lnTo>
                  <a:pt x="914400" y="457200"/>
                </a:lnTo>
                <a:lnTo>
                  <a:pt x="914400" y="0"/>
                </a:lnTo>
                <a:lnTo>
                  <a:pt x="0" y="0"/>
                </a:lnTo>
                <a:lnTo>
                  <a:pt x="0" y="457200"/>
                </a:lnTo>
                <a:close/>
              </a:path>
            </a:pathLst>
          </a:custGeom>
          <a:solidFill>
            <a:srgbClr val="717BA2"/>
          </a:solidFill>
        </p:spPr>
        <p:txBody>
          <a:bodyPr wrap="square" lIns="0" tIns="0" rIns="0" bIns="0" rtlCol="0"/>
          <a:lstStyle/>
          <a:p>
            <a:endParaRPr/>
          </a:p>
        </p:txBody>
      </p:sp>
      <p:sp>
        <p:nvSpPr>
          <p:cNvPr id="13" name="object 13"/>
          <p:cNvSpPr txBox="1"/>
          <p:nvPr/>
        </p:nvSpPr>
        <p:spPr>
          <a:xfrm>
            <a:off x="915161" y="2972561"/>
            <a:ext cx="914400" cy="457200"/>
          </a:xfrm>
          <a:prstGeom prst="rect">
            <a:avLst/>
          </a:prstGeom>
          <a:ln w="19812">
            <a:solidFill>
              <a:srgbClr val="525877"/>
            </a:solidFill>
          </a:ln>
        </p:spPr>
        <p:txBody>
          <a:bodyPr vert="horz" wrap="square" lIns="0" tIns="7620" rIns="0" bIns="0" rtlCol="0">
            <a:spAutoFit/>
          </a:bodyPr>
          <a:lstStyle/>
          <a:p>
            <a:pPr marL="121285" marR="116839" indent="152400">
              <a:lnSpc>
                <a:spcPct val="100000"/>
              </a:lnSpc>
              <a:spcBef>
                <a:spcPts val="60"/>
              </a:spcBef>
            </a:pPr>
            <a:r>
              <a:rPr sz="1400" dirty="0">
                <a:solidFill>
                  <a:srgbClr val="FFFFFF"/>
                </a:solidFill>
                <a:latin typeface="Gill Sans MT"/>
                <a:cs typeface="Gill Sans MT"/>
              </a:rPr>
              <a:t>Set 1  Acti</a:t>
            </a:r>
            <a:r>
              <a:rPr sz="1400" spc="0" dirty="0">
                <a:solidFill>
                  <a:srgbClr val="FFFFFF"/>
                </a:solidFill>
                <a:latin typeface="Gill Sans MT"/>
                <a:cs typeface="Gill Sans MT"/>
              </a:rPr>
              <a:t>o</a:t>
            </a:r>
            <a:r>
              <a:rPr sz="1400" dirty="0">
                <a:solidFill>
                  <a:srgbClr val="FFFFFF"/>
                </a:solidFill>
                <a:latin typeface="Gill Sans MT"/>
                <a:cs typeface="Gill Sans MT"/>
              </a:rPr>
              <a:t>n</a:t>
            </a:r>
            <a:r>
              <a:rPr sz="1400" spc="-5" dirty="0">
                <a:solidFill>
                  <a:srgbClr val="FFFFFF"/>
                </a:solidFill>
                <a:latin typeface="Gill Sans MT"/>
                <a:cs typeface="Gill Sans MT"/>
              </a:rPr>
              <a:t>(s)</a:t>
            </a:r>
            <a:endParaRPr sz="1400">
              <a:latin typeface="Gill Sans MT"/>
              <a:cs typeface="Gill Sans MT"/>
            </a:endParaRPr>
          </a:p>
        </p:txBody>
      </p:sp>
      <p:sp>
        <p:nvSpPr>
          <p:cNvPr id="14" name="object 14"/>
          <p:cNvSpPr/>
          <p:nvPr/>
        </p:nvSpPr>
        <p:spPr>
          <a:xfrm>
            <a:off x="673608" y="2273807"/>
            <a:ext cx="470534" cy="992505"/>
          </a:xfrm>
          <a:custGeom>
            <a:avLst/>
            <a:gdLst/>
            <a:ahLst/>
            <a:cxnLst/>
            <a:rect l="l" t="t" r="r" b="b"/>
            <a:pathLst>
              <a:path w="470534" h="992504">
                <a:moveTo>
                  <a:pt x="112014" y="862583"/>
                </a:moveTo>
                <a:lnTo>
                  <a:pt x="112014" y="992124"/>
                </a:lnTo>
                <a:lnTo>
                  <a:pt x="215646" y="940307"/>
                </a:lnTo>
                <a:lnTo>
                  <a:pt x="124968" y="940307"/>
                </a:lnTo>
                <a:lnTo>
                  <a:pt x="124968" y="914400"/>
                </a:lnTo>
                <a:lnTo>
                  <a:pt x="215646" y="914400"/>
                </a:lnTo>
                <a:lnTo>
                  <a:pt x="112014" y="862583"/>
                </a:lnTo>
                <a:close/>
              </a:path>
              <a:path w="470534" h="992504">
                <a:moveTo>
                  <a:pt x="470154" y="0"/>
                </a:moveTo>
                <a:lnTo>
                  <a:pt x="5803" y="0"/>
                </a:lnTo>
                <a:lnTo>
                  <a:pt x="0" y="5841"/>
                </a:lnTo>
                <a:lnTo>
                  <a:pt x="0" y="934465"/>
                </a:lnTo>
                <a:lnTo>
                  <a:pt x="5803" y="940307"/>
                </a:lnTo>
                <a:lnTo>
                  <a:pt x="112014" y="940307"/>
                </a:lnTo>
                <a:lnTo>
                  <a:pt x="112014" y="927353"/>
                </a:lnTo>
                <a:lnTo>
                  <a:pt x="25907" y="927353"/>
                </a:lnTo>
                <a:lnTo>
                  <a:pt x="12954" y="914400"/>
                </a:lnTo>
                <a:lnTo>
                  <a:pt x="25907" y="914400"/>
                </a:lnTo>
                <a:lnTo>
                  <a:pt x="25907" y="25907"/>
                </a:lnTo>
                <a:lnTo>
                  <a:pt x="12954" y="25907"/>
                </a:lnTo>
                <a:lnTo>
                  <a:pt x="25907" y="12953"/>
                </a:lnTo>
                <a:lnTo>
                  <a:pt x="470154" y="12953"/>
                </a:lnTo>
                <a:lnTo>
                  <a:pt x="470154" y="0"/>
                </a:lnTo>
                <a:close/>
              </a:path>
              <a:path w="470534" h="992504">
                <a:moveTo>
                  <a:pt x="215646" y="914400"/>
                </a:moveTo>
                <a:lnTo>
                  <a:pt x="124968" y="914400"/>
                </a:lnTo>
                <a:lnTo>
                  <a:pt x="124968" y="940307"/>
                </a:lnTo>
                <a:lnTo>
                  <a:pt x="215646" y="940307"/>
                </a:lnTo>
                <a:lnTo>
                  <a:pt x="241554" y="927353"/>
                </a:lnTo>
                <a:lnTo>
                  <a:pt x="215646" y="914400"/>
                </a:lnTo>
                <a:close/>
              </a:path>
              <a:path w="470534" h="992504">
                <a:moveTo>
                  <a:pt x="25907" y="914400"/>
                </a:moveTo>
                <a:lnTo>
                  <a:pt x="12954" y="914400"/>
                </a:lnTo>
                <a:lnTo>
                  <a:pt x="25907" y="927353"/>
                </a:lnTo>
                <a:lnTo>
                  <a:pt x="25907" y="914400"/>
                </a:lnTo>
                <a:close/>
              </a:path>
              <a:path w="470534" h="992504">
                <a:moveTo>
                  <a:pt x="112014" y="914400"/>
                </a:moveTo>
                <a:lnTo>
                  <a:pt x="25907" y="914400"/>
                </a:lnTo>
                <a:lnTo>
                  <a:pt x="25907" y="927353"/>
                </a:lnTo>
                <a:lnTo>
                  <a:pt x="112014" y="927353"/>
                </a:lnTo>
                <a:lnTo>
                  <a:pt x="112014" y="914400"/>
                </a:lnTo>
                <a:close/>
              </a:path>
              <a:path w="470534" h="992504">
                <a:moveTo>
                  <a:pt x="25907" y="12953"/>
                </a:moveTo>
                <a:lnTo>
                  <a:pt x="12954" y="25907"/>
                </a:lnTo>
                <a:lnTo>
                  <a:pt x="25907" y="25907"/>
                </a:lnTo>
                <a:lnTo>
                  <a:pt x="25907" y="12953"/>
                </a:lnTo>
                <a:close/>
              </a:path>
              <a:path w="470534" h="992504">
                <a:moveTo>
                  <a:pt x="470154" y="12953"/>
                </a:moveTo>
                <a:lnTo>
                  <a:pt x="25907" y="12953"/>
                </a:lnTo>
                <a:lnTo>
                  <a:pt x="25907" y="25907"/>
                </a:lnTo>
                <a:lnTo>
                  <a:pt x="470154" y="25907"/>
                </a:lnTo>
                <a:lnTo>
                  <a:pt x="470154" y="12953"/>
                </a:lnTo>
                <a:close/>
              </a:path>
            </a:pathLst>
          </a:custGeom>
          <a:solidFill>
            <a:srgbClr val="717BA2"/>
          </a:solidFill>
        </p:spPr>
        <p:txBody>
          <a:bodyPr wrap="square" lIns="0" tIns="0" rIns="0" bIns="0" rtlCol="0"/>
          <a:lstStyle/>
          <a:p>
            <a:endParaRPr/>
          </a:p>
        </p:txBody>
      </p:sp>
      <p:sp>
        <p:nvSpPr>
          <p:cNvPr id="15" name="object 15"/>
          <p:cNvSpPr/>
          <p:nvPr/>
        </p:nvSpPr>
        <p:spPr>
          <a:xfrm>
            <a:off x="2820161" y="2273807"/>
            <a:ext cx="1436370" cy="546735"/>
          </a:xfrm>
          <a:custGeom>
            <a:avLst/>
            <a:gdLst/>
            <a:ahLst/>
            <a:cxnLst/>
            <a:rect l="l" t="t" r="r" b="b"/>
            <a:pathLst>
              <a:path w="1436370" h="546735">
                <a:moveTo>
                  <a:pt x="1358646" y="416813"/>
                </a:moveTo>
                <a:lnTo>
                  <a:pt x="1306829" y="416813"/>
                </a:lnTo>
                <a:lnTo>
                  <a:pt x="1371600" y="546353"/>
                </a:lnTo>
                <a:lnTo>
                  <a:pt x="1429893" y="429767"/>
                </a:lnTo>
                <a:lnTo>
                  <a:pt x="1358646" y="429767"/>
                </a:lnTo>
                <a:lnTo>
                  <a:pt x="1358646" y="416813"/>
                </a:lnTo>
                <a:close/>
              </a:path>
              <a:path w="1436370" h="546735">
                <a:moveTo>
                  <a:pt x="1358646" y="12953"/>
                </a:moveTo>
                <a:lnTo>
                  <a:pt x="1358646" y="429767"/>
                </a:lnTo>
                <a:lnTo>
                  <a:pt x="1384553" y="429767"/>
                </a:lnTo>
                <a:lnTo>
                  <a:pt x="1384553" y="25907"/>
                </a:lnTo>
                <a:lnTo>
                  <a:pt x="1371600" y="25907"/>
                </a:lnTo>
                <a:lnTo>
                  <a:pt x="1358646" y="12953"/>
                </a:lnTo>
                <a:close/>
              </a:path>
              <a:path w="1436370" h="546735">
                <a:moveTo>
                  <a:pt x="1436370" y="416813"/>
                </a:moveTo>
                <a:lnTo>
                  <a:pt x="1384553" y="416813"/>
                </a:lnTo>
                <a:lnTo>
                  <a:pt x="1384553" y="429767"/>
                </a:lnTo>
                <a:lnTo>
                  <a:pt x="1429893" y="429767"/>
                </a:lnTo>
                <a:lnTo>
                  <a:pt x="1436370" y="416813"/>
                </a:lnTo>
                <a:close/>
              </a:path>
              <a:path w="1436370" h="546735">
                <a:moveTo>
                  <a:pt x="1378712" y="0"/>
                </a:moveTo>
                <a:lnTo>
                  <a:pt x="0" y="0"/>
                </a:lnTo>
                <a:lnTo>
                  <a:pt x="0" y="25907"/>
                </a:lnTo>
                <a:lnTo>
                  <a:pt x="1358646" y="25907"/>
                </a:lnTo>
                <a:lnTo>
                  <a:pt x="1358646" y="12953"/>
                </a:lnTo>
                <a:lnTo>
                  <a:pt x="1384553" y="12953"/>
                </a:lnTo>
                <a:lnTo>
                  <a:pt x="1384553" y="5841"/>
                </a:lnTo>
                <a:lnTo>
                  <a:pt x="1378712" y="0"/>
                </a:lnTo>
                <a:close/>
              </a:path>
              <a:path w="1436370" h="546735">
                <a:moveTo>
                  <a:pt x="1384553" y="12953"/>
                </a:moveTo>
                <a:lnTo>
                  <a:pt x="1358646" y="12953"/>
                </a:lnTo>
                <a:lnTo>
                  <a:pt x="1371600" y="25907"/>
                </a:lnTo>
                <a:lnTo>
                  <a:pt x="1384553" y="25907"/>
                </a:lnTo>
                <a:lnTo>
                  <a:pt x="1384553" y="12953"/>
                </a:lnTo>
                <a:close/>
              </a:path>
            </a:pathLst>
          </a:custGeom>
          <a:solidFill>
            <a:srgbClr val="717BA2"/>
          </a:solidFill>
        </p:spPr>
        <p:txBody>
          <a:bodyPr wrap="square" lIns="0" tIns="0" rIns="0" bIns="0" rtlCol="0"/>
          <a:lstStyle/>
          <a:p>
            <a:endParaRPr/>
          </a:p>
        </p:txBody>
      </p:sp>
      <p:sp>
        <p:nvSpPr>
          <p:cNvPr id="16" name="object 16"/>
          <p:cNvSpPr/>
          <p:nvPr/>
        </p:nvSpPr>
        <p:spPr>
          <a:xfrm>
            <a:off x="1916176" y="1523238"/>
            <a:ext cx="129539" cy="384175"/>
          </a:xfrm>
          <a:custGeom>
            <a:avLst/>
            <a:gdLst/>
            <a:ahLst/>
            <a:cxnLst/>
            <a:rect l="l" t="t" r="r" b="b"/>
            <a:pathLst>
              <a:path w="129539" h="384175">
                <a:moveTo>
                  <a:pt x="0" y="254253"/>
                </a:moveTo>
                <a:lnTo>
                  <a:pt x="64262" y="384048"/>
                </a:lnTo>
                <a:lnTo>
                  <a:pt x="123127" y="267462"/>
                </a:lnTo>
                <a:lnTo>
                  <a:pt x="51816" y="267462"/>
                </a:lnTo>
                <a:lnTo>
                  <a:pt x="51871" y="254457"/>
                </a:lnTo>
                <a:lnTo>
                  <a:pt x="0" y="254253"/>
                </a:lnTo>
                <a:close/>
              </a:path>
              <a:path w="129539" h="384175">
                <a:moveTo>
                  <a:pt x="51871" y="254457"/>
                </a:moveTo>
                <a:lnTo>
                  <a:pt x="51816" y="267462"/>
                </a:lnTo>
                <a:lnTo>
                  <a:pt x="77724" y="267462"/>
                </a:lnTo>
                <a:lnTo>
                  <a:pt x="77779" y="254559"/>
                </a:lnTo>
                <a:lnTo>
                  <a:pt x="51871" y="254457"/>
                </a:lnTo>
                <a:close/>
              </a:path>
              <a:path w="129539" h="384175">
                <a:moveTo>
                  <a:pt x="77779" y="254559"/>
                </a:moveTo>
                <a:lnTo>
                  <a:pt x="77724" y="267462"/>
                </a:lnTo>
                <a:lnTo>
                  <a:pt x="123127" y="267462"/>
                </a:lnTo>
                <a:lnTo>
                  <a:pt x="129540" y="254762"/>
                </a:lnTo>
                <a:lnTo>
                  <a:pt x="77779" y="254559"/>
                </a:lnTo>
                <a:close/>
              </a:path>
              <a:path w="129539" h="384175">
                <a:moveTo>
                  <a:pt x="78867" y="0"/>
                </a:moveTo>
                <a:lnTo>
                  <a:pt x="52959" y="0"/>
                </a:lnTo>
                <a:lnTo>
                  <a:pt x="51871" y="254457"/>
                </a:lnTo>
                <a:lnTo>
                  <a:pt x="77779" y="254559"/>
                </a:lnTo>
                <a:lnTo>
                  <a:pt x="78867" y="0"/>
                </a:lnTo>
                <a:close/>
              </a:path>
            </a:pathLst>
          </a:custGeom>
          <a:solidFill>
            <a:srgbClr val="717BA2"/>
          </a:solidFill>
        </p:spPr>
        <p:txBody>
          <a:bodyPr wrap="square" lIns="0" tIns="0" rIns="0" bIns="0" rtlCol="0"/>
          <a:lstStyle/>
          <a:p>
            <a:endParaRPr/>
          </a:p>
        </p:txBody>
      </p:sp>
      <p:sp>
        <p:nvSpPr>
          <p:cNvPr id="17" name="object 17"/>
          <p:cNvSpPr/>
          <p:nvPr/>
        </p:nvSpPr>
        <p:spPr>
          <a:xfrm>
            <a:off x="1359408" y="3429761"/>
            <a:ext cx="5118735" cy="2730500"/>
          </a:xfrm>
          <a:custGeom>
            <a:avLst/>
            <a:gdLst/>
            <a:ahLst/>
            <a:cxnLst/>
            <a:rect l="l" t="t" r="r" b="b"/>
            <a:pathLst>
              <a:path w="5118735" h="2730500">
                <a:moveTo>
                  <a:pt x="4988814" y="2600706"/>
                </a:moveTo>
                <a:lnTo>
                  <a:pt x="4988814" y="2730246"/>
                </a:lnTo>
                <a:lnTo>
                  <a:pt x="5092445" y="2678430"/>
                </a:lnTo>
                <a:lnTo>
                  <a:pt x="5001768" y="2678430"/>
                </a:lnTo>
                <a:lnTo>
                  <a:pt x="5001768" y="2652522"/>
                </a:lnTo>
                <a:lnTo>
                  <a:pt x="5092445" y="2652522"/>
                </a:lnTo>
                <a:lnTo>
                  <a:pt x="4988814" y="2600706"/>
                </a:lnTo>
                <a:close/>
              </a:path>
              <a:path w="5118735" h="2730500">
                <a:moveTo>
                  <a:pt x="25907" y="0"/>
                </a:moveTo>
                <a:lnTo>
                  <a:pt x="0" y="0"/>
                </a:lnTo>
                <a:lnTo>
                  <a:pt x="0" y="2672626"/>
                </a:lnTo>
                <a:lnTo>
                  <a:pt x="5841" y="2678430"/>
                </a:lnTo>
                <a:lnTo>
                  <a:pt x="4988814" y="2678430"/>
                </a:lnTo>
                <a:lnTo>
                  <a:pt x="4988814" y="2665476"/>
                </a:lnTo>
                <a:lnTo>
                  <a:pt x="25907" y="2665476"/>
                </a:lnTo>
                <a:lnTo>
                  <a:pt x="12953" y="2652522"/>
                </a:lnTo>
                <a:lnTo>
                  <a:pt x="25907" y="2652522"/>
                </a:lnTo>
                <a:lnTo>
                  <a:pt x="25907" y="0"/>
                </a:lnTo>
                <a:close/>
              </a:path>
              <a:path w="5118735" h="2730500">
                <a:moveTo>
                  <a:pt x="5092445" y="2652522"/>
                </a:moveTo>
                <a:lnTo>
                  <a:pt x="5001768" y="2652522"/>
                </a:lnTo>
                <a:lnTo>
                  <a:pt x="5001768" y="2678430"/>
                </a:lnTo>
                <a:lnTo>
                  <a:pt x="5092445" y="2678430"/>
                </a:lnTo>
                <a:lnTo>
                  <a:pt x="5118354" y="2665476"/>
                </a:lnTo>
                <a:lnTo>
                  <a:pt x="5092445" y="2652522"/>
                </a:lnTo>
                <a:close/>
              </a:path>
              <a:path w="5118735" h="2730500">
                <a:moveTo>
                  <a:pt x="25907" y="2652522"/>
                </a:moveTo>
                <a:lnTo>
                  <a:pt x="12953" y="2652522"/>
                </a:lnTo>
                <a:lnTo>
                  <a:pt x="25907" y="2665476"/>
                </a:lnTo>
                <a:lnTo>
                  <a:pt x="25907" y="2652522"/>
                </a:lnTo>
                <a:close/>
              </a:path>
              <a:path w="5118735" h="2730500">
                <a:moveTo>
                  <a:pt x="4988814" y="2652522"/>
                </a:moveTo>
                <a:lnTo>
                  <a:pt x="25907" y="2652522"/>
                </a:lnTo>
                <a:lnTo>
                  <a:pt x="25907" y="2665476"/>
                </a:lnTo>
                <a:lnTo>
                  <a:pt x="4988814" y="2665476"/>
                </a:lnTo>
                <a:lnTo>
                  <a:pt x="4988814" y="2652522"/>
                </a:lnTo>
                <a:close/>
              </a:path>
            </a:pathLst>
          </a:custGeom>
          <a:solidFill>
            <a:srgbClr val="717BA2"/>
          </a:solidFill>
        </p:spPr>
        <p:txBody>
          <a:bodyPr wrap="square" lIns="0" tIns="0" rIns="0" bIns="0" rtlCol="0"/>
          <a:lstStyle/>
          <a:p>
            <a:endParaRPr/>
          </a:p>
        </p:txBody>
      </p:sp>
      <p:sp>
        <p:nvSpPr>
          <p:cNvPr id="18" name="object 18"/>
          <p:cNvSpPr txBox="1"/>
          <p:nvPr/>
        </p:nvSpPr>
        <p:spPr>
          <a:xfrm>
            <a:off x="764540" y="2006549"/>
            <a:ext cx="265430" cy="240029"/>
          </a:xfrm>
          <a:prstGeom prst="rect">
            <a:avLst/>
          </a:prstGeom>
        </p:spPr>
        <p:txBody>
          <a:bodyPr vert="horz" wrap="square" lIns="0" tIns="13335" rIns="0" bIns="0" rtlCol="0">
            <a:spAutoFit/>
          </a:bodyPr>
          <a:lstStyle/>
          <a:p>
            <a:pPr marL="12700">
              <a:lnSpc>
                <a:spcPct val="100000"/>
              </a:lnSpc>
              <a:spcBef>
                <a:spcPts val="105"/>
              </a:spcBef>
            </a:pPr>
            <a:r>
              <a:rPr sz="1400" spc="-175" dirty="0">
                <a:latin typeface="Gill Sans MT"/>
                <a:cs typeface="Gill Sans MT"/>
              </a:rPr>
              <a:t>Y</a:t>
            </a:r>
            <a:r>
              <a:rPr sz="1400" dirty="0">
                <a:latin typeface="Gill Sans MT"/>
                <a:cs typeface="Gill Sans MT"/>
              </a:rPr>
              <a:t>es</a:t>
            </a:r>
            <a:endParaRPr sz="1400">
              <a:latin typeface="Gill Sans MT"/>
              <a:cs typeface="Gill Sans MT"/>
            </a:endParaRPr>
          </a:p>
        </p:txBody>
      </p:sp>
      <p:sp>
        <p:nvSpPr>
          <p:cNvPr id="19" name="object 19"/>
          <p:cNvSpPr txBox="1"/>
          <p:nvPr/>
        </p:nvSpPr>
        <p:spPr>
          <a:xfrm>
            <a:off x="2932302" y="2006549"/>
            <a:ext cx="262255" cy="240029"/>
          </a:xfrm>
          <a:prstGeom prst="rect">
            <a:avLst/>
          </a:prstGeom>
        </p:spPr>
        <p:txBody>
          <a:bodyPr vert="horz" wrap="square" lIns="0" tIns="13335" rIns="0" bIns="0" rtlCol="0">
            <a:spAutoFit/>
          </a:bodyPr>
          <a:lstStyle/>
          <a:p>
            <a:pPr marL="12700">
              <a:lnSpc>
                <a:spcPct val="100000"/>
              </a:lnSpc>
              <a:spcBef>
                <a:spcPts val="105"/>
              </a:spcBef>
            </a:pPr>
            <a:r>
              <a:rPr sz="1400" spc="-10" dirty="0">
                <a:latin typeface="Gill Sans MT"/>
                <a:cs typeface="Gill Sans MT"/>
              </a:rPr>
              <a:t>No</a:t>
            </a:r>
            <a:endParaRPr sz="1400">
              <a:latin typeface="Gill Sans MT"/>
              <a:cs typeface="Gill Sans MT"/>
            </a:endParaRPr>
          </a:p>
        </p:txBody>
      </p:sp>
      <p:sp>
        <p:nvSpPr>
          <p:cNvPr id="20" name="object 20"/>
          <p:cNvSpPr/>
          <p:nvPr/>
        </p:nvSpPr>
        <p:spPr>
          <a:xfrm>
            <a:off x="3353561" y="2820161"/>
            <a:ext cx="1676400" cy="762000"/>
          </a:xfrm>
          <a:custGeom>
            <a:avLst/>
            <a:gdLst/>
            <a:ahLst/>
            <a:cxnLst/>
            <a:rect l="l" t="t" r="r" b="b"/>
            <a:pathLst>
              <a:path w="1676400" h="762000">
                <a:moveTo>
                  <a:pt x="838200" y="0"/>
                </a:moveTo>
                <a:lnTo>
                  <a:pt x="0" y="381000"/>
                </a:lnTo>
                <a:lnTo>
                  <a:pt x="838200" y="762000"/>
                </a:lnTo>
                <a:lnTo>
                  <a:pt x="1676400" y="381000"/>
                </a:lnTo>
                <a:lnTo>
                  <a:pt x="838200" y="0"/>
                </a:lnTo>
                <a:close/>
              </a:path>
            </a:pathLst>
          </a:custGeom>
          <a:solidFill>
            <a:srgbClr val="717BA2"/>
          </a:solidFill>
        </p:spPr>
        <p:txBody>
          <a:bodyPr wrap="square" lIns="0" tIns="0" rIns="0" bIns="0" rtlCol="0"/>
          <a:lstStyle/>
          <a:p>
            <a:endParaRPr/>
          </a:p>
        </p:txBody>
      </p:sp>
      <p:sp>
        <p:nvSpPr>
          <p:cNvPr id="21" name="object 21"/>
          <p:cNvSpPr/>
          <p:nvPr/>
        </p:nvSpPr>
        <p:spPr>
          <a:xfrm>
            <a:off x="3353561" y="2820161"/>
            <a:ext cx="1676400" cy="762000"/>
          </a:xfrm>
          <a:custGeom>
            <a:avLst/>
            <a:gdLst/>
            <a:ahLst/>
            <a:cxnLst/>
            <a:rect l="l" t="t" r="r" b="b"/>
            <a:pathLst>
              <a:path w="1676400" h="762000">
                <a:moveTo>
                  <a:pt x="0" y="381000"/>
                </a:moveTo>
                <a:lnTo>
                  <a:pt x="838200" y="0"/>
                </a:lnTo>
                <a:lnTo>
                  <a:pt x="1676400" y="381000"/>
                </a:lnTo>
                <a:lnTo>
                  <a:pt x="838200" y="762000"/>
                </a:lnTo>
                <a:lnTo>
                  <a:pt x="0" y="381000"/>
                </a:lnTo>
                <a:close/>
              </a:path>
            </a:pathLst>
          </a:custGeom>
          <a:ln w="19812">
            <a:solidFill>
              <a:srgbClr val="525877"/>
            </a:solidFill>
          </a:ln>
        </p:spPr>
        <p:txBody>
          <a:bodyPr wrap="square" lIns="0" tIns="0" rIns="0" bIns="0" rtlCol="0"/>
          <a:lstStyle/>
          <a:p>
            <a:endParaRPr/>
          </a:p>
        </p:txBody>
      </p:sp>
      <p:sp>
        <p:nvSpPr>
          <p:cNvPr id="22" name="object 22"/>
          <p:cNvSpPr txBox="1"/>
          <p:nvPr/>
        </p:nvSpPr>
        <p:spPr>
          <a:xfrm>
            <a:off x="3785996" y="2860675"/>
            <a:ext cx="812165" cy="666115"/>
          </a:xfrm>
          <a:prstGeom prst="rect">
            <a:avLst/>
          </a:prstGeom>
        </p:spPr>
        <p:txBody>
          <a:bodyPr vert="horz" wrap="square" lIns="0" tIns="13335" rIns="0" bIns="0" rtlCol="0">
            <a:spAutoFit/>
          </a:bodyPr>
          <a:lstStyle/>
          <a:p>
            <a:pPr marL="12700" marR="5080" indent="-1905" algn="ctr">
              <a:lnSpc>
                <a:spcPct val="100000"/>
              </a:lnSpc>
              <a:spcBef>
                <a:spcPts val="105"/>
              </a:spcBef>
            </a:pPr>
            <a:r>
              <a:rPr sz="1400" dirty="0">
                <a:solidFill>
                  <a:srgbClr val="FFFFFF"/>
                </a:solidFill>
                <a:latin typeface="Gill Sans MT"/>
                <a:cs typeface="Gill Sans MT"/>
              </a:rPr>
              <a:t>Set 2  Exp</a:t>
            </a:r>
            <a:r>
              <a:rPr sz="1400" spc="-30" dirty="0">
                <a:solidFill>
                  <a:srgbClr val="FFFFFF"/>
                </a:solidFill>
                <a:latin typeface="Gill Sans MT"/>
                <a:cs typeface="Gill Sans MT"/>
              </a:rPr>
              <a:t>r</a:t>
            </a:r>
            <a:r>
              <a:rPr sz="1400" dirty="0">
                <a:solidFill>
                  <a:srgbClr val="FFFFFF"/>
                </a:solidFill>
                <a:latin typeface="Gill Sans MT"/>
                <a:cs typeface="Gill Sans MT"/>
              </a:rPr>
              <a:t>essi</a:t>
            </a:r>
            <a:r>
              <a:rPr sz="1400" spc="0" dirty="0">
                <a:solidFill>
                  <a:srgbClr val="FFFFFF"/>
                </a:solidFill>
                <a:latin typeface="Gill Sans MT"/>
                <a:cs typeface="Gill Sans MT"/>
              </a:rPr>
              <a:t>o</a:t>
            </a:r>
            <a:r>
              <a:rPr sz="1400" dirty="0">
                <a:solidFill>
                  <a:srgbClr val="FFFFFF"/>
                </a:solidFill>
                <a:latin typeface="Gill Sans MT"/>
                <a:cs typeface="Gill Sans MT"/>
              </a:rPr>
              <a:t>n  </a:t>
            </a:r>
            <a:r>
              <a:rPr sz="1400" spc="-35" dirty="0">
                <a:solidFill>
                  <a:srgbClr val="FFFFFF"/>
                </a:solidFill>
                <a:latin typeface="Gill Sans MT"/>
                <a:cs typeface="Gill Sans MT"/>
              </a:rPr>
              <a:t>True?</a:t>
            </a:r>
            <a:endParaRPr sz="1400">
              <a:latin typeface="Gill Sans MT"/>
              <a:cs typeface="Gill Sans MT"/>
            </a:endParaRPr>
          </a:p>
        </p:txBody>
      </p:sp>
      <p:sp>
        <p:nvSpPr>
          <p:cNvPr id="23" name="object 23"/>
          <p:cNvSpPr/>
          <p:nvPr/>
        </p:nvSpPr>
        <p:spPr>
          <a:xfrm>
            <a:off x="5531358" y="3734561"/>
            <a:ext cx="1676400" cy="762000"/>
          </a:xfrm>
          <a:custGeom>
            <a:avLst/>
            <a:gdLst/>
            <a:ahLst/>
            <a:cxnLst/>
            <a:rect l="l" t="t" r="r" b="b"/>
            <a:pathLst>
              <a:path w="1676400" h="762000">
                <a:moveTo>
                  <a:pt x="838200" y="0"/>
                </a:moveTo>
                <a:lnTo>
                  <a:pt x="0" y="381000"/>
                </a:lnTo>
                <a:lnTo>
                  <a:pt x="838200" y="762000"/>
                </a:lnTo>
                <a:lnTo>
                  <a:pt x="1676399" y="381000"/>
                </a:lnTo>
                <a:lnTo>
                  <a:pt x="838200" y="0"/>
                </a:lnTo>
                <a:close/>
              </a:path>
            </a:pathLst>
          </a:custGeom>
          <a:solidFill>
            <a:srgbClr val="717BA2"/>
          </a:solidFill>
        </p:spPr>
        <p:txBody>
          <a:bodyPr wrap="square" lIns="0" tIns="0" rIns="0" bIns="0" rtlCol="0"/>
          <a:lstStyle/>
          <a:p>
            <a:endParaRPr/>
          </a:p>
        </p:txBody>
      </p:sp>
      <p:sp>
        <p:nvSpPr>
          <p:cNvPr id="24" name="object 24"/>
          <p:cNvSpPr/>
          <p:nvPr/>
        </p:nvSpPr>
        <p:spPr>
          <a:xfrm>
            <a:off x="5531358" y="3734561"/>
            <a:ext cx="1676400" cy="762000"/>
          </a:xfrm>
          <a:custGeom>
            <a:avLst/>
            <a:gdLst/>
            <a:ahLst/>
            <a:cxnLst/>
            <a:rect l="l" t="t" r="r" b="b"/>
            <a:pathLst>
              <a:path w="1676400" h="762000">
                <a:moveTo>
                  <a:pt x="0" y="381000"/>
                </a:moveTo>
                <a:lnTo>
                  <a:pt x="838200" y="0"/>
                </a:lnTo>
                <a:lnTo>
                  <a:pt x="1676399" y="381000"/>
                </a:lnTo>
                <a:lnTo>
                  <a:pt x="838200" y="762000"/>
                </a:lnTo>
                <a:lnTo>
                  <a:pt x="0" y="381000"/>
                </a:lnTo>
                <a:close/>
              </a:path>
            </a:pathLst>
          </a:custGeom>
          <a:ln w="19812">
            <a:solidFill>
              <a:srgbClr val="525877"/>
            </a:solidFill>
          </a:ln>
        </p:spPr>
        <p:txBody>
          <a:bodyPr wrap="square" lIns="0" tIns="0" rIns="0" bIns="0" rtlCol="0"/>
          <a:lstStyle/>
          <a:p>
            <a:endParaRPr/>
          </a:p>
        </p:txBody>
      </p:sp>
      <p:sp>
        <p:nvSpPr>
          <p:cNvPr id="25" name="object 25"/>
          <p:cNvSpPr txBox="1"/>
          <p:nvPr/>
        </p:nvSpPr>
        <p:spPr>
          <a:xfrm>
            <a:off x="5965063" y="3775328"/>
            <a:ext cx="812165" cy="666115"/>
          </a:xfrm>
          <a:prstGeom prst="rect">
            <a:avLst/>
          </a:prstGeom>
        </p:spPr>
        <p:txBody>
          <a:bodyPr vert="horz" wrap="square" lIns="0" tIns="12700" rIns="0" bIns="0" rtlCol="0">
            <a:spAutoFit/>
          </a:bodyPr>
          <a:lstStyle/>
          <a:p>
            <a:pPr marL="12065" marR="5080" indent="-2540" algn="ctr">
              <a:lnSpc>
                <a:spcPct val="100000"/>
              </a:lnSpc>
              <a:spcBef>
                <a:spcPts val="100"/>
              </a:spcBef>
            </a:pPr>
            <a:r>
              <a:rPr sz="1400" dirty="0">
                <a:solidFill>
                  <a:srgbClr val="FFFFFF"/>
                </a:solidFill>
                <a:latin typeface="Gill Sans MT"/>
                <a:cs typeface="Gill Sans MT"/>
              </a:rPr>
              <a:t>Set 3  Exp</a:t>
            </a:r>
            <a:r>
              <a:rPr sz="1400" spc="-30" dirty="0">
                <a:solidFill>
                  <a:srgbClr val="FFFFFF"/>
                </a:solidFill>
                <a:latin typeface="Gill Sans MT"/>
                <a:cs typeface="Gill Sans MT"/>
              </a:rPr>
              <a:t>r</a:t>
            </a:r>
            <a:r>
              <a:rPr sz="1400" dirty="0">
                <a:solidFill>
                  <a:srgbClr val="FFFFFF"/>
                </a:solidFill>
                <a:latin typeface="Gill Sans MT"/>
                <a:cs typeface="Gill Sans MT"/>
              </a:rPr>
              <a:t>essi</a:t>
            </a:r>
            <a:r>
              <a:rPr sz="1400" spc="0" dirty="0">
                <a:solidFill>
                  <a:srgbClr val="FFFFFF"/>
                </a:solidFill>
                <a:latin typeface="Gill Sans MT"/>
                <a:cs typeface="Gill Sans MT"/>
              </a:rPr>
              <a:t>o</a:t>
            </a:r>
            <a:r>
              <a:rPr sz="1400" dirty="0">
                <a:solidFill>
                  <a:srgbClr val="FFFFFF"/>
                </a:solidFill>
                <a:latin typeface="Gill Sans MT"/>
                <a:cs typeface="Gill Sans MT"/>
              </a:rPr>
              <a:t>n  </a:t>
            </a:r>
            <a:r>
              <a:rPr sz="1400" spc="-35" dirty="0">
                <a:solidFill>
                  <a:srgbClr val="FFFFFF"/>
                </a:solidFill>
                <a:latin typeface="Gill Sans MT"/>
                <a:cs typeface="Gill Sans MT"/>
              </a:rPr>
              <a:t>True?</a:t>
            </a:r>
            <a:endParaRPr sz="1400">
              <a:latin typeface="Gill Sans MT"/>
              <a:cs typeface="Gill Sans MT"/>
            </a:endParaRPr>
          </a:p>
        </p:txBody>
      </p:sp>
      <p:sp>
        <p:nvSpPr>
          <p:cNvPr id="26" name="object 26"/>
          <p:cNvSpPr/>
          <p:nvPr/>
        </p:nvSpPr>
        <p:spPr>
          <a:xfrm>
            <a:off x="2667761" y="3963161"/>
            <a:ext cx="914400" cy="457200"/>
          </a:xfrm>
          <a:custGeom>
            <a:avLst/>
            <a:gdLst/>
            <a:ahLst/>
            <a:cxnLst/>
            <a:rect l="l" t="t" r="r" b="b"/>
            <a:pathLst>
              <a:path w="914400" h="457200">
                <a:moveTo>
                  <a:pt x="0" y="457200"/>
                </a:moveTo>
                <a:lnTo>
                  <a:pt x="914400" y="457200"/>
                </a:lnTo>
                <a:lnTo>
                  <a:pt x="914400" y="0"/>
                </a:lnTo>
                <a:lnTo>
                  <a:pt x="0" y="0"/>
                </a:lnTo>
                <a:lnTo>
                  <a:pt x="0" y="457200"/>
                </a:lnTo>
                <a:close/>
              </a:path>
            </a:pathLst>
          </a:custGeom>
          <a:solidFill>
            <a:srgbClr val="717BA2"/>
          </a:solidFill>
        </p:spPr>
        <p:txBody>
          <a:bodyPr wrap="square" lIns="0" tIns="0" rIns="0" bIns="0" rtlCol="0"/>
          <a:lstStyle/>
          <a:p>
            <a:endParaRPr/>
          </a:p>
        </p:txBody>
      </p:sp>
      <p:sp>
        <p:nvSpPr>
          <p:cNvPr id="27" name="object 27"/>
          <p:cNvSpPr/>
          <p:nvPr/>
        </p:nvSpPr>
        <p:spPr>
          <a:xfrm>
            <a:off x="2667761" y="3963161"/>
            <a:ext cx="914400" cy="457200"/>
          </a:xfrm>
          <a:custGeom>
            <a:avLst/>
            <a:gdLst/>
            <a:ahLst/>
            <a:cxnLst/>
            <a:rect l="l" t="t" r="r" b="b"/>
            <a:pathLst>
              <a:path w="914400" h="457200">
                <a:moveTo>
                  <a:pt x="0" y="457200"/>
                </a:moveTo>
                <a:lnTo>
                  <a:pt x="914400" y="457200"/>
                </a:lnTo>
                <a:lnTo>
                  <a:pt x="914400" y="0"/>
                </a:lnTo>
                <a:lnTo>
                  <a:pt x="0" y="0"/>
                </a:lnTo>
                <a:lnTo>
                  <a:pt x="0" y="457200"/>
                </a:lnTo>
                <a:close/>
              </a:path>
            </a:pathLst>
          </a:custGeom>
          <a:ln w="19812">
            <a:solidFill>
              <a:srgbClr val="525877"/>
            </a:solidFill>
          </a:ln>
        </p:spPr>
        <p:txBody>
          <a:bodyPr wrap="square" lIns="0" tIns="0" rIns="0" bIns="0" rtlCol="0"/>
          <a:lstStyle/>
          <a:p>
            <a:endParaRPr/>
          </a:p>
        </p:txBody>
      </p:sp>
      <p:sp>
        <p:nvSpPr>
          <p:cNvPr id="28" name="object 28"/>
          <p:cNvSpPr txBox="1"/>
          <p:nvPr/>
        </p:nvSpPr>
        <p:spPr>
          <a:xfrm>
            <a:off x="2777108" y="3958209"/>
            <a:ext cx="694055" cy="452755"/>
          </a:xfrm>
          <a:prstGeom prst="rect">
            <a:avLst/>
          </a:prstGeom>
        </p:spPr>
        <p:txBody>
          <a:bodyPr vert="horz" wrap="square" lIns="0" tIns="12700" rIns="0" bIns="0" rtlCol="0">
            <a:spAutoFit/>
          </a:bodyPr>
          <a:lstStyle/>
          <a:p>
            <a:pPr marL="12700" marR="5080" indent="152400">
              <a:lnSpc>
                <a:spcPct val="100000"/>
              </a:lnSpc>
              <a:spcBef>
                <a:spcPts val="100"/>
              </a:spcBef>
            </a:pPr>
            <a:r>
              <a:rPr sz="1400" dirty="0">
                <a:solidFill>
                  <a:srgbClr val="FFFFFF"/>
                </a:solidFill>
                <a:latin typeface="Gill Sans MT"/>
                <a:cs typeface="Gill Sans MT"/>
              </a:rPr>
              <a:t>Set 2  Acti</a:t>
            </a:r>
            <a:r>
              <a:rPr sz="1400" spc="0" dirty="0">
                <a:solidFill>
                  <a:srgbClr val="FFFFFF"/>
                </a:solidFill>
                <a:latin typeface="Gill Sans MT"/>
                <a:cs typeface="Gill Sans MT"/>
              </a:rPr>
              <a:t>o</a:t>
            </a:r>
            <a:r>
              <a:rPr sz="1400" dirty="0">
                <a:solidFill>
                  <a:srgbClr val="FFFFFF"/>
                </a:solidFill>
                <a:latin typeface="Gill Sans MT"/>
                <a:cs typeface="Gill Sans MT"/>
              </a:rPr>
              <a:t>n</a:t>
            </a:r>
            <a:r>
              <a:rPr sz="1400" spc="-5" dirty="0">
                <a:solidFill>
                  <a:srgbClr val="FFFFFF"/>
                </a:solidFill>
                <a:latin typeface="Gill Sans MT"/>
                <a:cs typeface="Gill Sans MT"/>
              </a:rPr>
              <a:t>(s)</a:t>
            </a:r>
            <a:endParaRPr sz="1400">
              <a:latin typeface="Gill Sans MT"/>
              <a:cs typeface="Gill Sans MT"/>
            </a:endParaRPr>
          </a:p>
        </p:txBody>
      </p:sp>
      <p:sp>
        <p:nvSpPr>
          <p:cNvPr id="29" name="object 29"/>
          <p:cNvSpPr/>
          <p:nvPr/>
        </p:nvSpPr>
        <p:spPr>
          <a:xfrm>
            <a:off x="5226558" y="4648961"/>
            <a:ext cx="914400" cy="457200"/>
          </a:xfrm>
          <a:custGeom>
            <a:avLst/>
            <a:gdLst/>
            <a:ahLst/>
            <a:cxnLst/>
            <a:rect l="l" t="t" r="r" b="b"/>
            <a:pathLst>
              <a:path w="914400" h="457200">
                <a:moveTo>
                  <a:pt x="0" y="457200"/>
                </a:moveTo>
                <a:lnTo>
                  <a:pt x="914400" y="457200"/>
                </a:lnTo>
                <a:lnTo>
                  <a:pt x="914400" y="0"/>
                </a:lnTo>
                <a:lnTo>
                  <a:pt x="0" y="0"/>
                </a:lnTo>
                <a:lnTo>
                  <a:pt x="0" y="457200"/>
                </a:lnTo>
                <a:close/>
              </a:path>
            </a:pathLst>
          </a:custGeom>
          <a:solidFill>
            <a:srgbClr val="717BA2"/>
          </a:solidFill>
        </p:spPr>
        <p:txBody>
          <a:bodyPr wrap="square" lIns="0" tIns="0" rIns="0" bIns="0" rtlCol="0"/>
          <a:lstStyle/>
          <a:p>
            <a:endParaRPr/>
          </a:p>
        </p:txBody>
      </p:sp>
      <p:sp>
        <p:nvSpPr>
          <p:cNvPr id="30" name="object 30"/>
          <p:cNvSpPr/>
          <p:nvPr/>
        </p:nvSpPr>
        <p:spPr>
          <a:xfrm>
            <a:off x="5226558" y="4648961"/>
            <a:ext cx="914400" cy="457200"/>
          </a:xfrm>
          <a:custGeom>
            <a:avLst/>
            <a:gdLst/>
            <a:ahLst/>
            <a:cxnLst/>
            <a:rect l="l" t="t" r="r" b="b"/>
            <a:pathLst>
              <a:path w="914400" h="457200">
                <a:moveTo>
                  <a:pt x="0" y="457200"/>
                </a:moveTo>
                <a:lnTo>
                  <a:pt x="914400" y="457200"/>
                </a:lnTo>
                <a:lnTo>
                  <a:pt x="914400" y="0"/>
                </a:lnTo>
                <a:lnTo>
                  <a:pt x="0" y="0"/>
                </a:lnTo>
                <a:lnTo>
                  <a:pt x="0" y="457200"/>
                </a:lnTo>
                <a:close/>
              </a:path>
            </a:pathLst>
          </a:custGeom>
          <a:ln w="19812">
            <a:solidFill>
              <a:srgbClr val="525877"/>
            </a:solidFill>
          </a:ln>
        </p:spPr>
        <p:txBody>
          <a:bodyPr wrap="square" lIns="0" tIns="0" rIns="0" bIns="0" rtlCol="0"/>
          <a:lstStyle/>
          <a:p>
            <a:endParaRPr/>
          </a:p>
        </p:txBody>
      </p:sp>
      <p:sp>
        <p:nvSpPr>
          <p:cNvPr id="31" name="object 31"/>
          <p:cNvSpPr txBox="1"/>
          <p:nvPr/>
        </p:nvSpPr>
        <p:spPr>
          <a:xfrm>
            <a:off x="5336794" y="4644009"/>
            <a:ext cx="694055" cy="452755"/>
          </a:xfrm>
          <a:prstGeom prst="rect">
            <a:avLst/>
          </a:prstGeom>
        </p:spPr>
        <p:txBody>
          <a:bodyPr vert="horz" wrap="square" lIns="0" tIns="12700" rIns="0" bIns="0" rtlCol="0">
            <a:spAutoFit/>
          </a:bodyPr>
          <a:lstStyle/>
          <a:p>
            <a:pPr marL="12700" marR="5080" indent="152400">
              <a:lnSpc>
                <a:spcPct val="100000"/>
              </a:lnSpc>
              <a:spcBef>
                <a:spcPts val="100"/>
              </a:spcBef>
            </a:pPr>
            <a:r>
              <a:rPr sz="1400" dirty="0">
                <a:solidFill>
                  <a:srgbClr val="FFFFFF"/>
                </a:solidFill>
                <a:latin typeface="Gill Sans MT"/>
                <a:cs typeface="Gill Sans MT"/>
              </a:rPr>
              <a:t>Set 3  Acti</a:t>
            </a:r>
            <a:r>
              <a:rPr sz="1400" spc="0" dirty="0">
                <a:solidFill>
                  <a:srgbClr val="FFFFFF"/>
                </a:solidFill>
                <a:latin typeface="Gill Sans MT"/>
                <a:cs typeface="Gill Sans MT"/>
              </a:rPr>
              <a:t>o</a:t>
            </a:r>
            <a:r>
              <a:rPr sz="1400" dirty="0">
                <a:solidFill>
                  <a:srgbClr val="FFFFFF"/>
                </a:solidFill>
                <a:latin typeface="Gill Sans MT"/>
                <a:cs typeface="Gill Sans MT"/>
              </a:rPr>
              <a:t>n</a:t>
            </a:r>
            <a:r>
              <a:rPr sz="1400" spc="-5" dirty="0">
                <a:solidFill>
                  <a:srgbClr val="FFFFFF"/>
                </a:solidFill>
                <a:latin typeface="Gill Sans MT"/>
                <a:cs typeface="Gill Sans MT"/>
              </a:rPr>
              <a:t>(s)</a:t>
            </a:r>
            <a:endParaRPr sz="1400">
              <a:latin typeface="Gill Sans MT"/>
              <a:cs typeface="Gill Sans MT"/>
            </a:endParaRPr>
          </a:p>
        </p:txBody>
      </p:sp>
      <p:sp>
        <p:nvSpPr>
          <p:cNvPr id="32" name="object 32"/>
          <p:cNvSpPr/>
          <p:nvPr/>
        </p:nvSpPr>
        <p:spPr>
          <a:xfrm>
            <a:off x="2426207" y="3188207"/>
            <a:ext cx="927735" cy="1068705"/>
          </a:xfrm>
          <a:custGeom>
            <a:avLst/>
            <a:gdLst/>
            <a:ahLst/>
            <a:cxnLst/>
            <a:rect l="l" t="t" r="r" b="b"/>
            <a:pathLst>
              <a:path w="927735" h="1068704">
                <a:moveTo>
                  <a:pt x="112014" y="938783"/>
                </a:moveTo>
                <a:lnTo>
                  <a:pt x="112014" y="1068323"/>
                </a:lnTo>
                <a:lnTo>
                  <a:pt x="215645" y="1016507"/>
                </a:lnTo>
                <a:lnTo>
                  <a:pt x="124968" y="1016507"/>
                </a:lnTo>
                <a:lnTo>
                  <a:pt x="124968" y="990599"/>
                </a:lnTo>
                <a:lnTo>
                  <a:pt x="215645" y="990599"/>
                </a:lnTo>
                <a:lnTo>
                  <a:pt x="112014" y="938783"/>
                </a:lnTo>
                <a:close/>
              </a:path>
              <a:path w="927735" h="1068704">
                <a:moveTo>
                  <a:pt x="927354" y="0"/>
                </a:moveTo>
                <a:lnTo>
                  <a:pt x="5842" y="0"/>
                </a:lnTo>
                <a:lnTo>
                  <a:pt x="0" y="5841"/>
                </a:lnTo>
                <a:lnTo>
                  <a:pt x="0" y="1010665"/>
                </a:lnTo>
                <a:lnTo>
                  <a:pt x="5842" y="1016507"/>
                </a:lnTo>
                <a:lnTo>
                  <a:pt x="112014" y="1016507"/>
                </a:lnTo>
                <a:lnTo>
                  <a:pt x="112014" y="1003553"/>
                </a:lnTo>
                <a:lnTo>
                  <a:pt x="25908" y="1003553"/>
                </a:lnTo>
                <a:lnTo>
                  <a:pt x="12954" y="990599"/>
                </a:lnTo>
                <a:lnTo>
                  <a:pt x="25908" y="990599"/>
                </a:lnTo>
                <a:lnTo>
                  <a:pt x="25908" y="25907"/>
                </a:lnTo>
                <a:lnTo>
                  <a:pt x="12954" y="25907"/>
                </a:lnTo>
                <a:lnTo>
                  <a:pt x="25908" y="12953"/>
                </a:lnTo>
                <a:lnTo>
                  <a:pt x="927354" y="12953"/>
                </a:lnTo>
                <a:lnTo>
                  <a:pt x="927354" y="0"/>
                </a:lnTo>
                <a:close/>
              </a:path>
              <a:path w="927735" h="1068704">
                <a:moveTo>
                  <a:pt x="215645" y="990599"/>
                </a:moveTo>
                <a:lnTo>
                  <a:pt x="124968" y="990599"/>
                </a:lnTo>
                <a:lnTo>
                  <a:pt x="124968" y="1016507"/>
                </a:lnTo>
                <a:lnTo>
                  <a:pt x="215645" y="1016507"/>
                </a:lnTo>
                <a:lnTo>
                  <a:pt x="241554" y="1003553"/>
                </a:lnTo>
                <a:lnTo>
                  <a:pt x="215645" y="990599"/>
                </a:lnTo>
                <a:close/>
              </a:path>
              <a:path w="927735" h="1068704">
                <a:moveTo>
                  <a:pt x="25908" y="990599"/>
                </a:moveTo>
                <a:lnTo>
                  <a:pt x="12954" y="990599"/>
                </a:lnTo>
                <a:lnTo>
                  <a:pt x="25908" y="1003553"/>
                </a:lnTo>
                <a:lnTo>
                  <a:pt x="25908" y="990599"/>
                </a:lnTo>
                <a:close/>
              </a:path>
              <a:path w="927735" h="1068704">
                <a:moveTo>
                  <a:pt x="112014" y="990599"/>
                </a:moveTo>
                <a:lnTo>
                  <a:pt x="25908" y="990599"/>
                </a:lnTo>
                <a:lnTo>
                  <a:pt x="25908" y="1003553"/>
                </a:lnTo>
                <a:lnTo>
                  <a:pt x="112014" y="1003553"/>
                </a:lnTo>
                <a:lnTo>
                  <a:pt x="112014" y="990599"/>
                </a:lnTo>
                <a:close/>
              </a:path>
              <a:path w="927735" h="1068704">
                <a:moveTo>
                  <a:pt x="25908" y="12953"/>
                </a:moveTo>
                <a:lnTo>
                  <a:pt x="12954" y="25907"/>
                </a:lnTo>
                <a:lnTo>
                  <a:pt x="25908" y="25907"/>
                </a:lnTo>
                <a:lnTo>
                  <a:pt x="25908" y="12953"/>
                </a:lnTo>
                <a:close/>
              </a:path>
              <a:path w="927735" h="1068704">
                <a:moveTo>
                  <a:pt x="927354" y="12953"/>
                </a:moveTo>
                <a:lnTo>
                  <a:pt x="25908" y="12953"/>
                </a:lnTo>
                <a:lnTo>
                  <a:pt x="25908" y="25907"/>
                </a:lnTo>
                <a:lnTo>
                  <a:pt x="927354" y="25907"/>
                </a:lnTo>
                <a:lnTo>
                  <a:pt x="927354" y="12953"/>
                </a:lnTo>
                <a:close/>
              </a:path>
            </a:pathLst>
          </a:custGeom>
          <a:solidFill>
            <a:srgbClr val="717BA2"/>
          </a:solidFill>
        </p:spPr>
        <p:txBody>
          <a:bodyPr wrap="square" lIns="0" tIns="0" rIns="0" bIns="0" rtlCol="0"/>
          <a:lstStyle/>
          <a:p>
            <a:endParaRPr/>
          </a:p>
        </p:txBody>
      </p:sp>
      <p:sp>
        <p:nvSpPr>
          <p:cNvPr id="33" name="object 33"/>
          <p:cNvSpPr txBox="1"/>
          <p:nvPr/>
        </p:nvSpPr>
        <p:spPr>
          <a:xfrm>
            <a:off x="2930144" y="2921635"/>
            <a:ext cx="265430" cy="239395"/>
          </a:xfrm>
          <a:prstGeom prst="rect">
            <a:avLst/>
          </a:prstGeom>
        </p:spPr>
        <p:txBody>
          <a:bodyPr vert="horz" wrap="square" lIns="0" tIns="13335" rIns="0" bIns="0" rtlCol="0">
            <a:spAutoFit/>
          </a:bodyPr>
          <a:lstStyle/>
          <a:p>
            <a:pPr marL="12700">
              <a:lnSpc>
                <a:spcPct val="100000"/>
              </a:lnSpc>
              <a:spcBef>
                <a:spcPts val="105"/>
              </a:spcBef>
            </a:pPr>
            <a:r>
              <a:rPr sz="1400" spc="-180" dirty="0">
                <a:latin typeface="Gill Sans MT"/>
                <a:cs typeface="Gill Sans MT"/>
              </a:rPr>
              <a:t>Y</a:t>
            </a:r>
            <a:r>
              <a:rPr sz="1400" dirty="0">
                <a:latin typeface="Gill Sans MT"/>
                <a:cs typeface="Gill Sans MT"/>
              </a:rPr>
              <a:t>es</a:t>
            </a:r>
            <a:endParaRPr sz="1400">
              <a:latin typeface="Gill Sans MT"/>
              <a:cs typeface="Gill Sans MT"/>
            </a:endParaRPr>
          </a:p>
        </p:txBody>
      </p:sp>
      <p:sp>
        <p:nvSpPr>
          <p:cNvPr id="34" name="object 34"/>
          <p:cNvSpPr/>
          <p:nvPr/>
        </p:nvSpPr>
        <p:spPr>
          <a:xfrm>
            <a:off x="5029961" y="3188207"/>
            <a:ext cx="1405255" cy="546735"/>
          </a:xfrm>
          <a:custGeom>
            <a:avLst/>
            <a:gdLst/>
            <a:ahLst/>
            <a:cxnLst/>
            <a:rect l="l" t="t" r="r" b="b"/>
            <a:pathLst>
              <a:path w="1405254" h="546735">
                <a:moveTo>
                  <a:pt x="1327277" y="416813"/>
                </a:moveTo>
                <a:lnTo>
                  <a:pt x="1275461" y="416813"/>
                </a:lnTo>
                <a:lnTo>
                  <a:pt x="1340230" y="546353"/>
                </a:lnTo>
                <a:lnTo>
                  <a:pt x="1398524" y="429767"/>
                </a:lnTo>
                <a:lnTo>
                  <a:pt x="1327277" y="429767"/>
                </a:lnTo>
                <a:lnTo>
                  <a:pt x="1327277" y="416813"/>
                </a:lnTo>
                <a:close/>
              </a:path>
              <a:path w="1405254" h="546735">
                <a:moveTo>
                  <a:pt x="1327277" y="12953"/>
                </a:moveTo>
                <a:lnTo>
                  <a:pt x="1327277" y="429767"/>
                </a:lnTo>
                <a:lnTo>
                  <a:pt x="1353185" y="429767"/>
                </a:lnTo>
                <a:lnTo>
                  <a:pt x="1353185" y="25907"/>
                </a:lnTo>
                <a:lnTo>
                  <a:pt x="1340230" y="25907"/>
                </a:lnTo>
                <a:lnTo>
                  <a:pt x="1327277" y="12953"/>
                </a:lnTo>
                <a:close/>
              </a:path>
              <a:path w="1405254" h="546735">
                <a:moveTo>
                  <a:pt x="1405001" y="416813"/>
                </a:moveTo>
                <a:lnTo>
                  <a:pt x="1353185" y="416813"/>
                </a:lnTo>
                <a:lnTo>
                  <a:pt x="1353185" y="429767"/>
                </a:lnTo>
                <a:lnTo>
                  <a:pt x="1398524" y="429767"/>
                </a:lnTo>
                <a:lnTo>
                  <a:pt x="1405001" y="416813"/>
                </a:lnTo>
                <a:close/>
              </a:path>
              <a:path w="1405254" h="546735">
                <a:moveTo>
                  <a:pt x="1347342" y="0"/>
                </a:moveTo>
                <a:lnTo>
                  <a:pt x="0" y="0"/>
                </a:lnTo>
                <a:lnTo>
                  <a:pt x="0" y="25907"/>
                </a:lnTo>
                <a:lnTo>
                  <a:pt x="1327277" y="25907"/>
                </a:lnTo>
                <a:lnTo>
                  <a:pt x="1327277" y="12953"/>
                </a:lnTo>
                <a:lnTo>
                  <a:pt x="1353185" y="12953"/>
                </a:lnTo>
                <a:lnTo>
                  <a:pt x="1353185" y="5841"/>
                </a:lnTo>
                <a:lnTo>
                  <a:pt x="1347342" y="0"/>
                </a:lnTo>
                <a:close/>
              </a:path>
              <a:path w="1405254" h="546735">
                <a:moveTo>
                  <a:pt x="1353185" y="12953"/>
                </a:moveTo>
                <a:lnTo>
                  <a:pt x="1327277" y="12953"/>
                </a:lnTo>
                <a:lnTo>
                  <a:pt x="1340230" y="25907"/>
                </a:lnTo>
                <a:lnTo>
                  <a:pt x="1353185" y="25907"/>
                </a:lnTo>
                <a:lnTo>
                  <a:pt x="1353185" y="12953"/>
                </a:lnTo>
                <a:close/>
              </a:path>
            </a:pathLst>
          </a:custGeom>
          <a:solidFill>
            <a:srgbClr val="717BA2"/>
          </a:solidFill>
        </p:spPr>
        <p:txBody>
          <a:bodyPr wrap="square" lIns="0" tIns="0" rIns="0" bIns="0" rtlCol="0"/>
          <a:lstStyle/>
          <a:p>
            <a:endParaRPr/>
          </a:p>
        </p:txBody>
      </p:sp>
      <p:sp>
        <p:nvSpPr>
          <p:cNvPr id="35" name="object 35"/>
          <p:cNvSpPr txBox="1"/>
          <p:nvPr/>
        </p:nvSpPr>
        <p:spPr>
          <a:xfrm>
            <a:off x="5142357" y="2921635"/>
            <a:ext cx="262255"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Gill Sans MT"/>
                <a:cs typeface="Gill Sans MT"/>
              </a:rPr>
              <a:t>No</a:t>
            </a:r>
            <a:endParaRPr sz="1400">
              <a:latin typeface="Gill Sans MT"/>
              <a:cs typeface="Gill Sans MT"/>
            </a:endParaRPr>
          </a:p>
        </p:txBody>
      </p:sp>
      <p:sp>
        <p:nvSpPr>
          <p:cNvPr id="36" name="object 36"/>
          <p:cNvSpPr/>
          <p:nvPr/>
        </p:nvSpPr>
        <p:spPr>
          <a:xfrm>
            <a:off x="4985003" y="4102608"/>
            <a:ext cx="546735" cy="840105"/>
          </a:xfrm>
          <a:custGeom>
            <a:avLst/>
            <a:gdLst/>
            <a:ahLst/>
            <a:cxnLst/>
            <a:rect l="l" t="t" r="r" b="b"/>
            <a:pathLst>
              <a:path w="546735" h="840104">
                <a:moveTo>
                  <a:pt x="112013" y="710184"/>
                </a:moveTo>
                <a:lnTo>
                  <a:pt x="112013" y="839724"/>
                </a:lnTo>
                <a:lnTo>
                  <a:pt x="215646" y="787908"/>
                </a:lnTo>
                <a:lnTo>
                  <a:pt x="124968" y="787908"/>
                </a:lnTo>
                <a:lnTo>
                  <a:pt x="124968" y="762000"/>
                </a:lnTo>
                <a:lnTo>
                  <a:pt x="215646" y="762000"/>
                </a:lnTo>
                <a:lnTo>
                  <a:pt x="112013" y="710184"/>
                </a:lnTo>
                <a:close/>
              </a:path>
              <a:path w="546735" h="840104">
                <a:moveTo>
                  <a:pt x="546354" y="0"/>
                </a:moveTo>
                <a:lnTo>
                  <a:pt x="5842" y="0"/>
                </a:lnTo>
                <a:lnTo>
                  <a:pt x="0" y="5842"/>
                </a:lnTo>
                <a:lnTo>
                  <a:pt x="0" y="782066"/>
                </a:lnTo>
                <a:lnTo>
                  <a:pt x="5842" y="787908"/>
                </a:lnTo>
                <a:lnTo>
                  <a:pt x="112013" y="787908"/>
                </a:lnTo>
                <a:lnTo>
                  <a:pt x="112013" y="774954"/>
                </a:lnTo>
                <a:lnTo>
                  <a:pt x="25908" y="774954"/>
                </a:lnTo>
                <a:lnTo>
                  <a:pt x="12954" y="762000"/>
                </a:lnTo>
                <a:lnTo>
                  <a:pt x="25908" y="762000"/>
                </a:lnTo>
                <a:lnTo>
                  <a:pt x="25908" y="25908"/>
                </a:lnTo>
                <a:lnTo>
                  <a:pt x="12954" y="25908"/>
                </a:lnTo>
                <a:lnTo>
                  <a:pt x="25908" y="12954"/>
                </a:lnTo>
                <a:lnTo>
                  <a:pt x="546354" y="12954"/>
                </a:lnTo>
                <a:lnTo>
                  <a:pt x="546354" y="0"/>
                </a:lnTo>
                <a:close/>
              </a:path>
              <a:path w="546735" h="840104">
                <a:moveTo>
                  <a:pt x="215646" y="762000"/>
                </a:moveTo>
                <a:lnTo>
                  <a:pt x="124968" y="762000"/>
                </a:lnTo>
                <a:lnTo>
                  <a:pt x="124968" y="787908"/>
                </a:lnTo>
                <a:lnTo>
                  <a:pt x="215646" y="787908"/>
                </a:lnTo>
                <a:lnTo>
                  <a:pt x="241554" y="774954"/>
                </a:lnTo>
                <a:lnTo>
                  <a:pt x="215646" y="762000"/>
                </a:lnTo>
                <a:close/>
              </a:path>
              <a:path w="546735" h="840104">
                <a:moveTo>
                  <a:pt x="25908" y="762000"/>
                </a:moveTo>
                <a:lnTo>
                  <a:pt x="12954" y="762000"/>
                </a:lnTo>
                <a:lnTo>
                  <a:pt x="25908" y="774954"/>
                </a:lnTo>
                <a:lnTo>
                  <a:pt x="25908" y="762000"/>
                </a:lnTo>
                <a:close/>
              </a:path>
              <a:path w="546735" h="840104">
                <a:moveTo>
                  <a:pt x="112013" y="762000"/>
                </a:moveTo>
                <a:lnTo>
                  <a:pt x="25908" y="762000"/>
                </a:lnTo>
                <a:lnTo>
                  <a:pt x="25908" y="774954"/>
                </a:lnTo>
                <a:lnTo>
                  <a:pt x="112013" y="774954"/>
                </a:lnTo>
                <a:lnTo>
                  <a:pt x="112013" y="762000"/>
                </a:lnTo>
                <a:close/>
              </a:path>
              <a:path w="546735" h="840104">
                <a:moveTo>
                  <a:pt x="25908" y="12954"/>
                </a:moveTo>
                <a:lnTo>
                  <a:pt x="12954" y="25908"/>
                </a:lnTo>
                <a:lnTo>
                  <a:pt x="25908" y="25908"/>
                </a:lnTo>
                <a:lnTo>
                  <a:pt x="25908" y="12954"/>
                </a:lnTo>
                <a:close/>
              </a:path>
              <a:path w="546735" h="840104">
                <a:moveTo>
                  <a:pt x="546354" y="12954"/>
                </a:moveTo>
                <a:lnTo>
                  <a:pt x="25908" y="12954"/>
                </a:lnTo>
                <a:lnTo>
                  <a:pt x="25908" y="25908"/>
                </a:lnTo>
                <a:lnTo>
                  <a:pt x="546354" y="25908"/>
                </a:lnTo>
                <a:lnTo>
                  <a:pt x="546354" y="12954"/>
                </a:lnTo>
                <a:close/>
              </a:path>
            </a:pathLst>
          </a:custGeom>
          <a:solidFill>
            <a:srgbClr val="717BA2"/>
          </a:solidFill>
        </p:spPr>
        <p:txBody>
          <a:bodyPr wrap="square" lIns="0" tIns="0" rIns="0" bIns="0" rtlCol="0"/>
          <a:lstStyle/>
          <a:p>
            <a:endParaRPr/>
          </a:p>
        </p:txBody>
      </p:sp>
      <p:sp>
        <p:nvSpPr>
          <p:cNvPr id="37" name="object 37"/>
          <p:cNvSpPr txBox="1"/>
          <p:nvPr/>
        </p:nvSpPr>
        <p:spPr>
          <a:xfrm>
            <a:off x="5185028" y="3836289"/>
            <a:ext cx="265430" cy="239395"/>
          </a:xfrm>
          <a:prstGeom prst="rect">
            <a:avLst/>
          </a:prstGeom>
        </p:spPr>
        <p:txBody>
          <a:bodyPr vert="horz" wrap="square" lIns="0" tIns="12700" rIns="0" bIns="0" rtlCol="0">
            <a:spAutoFit/>
          </a:bodyPr>
          <a:lstStyle/>
          <a:p>
            <a:pPr marL="12700">
              <a:lnSpc>
                <a:spcPct val="100000"/>
              </a:lnSpc>
              <a:spcBef>
                <a:spcPts val="100"/>
              </a:spcBef>
            </a:pPr>
            <a:r>
              <a:rPr sz="1400" spc="-180" dirty="0">
                <a:latin typeface="Gill Sans MT"/>
                <a:cs typeface="Gill Sans MT"/>
              </a:rPr>
              <a:t>Y</a:t>
            </a:r>
            <a:r>
              <a:rPr sz="1400" dirty="0">
                <a:latin typeface="Gill Sans MT"/>
                <a:cs typeface="Gill Sans MT"/>
              </a:rPr>
              <a:t>es</a:t>
            </a:r>
            <a:endParaRPr sz="1400">
              <a:latin typeface="Gill Sans MT"/>
              <a:cs typeface="Gill Sans MT"/>
            </a:endParaRPr>
          </a:p>
        </p:txBody>
      </p:sp>
      <p:sp>
        <p:nvSpPr>
          <p:cNvPr id="38" name="object 38"/>
          <p:cNvSpPr txBox="1"/>
          <p:nvPr/>
        </p:nvSpPr>
        <p:spPr>
          <a:xfrm>
            <a:off x="7468361" y="4648961"/>
            <a:ext cx="914400" cy="457200"/>
          </a:xfrm>
          <a:prstGeom prst="rect">
            <a:avLst/>
          </a:prstGeom>
          <a:solidFill>
            <a:srgbClr val="717BA2"/>
          </a:solidFill>
          <a:ln w="19811">
            <a:solidFill>
              <a:srgbClr val="525877"/>
            </a:solidFill>
          </a:ln>
        </p:spPr>
        <p:txBody>
          <a:bodyPr vert="horz" wrap="square" lIns="0" tIns="8255" rIns="0" bIns="0" rtlCol="0">
            <a:spAutoFit/>
          </a:bodyPr>
          <a:lstStyle/>
          <a:p>
            <a:pPr marL="122555" marR="114300" indent="69850">
              <a:lnSpc>
                <a:spcPct val="100000"/>
              </a:lnSpc>
              <a:spcBef>
                <a:spcPts val="65"/>
              </a:spcBef>
            </a:pPr>
            <a:r>
              <a:rPr sz="1400" dirty="0">
                <a:solidFill>
                  <a:srgbClr val="FFFFFF"/>
                </a:solidFill>
                <a:latin typeface="Gill Sans MT"/>
                <a:cs typeface="Gill Sans MT"/>
              </a:rPr>
              <a:t>Default  Acti</a:t>
            </a:r>
            <a:r>
              <a:rPr sz="1400" spc="0" dirty="0">
                <a:solidFill>
                  <a:srgbClr val="FFFFFF"/>
                </a:solidFill>
                <a:latin typeface="Gill Sans MT"/>
                <a:cs typeface="Gill Sans MT"/>
              </a:rPr>
              <a:t>on</a:t>
            </a:r>
            <a:r>
              <a:rPr sz="1400" spc="-5" dirty="0">
                <a:solidFill>
                  <a:srgbClr val="FFFFFF"/>
                </a:solidFill>
                <a:latin typeface="Gill Sans MT"/>
                <a:cs typeface="Gill Sans MT"/>
              </a:rPr>
              <a:t>(</a:t>
            </a:r>
            <a:r>
              <a:rPr sz="1400" dirty="0">
                <a:solidFill>
                  <a:srgbClr val="FFFFFF"/>
                </a:solidFill>
                <a:latin typeface="Gill Sans MT"/>
                <a:cs typeface="Gill Sans MT"/>
              </a:rPr>
              <a:t>s)</a:t>
            </a:r>
            <a:endParaRPr sz="1400">
              <a:latin typeface="Gill Sans MT"/>
              <a:cs typeface="Gill Sans MT"/>
            </a:endParaRPr>
          </a:p>
        </p:txBody>
      </p:sp>
      <p:sp>
        <p:nvSpPr>
          <p:cNvPr id="39" name="object 39"/>
          <p:cNvSpPr/>
          <p:nvPr/>
        </p:nvSpPr>
        <p:spPr>
          <a:xfrm>
            <a:off x="3112007" y="4420361"/>
            <a:ext cx="3366135" cy="1739900"/>
          </a:xfrm>
          <a:custGeom>
            <a:avLst/>
            <a:gdLst/>
            <a:ahLst/>
            <a:cxnLst/>
            <a:rect l="l" t="t" r="r" b="b"/>
            <a:pathLst>
              <a:path w="3366135" h="1739900">
                <a:moveTo>
                  <a:pt x="3236214" y="1610106"/>
                </a:moveTo>
                <a:lnTo>
                  <a:pt x="3236214" y="1739645"/>
                </a:lnTo>
                <a:lnTo>
                  <a:pt x="3339846" y="1687830"/>
                </a:lnTo>
                <a:lnTo>
                  <a:pt x="3249168" y="1687830"/>
                </a:lnTo>
                <a:lnTo>
                  <a:pt x="3249168" y="1661922"/>
                </a:lnTo>
                <a:lnTo>
                  <a:pt x="3339846" y="1661922"/>
                </a:lnTo>
                <a:lnTo>
                  <a:pt x="3236214" y="1610106"/>
                </a:lnTo>
                <a:close/>
              </a:path>
              <a:path w="3366135" h="1739900">
                <a:moveTo>
                  <a:pt x="25908" y="0"/>
                </a:moveTo>
                <a:lnTo>
                  <a:pt x="0" y="0"/>
                </a:lnTo>
                <a:lnTo>
                  <a:pt x="0" y="1682026"/>
                </a:lnTo>
                <a:lnTo>
                  <a:pt x="5842" y="1687830"/>
                </a:lnTo>
                <a:lnTo>
                  <a:pt x="3236214" y="1687830"/>
                </a:lnTo>
                <a:lnTo>
                  <a:pt x="3236214" y="1674876"/>
                </a:lnTo>
                <a:lnTo>
                  <a:pt x="25908" y="1674876"/>
                </a:lnTo>
                <a:lnTo>
                  <a:pt x="12954" y="1661922"/>
                </a:lnTo>
                <a:lnTo>
                  <a:pt x="25908" y="1661922"/>
                </a:lnTo>
                <a:lnTo>
                  <a:pt x="25908" y="0"/>
                </a:lnTo>
                <a:close/>
              </a:path>
              <a:path w="3366135" h="1739900">
                <a:moveTo>
                  <a:pt x="3339846" y="1661922"/>
                </a:moveTo>
                <a:lnTo>
                  <a:pt x="3249168" y="1661922"/>
                </a:lnTo>
                <a:lnTo>
                  <a:pt x="3249168" y="1687830"/>
                </a:lnTo>
                <a:lnTo>
                  <a:pt x="3339846" y="1687830"/>
                </a:lnTo>
                <a:lnTo>
                  <a:pt x="3365754" y="1674876"/>
                </a:lnTo>
                <a:lnTo>
                  <a:pt x="3339846" y="1661922"/>
                </a:lnTo>
                <a:close/>
              </a:path>
              <a:path w="3366135" h="1739900">
                <a:moveTo>
                  <a:pt x="25908" y="1661922"/>
                </a:moveTo>
                <a:lnTo>
                  <a:pt x="12954" y="1661922"/>
                </a:lnTo>
                <a:lnTo>
                  <a:pt x="25908" y="1674876"/>
                </a:lnTo>
                <a:lnTo>
                  <a:pt x="25908" y="1661922"/>
                </a:lnTo>
                <a:close/>
              </a:path>
              <a:path w="3366135" h="1739900">
                <a:moveTo>
                  <a:pt x="3236214" y="1661922"/>
                </a:moveTo>
                <a:lnTo>
                  <a:pt x="25908" y="1661922"/>
                </a:lnTo>
                <a:lnTo>
                  <a:pt x="25908" y="1674876"/>
                </a:lnTo>
                <a:lnTo>
                  <a:pt x="3236214" y="1674876"/>
                </a:lnTo>
                <a:lnTo>
                  <a:pt x="3236214" y="1661922"/>
                </a:lnTo>
                <a:close/>
              </a:path>
            </a:pathLst>
          </a:custGeom>
          <a:solidFill>
            <a:srgbClr val="717BA2"/>
          </a:solidFill>
        </p:spPr>
        <p:txBody>
          <a:bodyPr wrap="square" lIns="0" tIns="0" rIns="0" bIns="0" rtlCol="0"/>
          <a:lstStyle/>
          <a:p>
            <a:endParaRPr/>
          </a:p>
        </p:txBody>
      </p:sp>
      <p:sp>
        <p:nvSpPr>
          <p:cNvPr id="40" name="object 40"/>
          <p:cNvSpPr/>
          <p:nvPr/>
        </p:nvSpPr>
        <p:spPr>
          <a:xfrm>
            <a:off x="5670803" y="5106161"/>
            <a:ext cx="806450" cy="1054100"/>
          </a:xfrm>
          <a:custGeom>
            <a:avLst/>
            <a:gdLst/>
            <a:ahLst/>
            <a:cxnLst/>
            <a:rect l="l" t="t" r="r" b="b"/>
            <a:pathLst>
              <a:path w="806450" h="1054100">
                <a:moveTo>
                  <a:pt x="676783" y="924306"/>
                </a:moveTo>
                <a:lnTo>
                  <a:pt x="676783" y="1053845"/>
                </a:lnTo>
                <a:lnTo>
                  <a:pt x="780414" y="1002030"/>
                </a:lnTo>
                <a:lnTo>
                  <a:pt x="689737" y="1002030"/>
                </a:lnTo>
                <a:lnTo>
                  <a:pt x="689737" y="976122"/>
                </a:lnTo>
                <a:lnTo>
                  <a:pt x="780415" y="976122"/>
                </a:lnTo>
                <a:lnTo>
                  <a:pt x="676783" y="924306"/>
                </a:lnTo>
                <a:close/>
              </a:path>
              <a:path w="806450" h="1054100">
                <a:moveTo>
                  <a:pt x="25908" y="0"/>
                </a:moveTo>
                <a:lnTo>
                  <a:pt x="0" y="0"/>
                </a:lnTo>
                <a:lnTo>
                  <a:pt x="0" y="996226"/>
                </a:lnTo>
                <a:lnTo>
                  <a:pt x="5842" y="1002030"/>
                </a:lnTo>
                <a:lnTo>
                  <a:pt x="676783" y="1002030"/>
                </a:lnTo>
                <a:lnTo>
                  <a:pt x="676783" y="989076"/>
                </a:lnTo>
                <a:lnTo>
                  <a:pt x="25908" y="989076"/>
                </a:lnTo>
                <a:lnTo>
                  <a:pt x="12954" y="976122"/>
                </a:lnTo>
                <a:lnTo>
                  <a:pt x="25908" y="976122"/>
                </a:lnTo>
                <a:lnTo>
                  <a:pt x="25908" y="0"/>
                </a:lnTo>
                <a:close/>
              </a:path>
              <a:path w="806450" h="1054100">
                <a:moveTo>
                  <a:pt x="780415" y="976122"/>
                </a:moveTo>
                <a:lnTo>
                  <a:pt x="689737" y="976122"/>
                </a:lnTo>
                <a:lnTo>
                  <a:pt x="689737" y="1002030"/>
                </a:lnTo>
                <a:lnTo>
                  <a:pt x="780414" y="1002030"/>
                </a:lnTo>
                <a:lnTo>
                  <a:pt x="806323" y="989076"/>
                </a:lnTo>
                <a:lnTo>
                  <a:pt x="780415" y="976122"/>
                </a:lnTo>
                <a:close/>
              </a:path>
              <a:path w="806450" h="1054100">
                <a:moveTo>
                  <a:pt x="25908" y="976122"/>
                </a:moveTo>
                <a:lnTo>
                  <a:pt x="12954" y="976122"/>
                </a:lnTo>
                <a:lnTo>
                  <a:pt x="25908" y="989076"/>
                </a:lnTo>
                <a:lnTo>
                  <a:pt x="25908" y="976122"/>
                </a:lnTo>
                <a:close/>
              </a:path>
              <a:path w="806450" h="1054100">
                <a:moveTo>
                  <a:pt x="676783" y="976122"/>
                </a:moveTo>
                <a:lnTo>
                  <a:pt x="25908" y="976122"/>
                </a:lnTo>
                <a:lnTo>
                  <a:pt x="25908" y="989076"/>
                </a:lnTo>
                <a:lnTo>
                  <a:pt x="676783" y="989076"/>
                </a:lnTo>
                <a:lnTo>
                  <a:pt x="676783" y="976122"/>
                </a:lnTo>
                <a:close/>
              </a:path>
            </a:pathLst>
          </a:custGeom>
          <a:solidFill>
            <a:srgbClr val="717BA2"/>
          </a:solidFill>
        </p:spPr>
        <p:txBody>
          <a:bodyPr wrap="square" lIns="0" tIns="0" rIns="0" bIns="0" rtlCol="0"/>
          <a:lstStyle/>
          <a:p>
            <a:endParaRPr/>
          </a:p>
        </p:txBody>
      </p:sp>
      <p:sp>
        <p:nvSpPr>
          <p:cNvPr id="41" name="object 41"/>
          <p:cNvSpPr/>
          <p:nvPr/>
        </p:nvSpPr>
        <p:spPr>
          <a:xfrm>
            <a:off x="7163561" y="4102608"/>
            <a:ext cx="826769" cy="546735"/>
          </a:xfrm>
          <a:custGeom>
            <a:avLst/>
            <a:gdLst/>
            <a:ahLst/>
            <a:cxnLst/>
            <a:rect l="l" t="t" r="r" b="b"/>
            <a:pathLst>
              <a:path w="826770" h="546735">
                <a:moveTo>
                  <a:pt x="749046" y="416814"/>
                </a:moveTo>
                <a:lnTo>
                  <a:pt x="697230" y="416814"/>
                </a:lnTo>
                <a:lnTo>
                  <a:pt x="762000" y="546354"/>
                </a:lnTo>
                <a:lnTo>
                  <a:pt x="820293" y="429768"/>
                </a:lnTo>
                <a:lnTo>
                  <a:pt x="749046" y="429768"/>
                </a:lnTo>
                <a:lnTo>
                  <a:pt x="749046" y="416814"/>
                </a:lnTo>
                <a:close/>
              </a:path>
              <a:path w="826770" h="546735">
                <a:moveTo>
                  <a:pt x="749046" y="12954"/>
                </a:moveTo>
                <a:lnTo>
                  <a:pt x="749046" y="429768"/>
                </a:lnTo>
                <a:lnTo>
                  <a:pt x="774954" y="429768"/>
                </a:lnTo>
                <a:lnTo>
                  <a:pt x="774954" y="25908"/>
                </a:lnTo>
                <a:lnTo>
                  <a:pt x="762000" y="25908"/>
                </a:lnTo>
                <a:lnTo>
                  <a:pt x="749046" y="12954"/>
                </a:lnTo>
                <a:close/>
              </a:path>
              <a:path w="826770" h="546735">
                <a:moveTo>
                  <a:pt x="826770" y="416814"/>
                </a:moveTo>
                <a:lnTo>
                  <a:pt x="774954" y="416814"/>
                </a:lnTo>
                <a:lnTo>
                  <a:pt x="774954" y="429768"/>
                </a:lnTo>
                <a:lnTo>
                  <a:pt x="820293" y="429768"/>
                </a:lnTo>
                <a:lnTo>
                  <a:pt x="826770" y="416814"/>
                </a:lnTo>
                <a:close/>
              </a:path>
              <a:path w="826770" h="546735">
                <a:moveTo>
                  <a:pt x="769112" y="0"/>
                </a:moveTo>
                <a:lnTo>
                  <a:pt x="0" y="0"/>
                </a:lnTo>
                <a:lnTo>
                  <a:pt x="0" y="25908"/>
                </a:lnTo>
                <a:lnTo>
                  <a:pt x="749046" y="25908"/>
                </a:lnTo>
                <a:lnTo>
                  <a:pt x="749046" y="12954"/>
                </a:lnTo>
                <a:lnTo>
                  <a:pt x="774954" y="12954"/>
                </a:lnTo>
                <a:lnTo>
                  <a:pt x="774954" y="5842"/>
                </a:lnTo>
                <a:lnTo>
                  <a:pt x="769112" y="0"/>
                </a:lnTo>
                <a:close/>
              </a:path>
              <a:path w="826770" h="546735">
                <a:moveTo>
                  <a:pt x="774954" y="12954"/>
                </a:moveTo>
                <a:lnTo>
                  <a:pt x="749046" y="12954"/>
                </a:lnTo>
                <a:lnTo>
                  <a:pt x="762000" y="25908"/>
                </a:lnTo>
                <a:lnTo>
                  <a:pt x="774954" y="25908"/>
                </a:lnTo>
                <a:lnTo>
                  <a:pt x="774954" y="12954"/>
                </a:lnTo>
                <a:close/>
              </a:path>
            </a:pathLst>
          </a:custGeom>
          <a:solidFill>
            <a:srgbClr val="717BA2"/>
          </a:solidFill>
        </p:spPr>
        <p:txBody>
          <a:bodyPr wrap="square" lIns="0" tIns="0" rIns="0" bIns="0" rtlCol="0"/>
          <a:lstStyle/>
          <a:p>
            <a:endParaRPr/>
          </a:p>
        </p:txBody>
      </p:sp>
      <p:sp>
        <p:nvSpPr>
          <p:cNvPr id="42" name="object 42"/>
          <p:cNvSpPr txBox="1"/>
          <p:nvPr/>
        </p:nvSpPr>
        <p:spPr>
          <a:xfrm>
            <a:off x="7276338" y="3836289"/>
            <a:ext cx="262890"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Gill Sans MT"/>
                <a:cs typeface="Gill Sans MT"/>
              </a:rPr>
              <a:t>No</a:t>
            </a:r>
            <a:endParaRPr sz="1400">
              <a:latin typeface="Gill Sans MT"/>
              <a:cs typeface="Gill Sans MT"/>
            </a:endParaRPr>
          </a:p>
        </p:txBody>
      </p:sp>
      <p:sp>
        <p:nvSpPr>
          <p:cNvPr id="43" name="object 43"/>
          <p:cNvSpPr/>
          <p:nvPr/>
        </p:nvSpPr>
        <p:spPr>
          <a:xfrm>
            <a:off x="7392161" y="5106161"/>
            <a:ext cx="546735" cy="1054100"/>
          </a:xfrm>
          <a:custGeom>
            <a:avLst/>
            <a:gdLst/>
            <a:ahLst/>
            <a:cxnLst/>
            <a:rect l="l" t="t" r="r" b="b"/>
            <a:pathLst>
              <a:path w="546734" h="1054100">
                <a:moveTo>
                  <a:pt x="129540" y="924306"/>
                </a:moveTo>
                <a:lnTo>
                  <a:pt x="0" y="989076"/>
                </a:lnTo>
                <a:lnTo>
                  <a:pt x="129540" y="1053845"/>
                </a:lnTo>
                <a:lnTo>
                  <a:pt x="129540" y="1002030"/>
                </a:lnTo>
                <a:lnTo>
                  <a:pt x="116586" y="1002030"/>
                </a:lnTo>
                <a:lnTo>
                  <a:pt x="116586" y="976122"/>
                </a:lnTo>
                <a:lnTo>
                  <a:pt x="129540" y="976122"/>
                </a:lnTo>
                <a:lnTo>
                  <a:pt x="129540" y="924306"/>
                </a:lnTo>
                <a:close/>
              </a:path>
              <a:path w="546734" h="1054100">
                <a:moveTo>
                  <a:pt x="129540" y="976122"/>
                </a:moveTo>
                <a:lnTo>
                  <a:pt x="116586" y="976122"/>
                </a:lnTo>
                <a:lnTo>
                  <a:pt x="116586" y="1002030"/>
                </a:lnTo>
                <a:lnTo>
                  <a:pt x="129540" y="1002030"/>
                </a:lnTo>
                <a:lnTo>
                  <a:pt x="129540" y="976122"/>
                </a:lnTo>
                <a:close/>
              </a:path>
              <a:path w="546734" h="1054100">
                <a:moveTo>
                  <a:pt x="520446" y="976122"/>
                </a:moveTo>
                <a:lnTo>
                  <a:pt x="129540" y="976122"/>
                </a:lnTo>
                <a:lnTo>
                  <a:pt x="129540" y="1002030"/>
                </a:lnTo>
                <a:lnTo>
                  <a:pt x="540512" y="1002030"/>
                </a:lnTo>
                <a:lnTo>
                  <a:pt x="546354" y="996226"/>
                </a:lnTo>
                <a:lnTo>
                  <a:pt x="546354" y="989076"/>
                </a:lnTo>
                <a:lnTo>
                  <a:pt x="520446" y="989076"/>
                </a:lnTo>
                <a:lnTo>
                  <a:pt x="520446" y="976122"/>
                </a:lnTo>
                <a:close/>
              </a:path>
              <a:path w="546734" h="1054100">
                <a:moveTo>
                  <a:pt x="546354" y="0"/>
                </a:moveTo>
                <a:lnTo>
                  <a:pt x="520446" y="0"/>
                </a:lnTo>
                <a:lnTo>
                  <a:pt x="520446" y="989076"/>
                </a:lnTo>
                <a:lnTo>
                  <a:pt x="533400" y="976122"/>
                </a:lnTo>
                <a:lnTo>
                  <a:pt x="546354" y="976122"/>
                </a:lnTo>
                <a:lnTo>
                  <a:pt x="546354" y="0"/>
                </a:lnTo>
                <a:close/>
              </a:path>
              <a:path w="546734" h="1054100">
                <a:moveTo>
                  <a:pt x="546354" y="976122"/>
                </a:moveTo>
                <a:lnTo>
                  <a:pt x="533400" y="976122"/>
                </a:lnTo>
                <a:lnTo>
                  <a:pt x="520446" y="989076"/>
                </a:lnTo>
                <a:lnTo>
                  <a:pt x="546354" y="989076"/>
                </a:lnTo>
                <a:lnTo>
                  <a:pt x="546354" y="976122"/>
                </a:lnTo>
                <a:close/>
              </a:path>
            </a:pathLst>
          </a:custGeom>
          <a:solidFill>
            <a:srgbClr val="717BA2"/>
          </a:solidFill>
        </p:spPr>
        <p:txBody>
          <a:bodyPr wrap="square" lIns="0" tIns="0" rIns="0" bIns="0" rtlCol="0"/>
          <a:lstStyle/>
          <a:p>
            <a:endParaRPr/>
          </a:p>
        </p:txBody>
      </p:sp>
    </p:spTree>
    <p:extLst>
      <p:ext uri="{BB962C8B-B14F-4D97-AF65-F5344CB8AC3E}">
        <p14:creationId xmlns:p14="http://schemas.microsoft.com/office/powerpoint/2010/main" val="19597493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75944" y="2295144"/>
            <a:ext cx="5324738" cy="220065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5940" y="585148"/>
            <a:ext cx="8150860" cy="505908"/>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if-elif Statement</a:t>
            </a:r>
            <a:r>
              <a:rPr sz="3200" spc="-45" dirty="0">
                <a:solidFill>
                  <a:srgbClr val="464652"/>
                </a:solidFill>
              </a:rPr>
              <a:t> </a:t>
            </a:r>
            <a:r>
              <a:rPr sz="3200" spc="-5" dirty="0">
                <a:solidFill>
                  <a:srgbClr val="464652"/>
                </a:solidFill>
              </a:rPr>
              <a:t>(</a:t>
            </a:r>
            <a:r>
              <a:rPr lang="en-SG" sz="3200" spc="-5" dirty="0">
                <a:solidFill>
                  <a:srgbClr val="464652"/>
                </a:solidFill>
              </a:rPr>
              <a:t>cont.</a:t>
            </a:r>
            <a:r>
              <a:rPr sz="3200" spc="-5" dirty="0">
                <a:solidFill>
                  <a:srgbClr val="464652"/>
                </a:solidFill>
              </a:rPr>
              <a:t>)</a:t>
            </a:r>
            <a:endParaRPr sz="3200" dirty="0"/>
          </a:p>
        </p:txBody>
      </p:sp>
      <p:sp>
        <p:nvSpPr>
          <p:cNvPr id="12" name="Slide Number Placeholder 11"/>
          <p:cNvSpPr>
            <a:spLocks noGrp="1"/>
          </p:cNvSpPr>
          <p:nvPr>
            <p:ph type="sldNum" sz="quarter" idx="7"/>
          </p:nvPr>
        </p:nvSpPr>
        <p:spPr/>
        <p:txBody>
          <a:bodyPr/>
          <a:lstStyle/>
          <a:p>
            <a:pPr marL="25400">
              <a:lnSpc>
                <a:spcPct val="100000"/>
              </a:lnSpc>
              <a:spcBef>
                <a:spcPts val="5"/>
              </a:spcBef>
            </a:pPr>
            <a:fld id="{81D60167-4931-47E6-BA6A-407CBD079E47}" type="slidenum">
              <a:rPr lang="en-SG" smtClean="0"/>
              <a:t>50</a:t>
            </a:fld>
            <a:endParaRPr lang="en-SG" dirty="0"/>
          </a:p>
        </p:txBody>
      </p:sp>
      <p:sp>
        <p:nvSpPr>
          <p:cNvPr id="6" name="object 6"/>
          <p:cNvSpPr/>
          <p:nvPr/>
        </p:nvSpPr>
        <p:spPr>
          <a:xfrm>
            <a:off x="3505961" y="2591561"/>
            <a:ext cx="304800" cy="1447800"/>
          </a:xfrm>
          <a:custGeom>
            <a:avLst/>
            <a:gdLst/>
            <a:ahLst/>
            <a:cxnLst/>
            <a:rect l="l" t="t" r="r" b="b"/>
            <a:pathLst>
              <a:path w="304800" h="1447800">
                <a:moveTo>
                  <a:pt x="0" y="0"/>
                </a:moveTo>
                <a:lnTo>
                  <a:pt x="59334" y="2004"/>
                </a:lnTo>
                <a:lnTo>
                  <a:pt x="107775" y="7461"/>
                </a:lnTo>
                <a:lnTo>
                  <a:pt x="140428" y="15537"/>
                </a:lnTo>
                <a:lnTo>
                  <a:pt x="152400" y="25400"/>
                </a:lnTo>
                <a:lnTo>
                  <a:pt x="152400" y="698500"/>
                </a:lnTo>
                <a:lnTo>
                  <a:pt x="164371" y="708362"/>
                </a:lnTo>
                <a:lnTo>
                  <a:pt x="197024" y="716438"/>
                </a:lnTo>
                <a:lnTo>
                  <a:pt x="245465" y="721895"/>
                </a:lnTo>
                <a:lnTo>
                  <a:pt x="304800" y="723900"/>
                </a:lnTo>
                <a:lnTo>
                  <a:pt x="245465" y="725904"/>
                </a:lnTo>
                <a:lnTo>
                  <a:pt x="197024" y="731361"/>
                </a:lnTo>
                <a:lnTo>
                  <a:pt x="164371" y="739437"/>
                </a:lnTo>
                <a:lnTo>
                  <a:pt x="152400" y="749300"/>
                </a:lnTo>
                <a:lnTo>
                  <a:pt x="152400" y="1422400"/>
                </a:lnTo>
                <a:lnTo>
                  <a:pt x="140428" y="1432262"/>
                </a:lnTo>
                <a:lnTo>
                  <a:pt x="107775" y="1440338"/>
                </a:lnTo>
                <a:lnTo>
                  <a:pt x="59334" y="1445795"/>
                </a:lnTo>
                <a:lnTo>
                  <a:pt x="0" y="1447800"/>
                </a:lnTo>
              </a:path>
            </a:pathLst>
          </a:custGeom>
          <a:ln w="19812">
            <a:solidFill>
              <a:srgbClr val="FF0000"/>
            </a:solidFill>
          </a:ln>
        </p:spPr>
        <p:txBody>
          <a:bodyPr wrap="square" lIns="0" tIns="0" rIns="0" bIns="0" rtlCol="0"/>
          <a:lstStyle/>
          <a:p>
            <a:endParaRPr/>
          </a:p>
        </p:txBody>
      </p:sp>
      <p:sp>
        <p:nvSpPr>
          <p:cNvPr id="7" name="object 7"/>
          <p:cNvSpPr txBox="1"/>
          <p:nvPr/>
        </p:nvSpPr>
        <p:spPr>
          <a:xfrm>
            <a:off x="4191000" y="2819400"/>
            <a:ext cx="1905000" cy="923925"/>
          </a:xfrm>
          <a:prstGeom prst="rect">
            <a:avLst/>
          </a:prstGeom>
          <a:ln w="9144">
            <a:solidFill>
              <a:srgbClr val="FF0000"/>
            </a:solidFill>
          </a:ln>
        </p:spPr>
        <p:txBody>
          <a:bodyPr vert="horz" wrap="square" lIns="0" tIns="36830" rIns="0" bIns="0" rtlCol="0">
            <a:spAutoFit/>
          </a:bodyPr>
          <a:lstStyle/>
          <a:p>
            <a:pPr marL="92075" marR="114300" algn="just">
              <a:lnSpc>
                <a:spcPct val="100000"/>
              </a:lnSpc>
              <a:spcBef>
                <a:spcPts val="290"/>
              </a:spcBef>
            </a:pPr>
            <a:r>
              <a:rPr sz="1800" dirty="0">
                <a:solidFill>
                  <a:srgbClr val="FF0000"/>
                </a:solidFill>
                <a:latin typeface="Gill Sans MT"/>
                <a:cs typeface="Gill Sans MT"/>
              </a:rPr>
              <a:t>Note </a:t>
            </a:r>
            <a:r>
              <a:rPr sz="1800" spc="-5" dirty="0">
                <a:solidFill>
                  <a:srgbClr val="FF0000"/>
                </a:solidFill>
                <a:latin typeface="Gill Sans MT"/>
                <a:cs typeface="Gill Sans MT"/>
              </a:rPr>
              <a:t>that </a:t>
            </a:r>
            <a:r>
              <a:rPr sz="1800" dirty="0">
                <a:solidFill>
                  <a:srgbClr val="FF0000"/>
                </a:solidFill>
                <a:latin typeface="Gill Sans MT"/>
                <a:cs typeface="Gill Sans MT"/>
              </a:rPr>
              <a:t>none</a:t>
            </a:r>
            <a:r>
              <a:rPr sz="1800" spc="-114" dirty="0">
                <a:solidFill>
                  <a:srgbClr val="FF0000"/>
                </a:solidFill>
                <a:latin typeface="Gill Sans MT"/>
                <a:cs typeface="Gill Sans MT"/>
              </a:rPr>
              <a:t> </a:t>
            </a:r>
            <a:r>
              <a:rPr sz="1800" dirty="0">
                <a:solidFill>
                  <a:srgbClr val="FF0000"/>
                </a:solidFill>
                <a:latin typeface="Gill Sans MT"/>
                <a:cs typeface="Gill Sans MT"/>
              </a:rPr>
              <a:t>of  </a:t>
            </a:r>
            <a:r>
              <a:rPr sz="1800" spc="-5" dirty="0">
                <a:solidFill>
                  <a:srgbClr val="FF0000"/>
                </a:solidFill>
                <a:latin typeface="Gill Sans MT"/>
                <a:cs typeface="Gill Sans MT"/>
              </a:rPr>
              <a:t>the expressions is  </a:t>
            </a:r>
            <a:r>
              <a:rPr sz="1800" spc="-10" dirty="0">
                <a:solidFill>
                  <a:srgbClr val="FF0000"/>
                </a:solidFill>
                <a:latin typeface="Gill Sans MT"/>
                <a:cs typeface="Gill Sans MT"/>
              </a:rPr>
              <a:t>overlapping</a:t>
            </a:r>
            <a:endParaRPr sz="1800">
              <a:latin typeface="Gill Sans MT"/>
              <a:cs typeface="Gill Sans MT"/>
            </a:endParaRPr>
          </a:p>
        </p:txBody>
      </p:sp>
      <p:sp>
        <p:nvSpPr>
          <p:cNvPr id="8" name="object 8"/>
          <p:cNvSpPr/>
          <p:nvPr/>
        </p:nvSpPr>
        <p:spPr>
          <a:xfrm>
            <a:off x="1066800" y="5067300"/>
            <a:ext cx="2800211" cy="7239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097556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95755" y="2382011"/>
            <a:ext cx="5419458" cy="226618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5940" y="585148"/>
            <a:ext cx="8074660" cy="505908"/>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if-elif Statement</a:t>
            </a:r>
            <a:r>
              <a:rPr sz="3200" spc="-45" dirty="0">
                <a:solidFill>
                  <a:srgbClr val="464652"/>
                </a:solidFill>
              </a:rPr>
              <a:t> </a:t>
            </a:r>
            <a:r>
              <a:rPr sz="3200" spc="-5" dirty="0">
                <a:solidFill>
                  <a:srgbClr val="464652"/>
                </a:solidFill>
              </a:rPr>
              <a:t>(</a:t>
            </a:r>
            <a:r>
              <a:rPr lang="en-SG" sz="3200" spc="-5" dirty="0">
                <a:solidFill>
                  <a:srgbClr val="464652"/>
                </a:solidFill>
              </a:rPr>
              <a:t>cont.</a:t>
            </a:r>
            <a:r>
              <a:rPr sz="3200" spc="-5" dirty="0">
                <a:solidFill>
                  <a:srgbClr val="464652"/>
                </a:solidFill>
              </a:rPr>
              <a:t>)</a:t>
            </a:r>
            <a:endParaRPr sz="3200" dirty="0"/>
          </a:p>
        </p:txBody>
      </p:sp>
      <p:sp>
        <p:nvSpPr>
          <p:cNvPr id="10" name="Slide Number Placeholder 9"/>
          <p:cNvSpPr>
            <a:spLocks noGrp="1"/>
          </p:cNvSpPr>
          <p:nvPr>
            <p:ph type="sldNum" sz="quarter" idx="7"/>
          </p:nvPr>
        </p:nvSpPr>
        <p:spPr/>
        <p:txBody>
          <a:bodyPr/>
          <a:lstStyle/>
          <a:p>
            <a:pPr marL="25400">
              <a:lnSpc>
                <a:spcPct val="100000"/>
              </a:lnSpc>
              <a:spcBef>
                <a:spcPts val="5"/>
              </a:spcBef>
            </a:pPr>
            <a:fld id="{81D60167-4931-47E6-BA6A-407CBD079E47}" type="slidenum">
              <a:rPr lang="en-SG" smtClean="0"/>
              <a:t>51</a:t>
            </a:fld>
            <a:endParaRPr lang="en-SG" dirty="0"/>
          </a:p>
        </p:txBody>
      </p:sp>
      <p:sp>
        <p:nvSpPr>
          <p:cNvPr id="6" name="object 6"/>
          <p:cNvSpPr txBox="1"/>
          <p:nvPr/>
        </p:nvSpPr>
        <p:spPr>
          <a:xfrm>
            <a:off x="5337428" y="1635760"/>
            <a:ext cx="3015615" cy="57404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Gill Sans MT"/>
                <a:cs typeface="Gill Sans MT"/>
              </a:rPr>
              <a:t>Does </a:t>
            </a:r>
            <a:r>
              <a:rPr sz="1800" spc="-5" dirty="0">
                <a:latin typeface="Gill Sans MT"/>
                <a:cs typeface="Gill Sans MT"/>
              </a:rPr>
              <a:t>this </a:t>
            </a:r>
            <a:r>
              <a:rPr sz="1800" spc="-10" dirty="0">
                <a:latin typeface="Gill Sans MT"/>
                <a:cs typeface="Gill Sans MT"/>
              </a:rPr>
              <a:t>program </a:t>
            </a:r>
            <a:r>
              <a:rPr sz="1800" spc="-20" dirty="0">
                <a:latin typeface="Gill Sans MT"/>
                <a:cs typeface="Gill Sans MT"/>
              </a:rPr>
              <a:t>behave  </a:t>
            </a:r>
            <a:r>
              <a:rPr sz="1800" spc="-5" dirty="0">
                <a:latin typeface="Gill Sans MT"/>
                <a:cs typeface="Gill Sans MT"/>
              </a:rPr>
              <a:t>exactly the </a:t>
            </a:r>
            <a:r>
              <a:rPr sz="1800" dirty="0">
                <a:latin typeface="Gill Sans MT"/>
                <a:cs typeface="Gill Sans MT"/>
              </a:rPr>
              <a:t>same as</a:t>
            </a:r>
            <a:r>
              <a:rPr sz="1800" spc="-110" dirty="0">
                <a:latin typeface="Gill Sans MT"/>
                <a:cs typeface="Gill Sans MT"/>
              </a:rPr>
              <a:t> </a:t>
            </a:r>
            <a:r>
              <a:rPr sz="1800" spc="-10" dirty="0">
                <a:latin typeface="Gill Sans MT"/>
                <a:cs typeface="Gill Sans MT"/>
              </a:rPr>
              <a:t>src</a:t>
            </a:r>
            <a:r>
              <a:rPr lang="en-US" sz="1800" spc="-10" dirty="0">
                <a:latin typeface="Gill Sans MT"/>
                <a:cs typeface="Gill Sans MT"/>
              </a:rPr>
              <a:t>16</a:t>
            </a:r>
            <a:r>
              <a:rPr sz="1800" spc="-10" dirty="0">
                <a:latin typeface="Gill Sans MT"/>
                <a:cs typeface="Gill Sans MT"/>
              </a:rPr>
              <a:t>.py?</a:t>
            </a:r>
            <a:endParaRPr sz="1800" dirty="0">
              <a:latin typeface="Gill Sans MT"/>
              <a:cs typeface="Gill Sans MT"/>
            </a:endParaRPr>
          </a:p>
        </p:txBody>
      </p:sp>
    </p:spTree>
    <p:extLst>
      <p:ext uri="{BB962C8B-B14F-4D97-AF65-F5344CB8AC3E}">
        <p14:creationId xmlns:p14="http://schemas.microsoft.com/office/powerpoint/2010/main" val="815362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6800" y="2371344"/>
            <a:ext cx="5419192" cy="220065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5940" y="585148"/>
            <a:ext cx="8150860" cy="505908"/>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if-elif Statement</a:t>
            </a:r>
            <a:r>
              <a:rPr sz="3200" spc="-45" dirty="0">
                <a:solidFill>
                  <a:srgbClr val="464652"/>
                </a:solidFill>
              </a:rPr>
              <a:t> </a:t>
            </a:r>
            <a:r>
              <a:rPr sz="3200" spc="-5" dirty="0">
                <a:solidFill>
                  <a:srgbClr val="464652"/>
                </a:solidFill>
              </a:rPr>
              <a:t>(</a:t>
            </a:r>
            <a:r>
              <a:rPr lang="en-SG" sz="3200" spc="-5" dirty="0">
                <a:solidFill>
                  <a:srgbClr val="464652"/>
                </a:solidFill>
              </a:rPr>
              <a:t>cont.</a:t>
            </a:r>
            <a:r>
              <a:rPr sz="3200" spc="-5" dirty="0">
                <a:solidFill>
                  <a:srgbClr val="464652"/>
                </a:solidFill>
              </a:rPr>
              <a:t>)</a:t>
            </a:r>
            <a:endParaRPr sz="3200" dirty="0"/>
          </a:p>
        </p:txBody>
      </p:sp>
      <p:sp>
        <p:nvSpPr>
          <p:cNvPr id="10" name="Slide Number Placeholder 9"/>
          <p:cNvSpPr>
            <a:spLocks noGrp="1"/>
          </p:cNvSpPr>
          <p:nvPr>
            <p:ph type="sldNum" sz="quarter" idx="7"/>
          </p:nvPr>
        </p:nvSpPr>
        <p:spPr/>
        <p:txBody>
          <a:bodyPr/>
          <a:lstStyle/>
          <a:p>
            <a:pPr marL="25400">
              <a:lnSpc>
                <a:spcPct val="100000"/>
              </a:lnSpc>
              <a:spcBef>
                <a:spcPts val="5"/>
              </a:spcBef>
            </a:pPr>
            <a:fld id="{81D60167-4931-47E6-BA6A-407CBD079E47}" type="slidenum">
              <a:rPr lang="en-SG" smtClean="0"/>
              <a:t>52</a:t>
            </a:fld>
            <a:endParaRPr lang="en-SG" dirty="0"/>
          </a:p>
        </p:txBody>
      </p:sp>
      <p:sp>
        <p:nvSpPr>
          <p:cNvPr id="6" name="object 6"/>
          <p:cNvSpPr txBox="1"/>
          <p:nvPr/>
        </p:nvSpPr>
        <p:spPr>
          <a:xfrm>
            <a:off x="5337428" y="1511553"/>
            <a:ext cx="3349372" cy="566822"/>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Gill Sans MT"/>
                <a:cs typeface="Gill Sans MT"/>
              </a:rPr>
              <a:t>Does </a:t>
            </a:r>
            <a:r>
              <a:rPr sz="1800" spc="-5" dirty="0">
                <a:latin typeface="Gill Sans MT"/>
                <a:cs typeface="Gill Sans MT"/>
              </a:rPr>
              <a:t>this </a:t>
            </a:r>
            <a:r>
              <a:rPr sz="1800" spc="-10" dirty="0">
                <a:latin typeface="Gill Sans MT"/>
                <a:cs typeface="Gill Sans MT"/>
              </a:rPr>
              <a:t>program </a:t>
            </a:r>
            <a:r>
              <a:rPr sz="1800" spc="-20" dirty="0">
                <a:latin typeface="Gill Sans MT"/>
                <a:cs typeface="Gill Sans MT"/>
              </a:rPr>
              <a:t>behave </a:t>
            </a:r>
            <a:r>
              <a:rPr sz="1800" spc="-5" dirty="0">
                <a:latin typeface="Gill Sans MT"/>
                <a:cs typeface="Gill Sans MT"/>
              </a:rPr>
              <a:t>exactly the </a:t>
            </a:r>
            <a:r>
              <a:rPr sz="1800" dirty="0">
                <a:latin typeface="Gill Sans MT"/>
                <a:cs typeface="Gill Sans MT"/>
              </a:rPr>
              <a:t>same as</a:t>
            </a:r>
            <a:r>
              <a:rPr sz="1800" spc="-65" dirty="0">
                <a:latin typeface="Gill Sans MT"/>
                <a:cs typeface="Gill Sans MT"/>
              </a:rPr>
              <a:t> </a:t>
            </a:r>
            <a:r>
              <a:rPr sz="1800" spc="-15" dirty="0">
                <a:latin typeface="Gill Sans MT"/>
                <a:cs typeface="Gill Sans MT"/>
              </a:rPr>
              <a:t>src</a:t>
            </a:r>
            <a:r>
              <a:rPr lang="en-US" sz="1800" spc="-15" dirty="0">
                <a:latin typeface="Gill Sans MT"/>
                <a:cs typeface="Gill Sans MT"/>
              </a:rPr>
              <a:t>16</a:t>
            </a:r>
            <a:r>
              <a:rPr sz="1800" spc="-15" dirty="0">
                <a:latin typeface="Gill Sans MT"/>
                <a:cs typeface="Gill Sans MT"/>
              </a:rPr>
              <a:t>.py </a:t>
            </a:r>
            <a:r>
              <a:rPr sz="1800" dirty="0">
                <a:latin typeface="Gill Sans MT"/>
                <a:cs typeface="Gill Sans MT"/>
              </a:rPr>
              <a:t>and</a:t>
            </a:r>
            <a:r>
              <a:rPr sz="1800" spc="-25" dirty="0">
                <a:latin typeface="Gill Sans MT"/>
                <a:cs typeface="Gill Sans MT"/>
              </a:rPr>
              <a:t> </a:t>
            </a:r>
            <a:r>
              <a:rPr sz="1800" spc="-10" dirty="0">
                <a:latin typeface="Gill Sans MT"/>
                <a:cs typeface="Gill Sans MT"/>
              </a:rPr>
              <a:t>src</a:t>
            </a:r>
            <a:r>
              <a:rPr lang="en-US" sz="1800" spc="-10" dirty="0">
                <a:latin typeface="Gill Sans MT"/>
                <a:cs typeface="Gill Sans MT"/>
              </a:rPr>
              <a:t>17</a:t>
            </a:r>
            <a:r>
              <a:rPr sz="1800" spc="-10" dirty="0">
                <a:latin typeface="Gill Sans MT"/>
                <a:cs typeface="Gill Sans MT"/>
              </a:rPr>
              <a:t>.py?</a:t>
            </a:r>
            <a:endParaRPr sz="1800" dirty="0">
              <a:latin typeface="Gill Sans MT"/>
              <a:cs typeface="Gill Sans MT"/>
            </a:endParaRPr>
          </a:p>
        </p:txBody>
      </p:sp>
    </p:spTree>
    <p:extLst>
      <p:ext uri="{BB962C8B-B14F-4D97-AF65-F5344CB8AC3E}">
        <p14:creationId xmlns:p14="http://schemas.microsoft.com/office/powerpoint/2010/main" val="31029766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7341"/>
            <a:ext cx="3920490" cy="513715"/>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464652"/>
                </a:solidFill>
              </a:rPr>
              <a:t>Nested if</a:t>
            </a:r>
            <a:r>
              <a:rPr sz="3200" spc="-90" dirty="0">
                <a:solidFill>
                  <a:srgbClr val="464652"/>
                </a:solidFill>
              </a:rPr>
              <a:t> </a:t>
            </a:r>
            <a:r>
              <a:rPr sz="3200" spc="-5" dirty="0">
                <a:solidFill>
                  <a:srgbClr val="464652"/>
                </a:solidFill>
              </a:rPr>
              <a:t>Statement</a:t>
            </a:r>
            <a:endParaRPr sz="3200"/>
          </a:p>
        </p:txBody>
      </p:sp>
      <p:sp>
        <p:nvSpPr>
          <p:cNvPr id="7" name="Slide Number Placeholder 6"/>
          <p:cNvSpPr>
            <a:spLocks noGrp="1"/>
          </p:cNvSpPr>
          <p:nvPr>
            <p:ph type="sldNum" sz="quarter" idx="12"/>
          </p:nvPr>
        </p:nvSpPr>
        <p:spPr/>
        <p:txBody>
          <a:bodyPr/>
          <a:lstStyle/>
          <a:p>
            <a:fld id="{2F424A89-909B-4BA1-940E-23EAC9404E56}" type="slidenum">
              <a:rPr lang="en-US" smtClean="0"/>
              <a:pPr/>
              <a:t>53</a:t>
            </a:fld>
            <a:endParaRPr lang="en-US"/>
          </a:p>
        </p:txBody>
      </p:sp>
      <p:sp>
        <p:nvSpPr>
          <p:cNvPr id="3" name="object 3"/>
          <p:cNvSpPr txBox="1"/>
          <p:nvPr/>
        </p:nvSpPr>
        <p:spPr>
          <a:xfrm>
            <a:off x="546491" y="1752600"/>
            <a:ext cx="8150860" cy="4347985"/>
          </a:xfrm>
          <a:prstGeom prst="rect">
            <a:avLst/>
          </a:prstGeom>
        </p:spPr>
        <p:txBody>
          <a:bodyPr vert="horz" wrap="square" lIns="0" tIns="13335" rIns="0" bIns="0" rtlCol="0">
            <a:spAutoFit/>
          </a:bodyPr>
          <a:lstStyle/>
          <a:p>
            <a:pPr marL="12700">
              <a:lnSpc>
                <a:spcPct val="100000"/>
              </a:lnSpc>
              <a:spcBef>
                <a:spcPts val="10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An </a:t>
            </a:r>
            <a:r>
              <a:rPr sz="2600" spc="-5" dirty="0">
                <a:solidFill>
                  <a:srgbClr val="0000FF"/>
                </a:solidFill>
                <a:latin typeface="Consolas"/>
                <a:cs typeface="Consolas"/>
              </a:rPr>
              <a:t>if</a:t>
            </a:r>
            <a:r>
              <a:rPr sz="2600" spc="-720" dirty="0">
                <a:solidFill>
                  <a:srgbClr val="0000FF"/>
                </a:solidFill>
                <a:latin typeface="Consolas"/>
                <a:cs typeface="Consolas"/>
              </a:rPr>
              <a:t> </a:t>
            </a:r>
            <a:r>
              <a:rPr sz="2600" dirty="0">
                <a:latin typeface="Gill Sans MT"/>
                <a:cs typeface="Gill Sans MT"/>
              </a:rPr>
              <a:t>statement </a:t>
            </a:r>
            <a:r>
              <a:rPr sz="2600" spc="-35" dirty="0">
                <a:latin typeface="Gill Sans MT"/>
                <a:cs typeface="Gill Sans MT"/>
              </a:rPr>
              <a:t>may </a:t>
            </a:r>
            <a:r>
              <a:rPr sz="2600" dirty="0">
                <a:latin typeface="Gill Sans MT"/>
                <a:cs typeface="Gill Sans MT"/>
              </a:rPr>
              <a:t>be nested </a:t>
            </a:r>
            <a:r>
              <a:rPr sz="2600" spc="-5" dirty="0">
                <a:latin typeface="Gill Sans MT"/>
                <a:cs typeface="Gill Sans MT"/>
              </a:rPr>
              <a:t>within </a:t>
            </a:r>
            <a:r>
              <a:rPr sz="2600" dirty="0">
                <a:latin typeface="Gill Sans MT"/>
                <a:cs typeface="Gill Sans MT"/>
              </a:rPr>
              <a:t>an outer </a:t>
            </a:r>
            <a:r>
              <a:rPr sz="2600" spc="-5" dirty="0">
                <a:solidFill>
                  <a:srgbClr val="0000FF"/>
                </a:solidFill>
                <a:latin typeface="Consolas"/>
                <a:cs typeface="Consolas"/>
              </a:rPr>
              <a:t>if</a:t>
            </a:r>
            <a:endParaRPr sz="2600" dirty="0">
              <a:latin typeface="Consolas"/>
              <a:cs typeface="Consolas"/>
            </a:endParaRPr>
          </a:p>
          <a:p>
            <a:pPr marL="286385">
              <a:lnSpc>
                <a:spcPct val="100000"/>
              </a:lnSpc>
              <a:spcBef>
                <a:spcPts val="35"/>
              </a:spcBef>
            </a:pPr>
            <a:r>
              <a:rPr sz="2600" dirty="0">
                <a:latin typeface="Gill Sans MT"/>
                <a:cs typeface="Gill Sans MT"/>
              </a:rPr>
              <a:t>statement.</a:t>
            </a:r>
          </a:p>
          <a:p>
            <a:pPr marL="12700">
              <a:lnSpc>
                <a:spcPct val="100000"/>
              </a:lnSpc>
              <a:spcBef>
                <a:spcPts val="56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145" dirty="0">
                <a:latin typeface="Gill Sans MT"/>
                <a:cs typeface="Gill Sans MT"/>
              </a:rPr>
              <a:t>Two </a:t>
            </a:r>
            <a:r>
              <a:rPr sz="2600" spc="-10" dirty="0">
                <a:latin typeface="Gill Sans MT"/>
                <a:cs typeface="Gill Sans MT"/>
              </a:rPr>
              <a:t>approaches </a:t>
            </a:r>
            <a:r>
              <a:rPr sz="2600" spc="-5" dirty="0">
                <a:latin typeface="Gill Sans MT"/>
                <a:cs typeface="Gill Sans MT"/>
              </a:rPr>
              <a:t>to write nested </a:t>
            </a:r>
            <a:r>
              <a:rPr sz="2600" spc="-5" dirty="0">
                <a:solidFill>
                  <a:srgbClr val="0000FF"/>
                </a:solidFill>
                <a:latin typeface="Consolas"/>
                <a:cs typeface="Consolas"/>
              </a:rPr>
              <a:t>if</a:t>
            </a:r>
            <a:r>
              <a:rPr sz="2600" spc="-605" dirty="0">
                <a:solidFill>
                  <a:srgbClr val="0000FF"/>
                </a:solidFill>
                <a:latin typeface="Consolas"/>
                <a:cs typeface="Consolas"/>
              </a:rPr>
              <a:t> </a:t>
            </a:r>
            <a:r>
              <a:rPr sz="2600" dirty="0">
                <a:latin typeface="Gill Sans MT"/>
                <a:cs typeface="Gill Sans MT"/>
              </a:rPr>
              <a:t>statement:</a:t>
            </a:r>
          </a:p>
          <a:p>
            <a:pPr marL="561340" marR="326390" indent="-274955">
              <a:lnSpc>
                <a:spcPct val="100000"/>
              </a:lnSpc>
              <a:spcBef>
                <a:spcPts val="51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464652"/>
                </a:solidFill>
                <a:latin typeface="Gill Sans MT"/>
                <a:cs typeface="Gill Sans MT"/>
              </a:rPr>
              <a:t>Inner</a:t>
            </a:r>
            <a:r>
              <a:rPr sz="2300" spc="-20" dirty="0">
                <a:solidFill>
                  <a:srgbClr val="464652"/>
                </a:solidFill>
                <a:latin typeface="Gill Sans MT"/>
                <a:cs typeface="Gill Sans MT"/>
              </a:rPr>
              <a:t> </a:t>
            </a:r>
            <a:r>
              <a:rPr sz="2300" dirty="0">
                <a:solidFill>
                  <a:srgbClr val="0000FF"/>
                </a:solidFill>
                <a:latin typeface="Consolas"/>
                <a:cs typeface="Consolas"/>
              </a:rPr>
              <a:t>if</a:t>
            </a:r>
            <a:r>
              <a:rPr sz="2300" spc="-640" dirty="0">
                <a:solidFill>
                  <a:srgbClr val="0000FF"/>
                </a:solidFill>
                <a:latin typeface="Consolas"/>
                <a:cs typeface="Consolas"/>
              </a:rPr>
              <a:t> </a:t>
            </a:r>
            <a:r>
              <a:rPr sz="2300" dirty="0">
                <a:solidFill>
                  <a:srgbClr val="464652"/>
                </a:solidFill>
                <a:latin typeface="Gill Sans MT"/>
                <a:cs typeface="Gill Sans MT"/>
              </a:rPr>
              <a:t>statement</a:t>
            </a:r>
            <a:r>
              <a:rPr sz="2300" spc="-25" dirty="0">
                <a:solidFill>
                  <a:srgbClr val="464652"/>
                </a:solidFill>
                <a:latin typeface="Gill Sans MT"/>
                <a:cs typeface="Gill Sans MT"/>
              </a:rPr>
              <a:t> </a:t>
            </a:r>
            <a:r>
              <a:rPr sz="2300" spc="-35" dirty="0">
                <a:solidFill>
                  <a:srgbClr val="464652"/>
                </a:solidFill>
                <a:latin typeface="Gill Sans MT"/>
                <a:cs typeface="Gill Sans MT"/>
              </a:rPr>
              <a:t>may</a:t>
            </a:r>
            <a:r>
              <a:rPr sz="2300" dirty="0">
                <a:solidFill>
                  <a:srgbClr val="464652"/>
                </a:solidFill>
                <a:latin typeface="Gill Sans MT"/>
                <a:cs typeface="Gill Sans MT"/>
              </a:rPr>
              <a:t> be nested</a:t>
            </a:r>
            <a:r>
              <a:rPr sz="2300" spc="-25" dirty="0">
                <a:solidFill>
                  <a:srgbClr val="464652"/>
                </a:solidFill>
                <a:latin typeface="Gill Sans MT"/>
                <a:cs typeface="Gill Sans MT"/>
              </a:rPr>
              <a:t> </a:t>
            </a:r>
            <a:r>
              <a:rPr sz="2300" spc="-5" dirty="0">
                <a:solidFill>
                  <a:srgbClr val="464652"/>
                </a:solidFill>
                <a:latin typeface="Gill Sans MT"/>
                <a:cs typeface="Gill Sans MT"/>
              </a:rPr>
              <a:t>within</a:t>
            </a:r>
            <a:r>
              <a:rPr sz="2300" spc="-20" dirty="0">
                <a:solidFill>
                  <a:srgbClr val="464652"/>
                </a:solidFill>
                <a:latin typeface="Gill Sans MT"/>
                <a:cs typeface="Gill Sans MT"/>
              </a:rPr>
              <a:t> </a:t>
            </a:r>
            <a:r>
              <a:rPr sz="2300" spc="-5" dirty="0">
                <a:solidFill>
                  <a:srgbClr val="464652"/>
                </a:solidFill>
                <a:latin typeface="Gill Sans MT"/>
                <a:cs typeface="Gill Sans MT"/>
              </a:rPr>
              <a:t>the</a:t>
            </a:r>
            <a:r>
              <a:rPr sz="2300" spc="-10" dirty="0">
                <a:solidFill>
                  <a:srgbClr val="464652"/>
                </a:solidFill>
                <a:latin typeface="Gill Sans MT"/>
                <a:cs typeface="Gill Sans MT"/>
              </a:rPr>
              <a:t> </a:t>
            </a:r>
            <a:r>
              <a:rPr sz="2300" b="1" dirty="0">
                <a:solidFill>
                  <a:srgbClr val="0000FF"/>
                </a:solidFill>
                <a:latin typeface="Consolas"/>
                <a:cs typeface="Consolas"/>
              </a:rPr>
              <a:t>if</a:t>
            </a:r>
            <a:r>
              <a:rPr sz="2300" b="1" spc="-650" dirty="0">
                <a:solidFill>
                  <a:srgbClr val="0000FF"/>
                </a:solidFill>
                <a:latin typeface="Consolas"/>
                <a:cs typeface="Consolas"/>
              </a:rPr>
              <a:t> </a:t>
            </a:r>
            <a:r>
              <a:rPr sz="2300" b="1" dirty="0">
                <a:solidFill>
                  <a:srgbClr val="464652"/>
                </a:solidFill>
                <a:latin typeface="Gill Sans MT"/>
                <a:cs typeface="Gill Sans MT"/>
              </a:rPr>
              <a:t>clause </a:t>
            </a:r>
            <a:r>
              <a:rPr sz="2300" b="1" spc="-5" dirty="0">
                <a:solidFill>
                  <a:srgbClr val="464652"/>
                </a:solidFill>
                <a:latin typeface="Gill Sans MT"/>
                <a:cs typeface="Gill Sans MT"/>
              </a:rPr>
              <a:t>of  </a:t>
            </a:r>
            <a:r>
              <a:rPr sz="2300" b="1" dirty="0">
                <a:solidFill>
                  <a:srgbClr val="464652"/>
                </a:solidFill>
                <a:latin typeface="Gill Sans MT"/>
                <a:cs typeface="Gill Sans MT"/>
              </a:rPr>
              <a:t>the </a:t>
            </a:r>
            <a:r>
              <a:rPr sz="2300" b="1" spc="-5" dirty="0">
                <a:solidFill>
                  <a:srgbClr val="464652"/>
                </a:solidFill>
                <a:latin typeface="Gill Sans MT"/>
                <a:cs typeface="Gill Sans MT"/>
              </a:rPr>
              <a:t>outer </a:t>
            </a:r>
            <a:r>
              <a:rPr sz="2300" b="1" dirty="0">
                <a:solidFill>
                  <a:srgbClr val="0000FF"/>
                </a:solidFill>
                <a:latin typeface="Consolas"/>
                <a:cs typeface="Consolas"/>
              </a:rPr>
              <a:t>if</a:t>
            </a:r>
            <a:r>
              <a:rPr sz="2300" b="1" spc="-665" dirty="0">
                <a:solidFill>
                  <a:srgbClr val="0000FF"/>
                </a:solidFill>
                <a:latin typeface="Consolas"/>
                <a:cs typeface="Consolas"/>
              </a:rPr>
              <a:t> </a:t>
            </a:r>
            <a:r>
              <a:rPr sz="2300" b="1" dirty="0">
                <a:solidFill>
                  <a:srgbClr val="464652"/>
                </a:solidFill>
                <a:latin typeface="Gill Sans MT"/>
                <a:cs typeface="Gill Sans MT"/>
              </a:rPr>
              <a:t>statement</a:t>
            </a:r>
            <a:r>
              <a:rPr sz="2300" dirty="0">
                <a:solidFill>
                  <a:srgbClr val="464652"/>
                </a:solidFill>
                <a:latin typeface="Gill Sans MT"/>
                <a:cs typeface="Gill Sans MT"/>
              </a:rPr>
              <a:t>:</a:t>
            </a:r>
            <a:endParaRPr sz="2300" dirty="0">
              <a:latin typeface="Gill Sans MT"/>
              <a:cs typeface="Gill Sans MT"/>
            </a:endParaRPr>
          </a:p>
          <a:p>
            <a:pPr marL="607060">
              <a:lnSpc>
                <a:spcPct val="100000"/>
              </a:lnSpc>
              <a:spcBef>
                <a:spcPts val="555"/>
              </a:spcBef>
            </a:pPr>
            <a:r>
              <a:rPr sz="1500" spc="5" dirty="0">
                <a:solidFill>
                  <a:srgbClr val="BBBBBB"/>
                </a:solidFill>
                <a:latin typeface="Wingdings 3"/>
                <a:cs typeface="Wingdings 3"/>
              </a:rPr>
              <a:t></a:t>
            </a:r>
            <a:r>
              <a:rPr sz="1500" spc="5" dirty="0">
                <a:solidFill>
                  <a:srgbClr val="BBBBBB"/>
                </a:solidFill>
                <a:latin typeface="Times New Roman"/>
                <a:cs typeface="Times New Roman"/>
              </a:rPr>
              <a:t> </a:t>
            </a:r>
            <a:r>
              <a:rPr sz="2000" spc="-10" dirty="0">
                <a:latin typeface="Gill Sans MT"/>
                <a:cs typeface="Gill Sans MT"/>
              </a:rPr>
              <a:t>Achieve </a:t>
            </a:r>
            <a:r>
              <a:rPr sz="2000" dirty="0">
                <a:latin typeface="Gill Sans MT"/>
                <a:cs typeface="Gill Sans MT"/>
              </a:rPr>
              <a:t>similar </a:t>
            </a:r>
            <a:r>
              <a:rPr sz="2000" spc="-5" dirty="0">
                <a:latin typeface="Gill Sans MT"/>
                <a:cs typeface="Gill Sans MT"/>
              </a:rPr>
              <a:t>effect </a:t>
            </a:r>
            <a:r>
              <a:rPr sz="2000" dirty="0">
                <a:latin typeface="Gill Sans MT"/>
                <a:cs typeface="Gill Sans MT"/>
              </a:rPr>
              <a:t>as </a:t>
            </a:r>
            <a:r>
              <a:rPr sz="2000" spc="-5" dirty="0">
                <a:latin typeface="Gill Sans MT"/>
                <a:cs typeface="Gill Sans MT"/>
              </a:rPr>
              <a:t>the logical </a:t>
            </a:r>
            <a:r>
              <a:rPr sz="2000" dirty="0">
                <a:latin typeface="Gill Sans MT"/>
                <a:cs typeface="Gill Sans MT"/>
              </a:rPr>
              <a:t>And</a:t>
            </a:r>
            <a:r>
              <a:rPr sz="2000" spc="-95" dirty="0">
                <a:latin typeface="Gill Sans MT"/>
                <a:cs typeface="Gill Sans MT"/>
              </a:rPr>
              <a:t> </a:t>
            </a:r>
            <a:r>
              <a:rPr sz="2000" spc="-25" dirty="0">
                <a:latin typeface="Gill Sans MT"/>
                <a:cs typeface="Gill Sans MT"/>
              </a:rPr>
              <a:t>operator.</a:t>
            </a:r>
            <a:endParaRPr sz="2000" dirty="0">
              <a:latin typeface="Gill Sans MT"/>
              <a:cs typeface="Gill Sans MT"/>
            </a:endParaRPr>
          </a:p>
          <a:p>
            <a:pPr marL="607060">
              <a:lnSpc>
                <a:spcPct val="100000"/>
              </a:lnSpc>
              <a:spcBef>
                <a:spcPts val="490"/>
              </a:spcBef>
            </a:pPr>
            <a:r>
              <a:rPr sz="1500" spc="5" dirty="0">
                <a:solidFill>
                  <a:srgbClr val="BBBBBB"/>
                </a:solidFill>
                <a:latin typeface="Wingdings 3"/>
                <a:cs typeface="Wingdings 3"/>
              </a:rPr>
              <a:t></a:t>
            </a:r>
            <a:r>
              <a:rPr sz="1500" spc="5" dirty="0">
                <a:solidFill>
                  <a:srgbClr val="BBBBBB"/>
                </a:solidFill>
                <a:latin typeface="Times New Roman"/>
                <a:cs typeface="Times New Roman"/>
              </a:rPr>
              <a:t> </a:t>
            </a:r>
            <a:r>
              <a:rPr sz="2000" spc="-30" dirty="0">
                <a:latin typeface="Gill Sans MT"/>
                <a:cs typeface="Gill Sans MT"/>
              </a:rPr>
              <a:t>May </a:t>
            </a:r>
            <a:r>
              <a:rPr sz="2000" dirty="0">
                <a:latin typeface="Gill Sans MT"/>
                <a:cs typeface="Gill Sans MT"/>
              </a:rPr>
              <a:t>be useful </a:t>
            </a:r>
            <a:r>
              <a:rPr sz="2000" spc="-5" dirty="0">
                <a:latin typeface="Gill Sans MT"/>
                <a:cs typeface="Gill Sans MT"/>
              </a:rPr>
              <a:t>when </a:t>
            </a:r>
            <a:r>
              <a:rPr sz="2000" dirty="0">
                <a:latin typeface="Gill Sans MT"/>
                <a:cs typeface="Gill Sans MT"/>
              </a:rPr>
              <a:t>the boolean </a:t>
            </a:r>
            <a:r>
              <a:rPr sz="2000" spc="-5" dirty="0">
                <a:latin typeface="Gill Sans MT"/>
                <a:cs typeface="Gill Sans MT"/>
              </a:rPr>
              <a:t>expression is </a:t>
            </a:r>
            <a:r>
              <a:rPr sz="2000" dirty="0">
                <a:latin typeface="Gill Sans MT"/>
                <a:cs typeface="Gill Sans MT"/>
              </a:rPr>
              <a:t>very</a:t>
            </a:r>
            <a:r>
              <a:rPr sz="2000" spc="-254" dirty="0">
                <a:latin typeface="Gill Sans MT"/>
                <a:cs typeface="Gill Sans MT"/>
              </a:rPr>
              <a:t> </a:t>
            </a:r>
            <a:r>
              <a:rPr sz="2000" dirty="0">
                <a:latin typeface="Gill Sans MT"/>
                <a:cs typeface="Gill Sans MT"/>
              </a:rPr>
              <a:t>complex.</a:t>
            </a:r>
          </a:p>
          <a:p>
            <a:pPr marL="561340" marR="5080" indent="-274955">
              <a:lnSpc>
                <a:spcPct val="100000"/>
              </a:lnSpc>
              <a:spcBef>
                <a:spcPts val="459"/>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464652"/>
                </a:solidFill>
                <a:latin typeface="Gill Sans MT"/>
                <a:cs typeface="Gill Sans MT"/>
              </a:rPr>
              <a:t>Inner</a:t>
            </a:r>
            <a:r>
              <a:rPr sz="2300" spc="-20" dirty="0">
                <a:solidFill>
                  <a:srgbClr val="464652"/>
                </a:solidFill>
                <a:latin typeface="Gill Sans MT"/>
                <a:cs typeface="Gill Sans MT"/>
              </a:rPr>
              <a:t> </a:t>
            </a:r>
            <a:r>
              <a:rPr sz="2300" dirty="0">
                <a:solidFill>
                  <a:srgbClr val="0000FF"/>
                </a:solidFill>
                <a:latin typeface="Consolas"/>
                <a:cs typeface="Consolas"/>
              </a:rPr>
              <a:t>if</a:t>
            </a:r>
            <a:r>
              <a:rPr sz="2300" spc="-640" dirty="0">
                <a:solidFill>
                  <a:srgbClr val="0000FF"/>
                </a:solidFill>
                <a:latin typeface="Consolas"/>
                <a:cs typeface="Consolas"/>
              </a:rPr>
              <a:t> </a:t>
            </a:r>
            <a:r>
              <a:rPr sz="2300" dirty="0">
                <a:solidFill>
                  <a:srgbClr val="464652"/>
                </a:solidFill>
                <a:latin typeface="Gill Sans MT"/>
                <a:cs typeface="Gill Sans MT"/>
              </a:rPr>
              <a:t>statement</a:t>
            </a:r>
            <a:r>
              <a:rPr sz="2300" spc="-25" dirty="0">
                <a:solidFill>
                  <a:srgbClr val="464652"/>
                </a:solidFill>
                <a:latin typeface="Gill Sans MT"/>
                <a:cs typeface="Gill Sans MT"/>
              </a:rPr>
              <a:t> </a:t>
            </a:r>
            <a:r>
              <a:rPr sz="2300" spc="-35" dirty="0">
                <a:solidFill>
                  <a:srgbClr val="464652"/>
                </a:solidFill>
                <a:latin typeface="Gill Sans MT"/>
                <a:cs typeface="Gill Sans MT"/>
              </a:rPr>
              <a:t>may</a:t>
            </a:r>
            <a:r>
              <a:rPr sz="2300" dirty="0">
                <a:solidFill>
                  <a:srgbClr val="464652"/>
                </a:solidFill>
                <a:latin typeface="Gill Sans MT"/>
                <a:cs typeface="Gill Sans MT"/>
              </a:rPr>
              <a:t> be nested</a:t>
            </a:r>
            <a:r>
              <a:rPr sz="2300" spc="-25" dirty="0">
                <a:solidFill>
                  <a:srgbClr val="464652"/>
                </a:solidFill>
                <a:latin typeface="Gill Sans MT"/>
                <a:cs typeface="Gill Sans MT"/>
              </a:rPr>
              <a:t> </a:t>
            </a:r>
            <a:r>
              <a:rPr sz="2300" spc="-5" dirty="0">
                <a:solidFill>
                  <a:srgbClr val="464652"/>
                </a:solidFill>
                <a:latin typeface="Gill Sans MT"/>
                <a:cs typeface="Gill Sans MT"/>
              </a:rPr>
              <a:t>within</a:t>
            </a:r>
            <a:r>
              <a:rPr sz="2300" spc="-20" dirty="0">
                <a:solidFill>
                  <a:srgbClr val="464652"/>
                </a:solidFill>
                <a:latin typeface="Gill Sans MT"/>
                <a:cs typeface="Gill Sans MT"/>
              </a:rPr>
              <a:t> </a:t>
            </a:r>
            <a:r>
              <a:rPr sz="2300" spc="-5" dirty="0">
                <a:solidFill>
                  <a:srgbClr val="464652"/>
                </a:solidFill>
                <a:latin typeface="Gill Sans MT"/>
                <a:cs typeface="Gill Sans MT"/>
              </a:rPr>
              <a:t>the</a:t>
            </a:r>
            <a:r>
              <a:rPr sz="2300" spc="-10" dirty="0">
                <a:solidFill>
                  <a:srgbClr val="464652"/>
                </a:solidFill>
                <a:latin typeface="Gill Sans MT"/>
                <a:cs typeface="Gill Sans MT"/>
              </a:rPr>
              <a:t> </a:t>
            </a:r>
            <a:r>
              <a:rPr sz="2300" b="1" dirty="0">
                <a:solidFill>
                  <a:srgbClr val="0000FF"/>
                </a:solidFill>
                <a:latin typeface="Consolas"/>
                <a:cs typeface="Consolas"/>
              </a:rPr>
              <a:t>else</a:t>
            </a:r>
            <a:r>
              <a:rPr sz="2300" b="1" spc="-660" dirty="0">
                <a:solidFill>
                  <a:srgbClr val="0000FF"/>
                </a:solidFill>
                <a:latin typeface="Consolas"/>
                <a:cs typeface="Consolas"/>
              </a:rPr>
              <a:t> </a:t>
            </a:r>
            <a:r>
              <a:rPr sz="2300" b="1" dirty="0">
                <a:solidFill>
                  <a:srgbClr val="464652"/>
                </a:solidFill>
                <a:latin typeface="Gill Sans MT"/>
                <a:cs typeface="Gill Sans MT"/>
              </a:rPr>
              <a:t>clause </a:t>
            </a:r>
            <a:r>
              <a:rPr sz="2300" b="1" spc="-5" dirty="0">
                <a:solidFill>
                  <a:srgbClr val="464652"/>
                </a:solidFill>
                <a:latin typeface="Gill Sans MT"/>
                <a:cs typeface="Gill Sans MT"/>
              </a:rPr>
              <a:t>of  </a:t>
            </a:r>
            <a:r>
              <a:rPr sz="2300" b="1" dirty="0">
                <a:solidFill>
                  <a:srgbClr val="464652"/>
                </a:solidFill>
                <a:latin typeface="Gill Sans MT"/>
                <a:cs typeface="Gill Sans MT"/>
              </a:rPr>
              <a:t>the </a:t>
            </a:r>
            <a:r>
              <a:rPr sz="2300" b="1" spc="-5" dirty="0">
                <a:solidFill>
                  <a:srgbClr val="464652"/>
                </a:solidFill>
                <a:latin typeface="Gill Sans MT"/>
                <a:cs typeface="Gill Sans MT"/>
              </a:rPr>
              <a:t>outer </a:t>
            </a:r>
            <a:r>
              <a:rPr sz="2300" b="1" dirty="0">
                <a:solidFill>
                  <a:srgbClr val="0000FF"/>
                </a:solidFill>
                <a:latin typeface="Consolas"/>
                <a:cs typeface="Consolas"/>
              </a:rPr>
              <a:t>if</a:t>
            </a:r>
            <a:r>
              <a:rPr sz="2300" b="1" spc="-665" dirty="0">
                <a:solidFill>
                  <a:srgbClr val="0000FF"/>
                </a:solidFill>
                <a:latin typeface="Consolas"/>
                <a:cs typeface="Consolas"/>
              </a:rPr>
              <a:t> </a:t>
            </a:r>
            <a:r>
              <a:rPr sz="2300" b="1" dirty="0">
                <a:solidFill>
                  <a:srgbClr val="464652"/>
                </a:solidFill>
                <a:latin typeface="Gill Sans MT"/>
                <a:cs typeface="Gill Sans MT"/>
              </a:rPr>
              <a:t>statement</a:t>
            </a:r>
            <a:r>
              <a:rPr sz="2300" dirty="0">
                <a:solidFill>
                  <a:srgbClr val="464652"/>
                </a:solidFill>
                <a:latin typeface="Gill Sans MT"/>
                <a:cs typeface="Gill Sans MT"/>
              </a:rPr>
              <a:t>:</a:t>
            </a:r>
            <a:endParaRPr sz="2300" dirty="0">
              <a:latin typeface="Gill Sans MT"/>
              <a:cs typeface="Gill Sans MT"/>
            </a:endParaRPr>
          </a:p>
          <a:p>
            <a:pPr marL="607060">
              <a:lnSpc>
                <a:spcPct val="100000"/>
              </a:lnSpc>
              <a:spcBef>
                <a:spcPts val="550"/>
              </a:spcBef>
            </a:pPr>
            <a:r>
              <a:rPr sz="1500" spc="5" dirty="0">
                <a:solidFill>
                  <a:srgbClr val="BBBBBB"/>
                </a:solidFill>
                <a:latin typeface="Wingdings 3"/>
                <a:cs typeface="Wingdings 3"/>
              </a:rPr>
              <a:t></a:t>
            </a:r>
            <a:r>
              <a:rPr sz="1500" spc="5" dirty="0">
                <a:solidFill>
                  <a:srgbClr val="BBBBBB"/>
                </a:solidFill>
                <a:latin typeface="Times New Roman"/>
                <a:cs typeface="Times New Roman"/>
              </a:rPr>
              <a:t> </a:t>
            </a:r>
            <a:r>
              <a:rPr sz="2000" spc="-15" dirty="0">
                <a:latin typeface="Gill Sans MT"/>
                <a:cs typeface="Gill Sans MT"/>
              </a:rPr>
              <a:t>Achieve </a:t>
            </a:r>
            <a:r>
              <a:rPr sz="2000" dirty="0">
                <a:latin typeface="Gill Sans MT"/>
                <a:cs typeface="Gill Sans MT"/>
              </a:rPr>
              <a:t>similar </a:t>
            </a:r>
            <a:r>
              <a:rPr sz="2000" spc="-5" dirty="0">
                <a:latin typeface="Gill Sans MT"/>
                <a:cs typeface="Gill Sans MT"/>
              </a:rPr>
              <a:t>effect </a:t>
            </a:r>
            <a:r>
              <a:rPr sz="2000" dirty="0">
                <a:latin typeface="Gill Sans MT"/>
                <a:cs typeface="Gill Sans MT"/>
              </a:rPr>
              <a:t>as </a:t>
            </a:r>
            <a:r>
              <a:rPr sz="2000" spc="-5" dirty="0">
                <a:latin typeface="Gill Sans MT"/>
                <a:cs typeface="Gill Sans MT"/>
              </a:rPr>
              <a:t>if-else if</a:t>
            </a:r>
            <a:r>
              <a:rPr sz="2000" spc="-225" dirty="0">
                <a:latin typeface="Gill Sans MT"/>
                <a:cs typeface="Gill Sans MT"/>
              </a:rPr>
              <a:t> </a:t>
            </a:r>
            <a:r>
              <a:rPr sz="2000" dirty="0">
                <a:latin typeface="Gill Sans MT"/>
                <a:cs typeface="Gill Sans MT"/>
              </a:rPr>
              <a:t>statements.</a:t>
            </a:r>
          </a:p>
          <a:p>
            <a:pPr marL="607060">
              <a:lnSpc>
                <a:spcPct val="100000"/>
              </a:lnSpc>
              <a:spcBef>
                <a:spcPts val="495"/>
              </a:spcBef>
            </a:pPr>
            <a:r>
              <a:rPr sz="1500" spc="5" dirty="0">
                <a:solidFill>
                  <a:srgbClr val="BBBBBB"/>
                </a:solidFill>
                <a:latin typeface="Wingdings 3"/>
                <a:cs typeface="Wingdings 3"/>
              </a:rPr>
              <a:t></a:t>
            </a:r>
            <a:r>
              <a:rPr sz="1500" spc="5" dirty="0">
                <a:solidFill>
                  <a:srgbClr val="BBBBBB"/>
                </a:solidFill>
                <a:latin typeface="Times New Roman"/>
                <a:cs typeface="Times New Roman"/>
              </a:rPr>
              <a:t> </a:t>
            </a:r>
            <a:r>
              <a:rPr sz="2000" dirty="0">
                <a:latin typeface="Gill Sans MT"/>
                <a:cs typeface="Gill Sans MT"/>
              </a:rPr>
              <a:t>No </a:t>
            </a:r>
            <a:r>
              <a:rPr sz="2000" spc="-5" dirty="0">
                <a:latin typeface="Gill Sans MT"/>
                <a:cs typeface="Gill Sans MT"/>
              </a:rPr>
              <a:t>tangible </a:t>
            </a:r>
            <a:r>
              <a:rPr sz="2000" dirty="0">
                <a:latin typeface="Gill Sans MT"/>
                <a:cs typeface="Gill Sans MT"/>
              </a:rPr>
              <a:t>benefit </a:t>
            </a:r>
            <a:r>
              <a:rPr sz="2000" spc="-5" dirty="0">
                <a:latin typeface="Gill Sans MT"/>
                <a:cs typeface="Gill Sans MT"/>
              </a:rPr>
              <a:t>in </a:t>
            </a:r>
            <a:r>
              <a:rPr sz="2000" dirty="0">
                <a:latin typeface="Gill Sans MT"/>
                <a:cs typeface="Gill Sans MT"/>
              </a:rPr>
              <a:t>most</a:t>
            </a:r>
            <a:r>
              <a:rPr sz="2000" spc="-270" dirty="0">
                <a:latin typeface="Gill Sans MT"/>
                <a:cs typeface="Gill Sans MT"/>
              </a:rPr>
              <a:t> </a:t>
            </a:r>
            <a:r>
              <a:rPr sz="2000" spc="-5" dirty="0">
                <a:latin typeface="Gill Sans MT"/>
                <a:cs typeface="Gill Sans MT"/>
              </a:rPr>
              <a:t>cases.</a:t>
            </a:r>
            <a:endParaRPr sz="2000" dirty="0">
              <a:latin typeface="Gill Sans MT"/>
              <a:cs typeface="Gill Sans MT"/>
            </a:endParaRPr>
          </a:p>
        </p:txBody>
      </p:sp>
    </p:spTree>
    <p:extLst>
      <p:ext uri="{BB962C8B-B14F-4D97-AF65-F5344CB8AC3E}">
        <p14:creationId xmlns:p14="http://schemas.microsoft.com/office/powerpoint/2010/main" val="34761594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95755" y="2209800"/>
            <a:ext cx="5133722" cy="22296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5940" y="585148"/>
            <a:ext cx="8159113" cy="505908"/>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464652"/>
                </a:solidFill>
              </a:rPr>
              <a:t>Nested if </a:t>
            </a:r>
            <a:r>
              <a:rPr sz="3200" spc="-5" dirty="0">
                <a:solidFill>
                  <a:srgbClr val="464652"/>
                </a:solidFill>
              </a:rPr>
              <a:t>Statement</a:t>
            </a:r>
            <a:r>
              <a:rPr sz="3200" spc="-80" dirty="0">
                <a:solidFill>
                  <a:srgbClr val="464652"/>
                </a:solidFill>
              </a:rPr>
              <a:t> </a:t>
            </a:r>
            <a:r>
              <a:rPr sz="3200" dirty="0">
                <a:solidFill>
                  <a:srgbClr val="464652"/>
                </a:solidFill>
              </a:rPr>
              <a:t>(</a:t>
            </a:r>
            <a:r>
              <a:rPr lang="en-SG" sz="3200" dirty="0">
                <a:solidFill>
                  <a:srgbClr val="464652"/>
                </a:solidFill>
              </a:rPr>
              <a:t>cont.</a:t>
            </a:r>
            <a:r>
              <a:rPr sz="3200" dirty="0">
                <a:solidFill>
                  <a:srgbClr val="464652"/>
                </a:solidFill>
              </a:rPr>
              <a:t>)</a:t>
            </a:r>
            <a:endParaRPr sz="3200" dirty="0"/>
          </a:p>
        </p:txBody>
      </p:sp>
      <p:sp>
        <p:nvSpPr>
          <p:cNvPr id="14" name="Slide Number Placeholder 13"/>
          <p:cNvSpPr>
            <a:spLocks noGrp="1"/>
          </p:cNvSpPr>
          <p:nvPr>
            <p:ph type="sldNum" sz="quarter" idx="12"/>
          </p:nvPr>
        </p:nvSpPr>
        <p:spPr/>
        <p:txBody>
          <a:bodyPr/>
          <a:lstStyle/>
          <a:p>
            <a:fld id="{2F424A89-909B-4BA1-940E-23EAC9404E56}" type="slidenum">
              <a:rPr lang="en-US" smtClean="0"/>
              <a:pPr/>
              <a:t>54</a:t>
            </a:fld>
            <a:endParaRPr lang="en-US"/>
          </a:p>
        </p:txBody>
      </p:sp>
      <p:sp>
        <p:nvSpPr>
          <p:cNvPr id="4" name="object 4"/>
          <p:cNvSpPr/>
          <p:nvPr/>
        </p:nvSpPr>
        <p:spPr>
          <a:xfrm>
            <a:off x="7392161" y="3810761"/>
            <a:ext cx="304800" cy="533400"/>
          </a:xfrm>
          <a:custGeom>
            <a:avLst/>
            <a:gdLst/>
            <a:ahLst/>
            <a:cxnLst/>
            <a:rect l="l" t="t" r="r" b="b"/>
            <a:pathLst>
              <a:path w="304800" h="533400">
                <a:moveTo>
                  <a:pt x="0" y="0"/>
                </a:moveTo>
                <a:lnTo>
                  <a:pt x="59334" y="2004"/>
                </a:lnTo>
                <a:lnTo>
                  <a:pt x="107775" y="7461"/>
                </a:lnTo>
                <a:lnTo>
                  <a:pt x="140428" y="15537"/>
                </a:lnTo>
                <a:lnTo>
                  <a:pt x="152400" y="25400"/>
                </a:lnTo>
                <a:lnTo>
                  <a:pt x="152400" y="241300"/>
                </a:lnTo>
                <a:lnTo>
                  <a:pt x="164371" y="251162"/>
                </a:lnTo>
                <a:lnTo>
                  <a:pt x="197024" y="259238"/>
                </a:lnTo>
                <a:lnTo>
                  <a:pt x="245465" y="264695"/>
                </a:lnTo>
                <a:lnTo>
                  <a:pt x="304800" y="266700"/>
                </a:lnTo>
                <a:lnTo>
                  <a:pt x="245465" y="268704"/>
                </a:lnTo>
                <a:lnTo>
                  <a:pt x="197024" y="274161"/>
                </a:lnTo>
                <a:lnTo>
                  <a:pt x="164371" y="282237"/>
                </a:lnTo>
                <a:lnTo>
                  <a:pt x="152400" y="292100"/>
                </a:lnTo>
                <a:lnTo>
                  <a:pt x="152400" y="508000"/>
                </a:lnTo>
                <a:lnTo>
                  <a:pt x="140428" y="517862"/>
                </a:lnTo>
                <a:lnTo>
                  <a:pt x="107775" y="525938"/>
                </a:lnTo>
                <a:lnTo>
                  <a:pt x="59334" y="531395"/>
                </a:lnTo>
                <a:lnTo>
                  <a:pt x="0" y="533400"/>
                </a:lnTo>
              </a:path>
            </a:pathLst>
          </a:custGeom>
          <a:ln w="19812">
            <a:solidFill>
              <a:srgbClr val="717BA2"/>
            </a:solidFill>
          </a:ln>
        </p:spPr>
        <p:txBody>
          <a:bodyPr wrap="square" lIns="0" tIns="0" rIns="0" bIns="0" rtlCol="0"/>
          <a:lstStyle/>
          <a:p>
            <a:endParaRPr/>
          </a:p>
        </p:txBody>
      </p:sp>
      <p:sp>
        <p:nvSpPr>
          <p:cNvPr id="5" name="object 5"/>
          <p:cNvSpPr txBox="1"/>
          <p:nvPr/>
        </p:nvSpPr>
        <p:spPr>
          <a:xfrm>
            <a:off x="7776209" y="3907917"/>
            <a:ext cx="918844"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Gill Sans MT"/>
                <a:cs typeface="Gill Sans MT"/>
              </a:rPr>
              <a:t>Outer</a:t>
            </a:r>
            <a:r>
              <a:rPr sz="1800" spc="-55" dirty="0">
                <a:latin typeface="Gill Sans MT"/>
                <a:cs typeface="Gill Sans MT"/>
              </a:rPr>
              <a:t> </a:t>
            </a:r>
            <a:r>
              <a:rPr sz="1800" spc="-10" dirty="0">
                <a:solidFill>
                  <a:srgbClr val="0000FF"/>
                </a:solidFill>
                <a:latin typeface="Consolas"/>
                <a:cs typeface="Consolas"/>
              </a:rPr>
              <a:t>if</a:t>
            </a:r>
            <a:endParaRPr sz="1800">
              <a:latin typeface="Consolas"/>
              <a:cs typeface="Consolas"/>
            </a:endParaRPr>
          </a:p>
        </p:txBody>
      </p:sp>
      <p:sp>
        <p:nvSpPr>
          <p:cNvPr id="6" name="object 6"/>
          <p:cNvSpPr/>
          <p:nvPr/>
        </p:nvSpPr>
        <p:spPr>
          <a:xfrm>
            <a:off x="6325361" y="4039361"/>
            <a:ext cx="304800" cy="304800"/>
          </a:xfrm>
          <a:custGeom>
            <a:avLst/>
            <a:gdLst/>
            <a:ahLst/>
            <a:cxnLst/>
            <a:rect l="l" t="t" r="r" b="b"/>
            <a:pathLst>
              <a:path w="304800" h="304800">
                <a:moveTo>
                  <a:pt x="0" y="0"/>
                </a:moveTo>
                <a:lnTo>
                  <a:pt x="59334" y="2004"/>
                </a:lnTo>
                <a:lnTo>
                  <a:pt x="107775" y="7461"/>
                </a:lnTo>
                <a:lnTo>
                  <a:pt x="140428" y="15537"/>
                </a:lnTo>
                <a:lnTo>
                  <a:pt x="152400" y="25400"/>
                </a:lnTo>
                <a:lnTo>
                  <a:pt x="152400" y="127000"/>
                </a:lnTo>
                <a:lnTo>
                  <a:pt x="164371" y="136862"/>
                </a:lnTo>
                <a:lnTo>
                  <a:pt x="197024" y="144938"/>
                </a:lnTo>
                <a:lnTo>
                  <a:pt x="245465" y="150395"/>
                </a:lnTo>
                <a:lnTo>
                  <a:pt x="304799" y="152400"/>
                </a:lnTo>
                <a:lnTo>
                  <a:pt x="245465" y="154404"/>
                </a:lnTo>
                <a:lnTo>
                  <a:pt x="197024" y="159861"/>
                </a:lnTo>
                <a:lnTo>
                  <a:pt x="164371" y="167937"/>
                </a:lnTo>
                <a:lnTo>
                  <a:pt x="152400" y="177800"/>
                </a:lnTo>
                <a:lnTo>
                  <a:pt x="152400" y="279400"/>
                </a:lnTo>
                <a:lnTo>
                  <a:pt x="140428" y="289262"/>
                </a:lnTo>
                <a:lnTo>
                  <a:pt x="107775" y="297338"/>
                </a:lnTo>
                <a:lnTo>
                  <a:pt x="59334" y="302795"/>
                </a:lnTo>
                <a:lnTo>
                  <a:pt x="0" y="304800"/>
                </a:lnTo>
              </a:path>
            </a:pathLst>
          </a:custGeom>
          <a:ln w="19812">
            <a:solidFill>
              <a:srgbClr val="717BA2"/>
            </a:solidFill>
          </a:ln>
        </p:spPr>
        <p:txBody>
          <a:bodyPr wrap="square" lIns="0" tIns="0" rIns="0" bIns="0" rtlCol="0"/>
          <a:lstStyle/>
          <a:p>
            <a:endParaRPr/>
          </a:p>
        </p:txBody>
      </p:sp>
      <p:sp>
        <p:nvSpPr>
          <p:cNvPr id="7" name="object 7"/>
          <p:cNvSpPr txBox="1"/>
          <p:nvPr/>
        </p:nvSpPr>
        <p:spPr>
          <a:xfrm>
            <a:off x="6709409" y="4060317"/>
            <a:ext cx="82423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Gill Sans MT"/>
                <a:cs typeface="Gill Sans MT"/>
              </a:rPr>
              <a:t>Inner</a:t>
            </a:r>
            <a:r>
              <a:rPr sz="1800" spc="-95" dirty="0">
                <a:latin typeface="Gill Sans MT"/>
                <a:cs typeface="Gill Sans MT"/>
              </a:rPr>
              <a:t> </a:t>
            </a:r>
            <a:r>
              <a:rPr sz="1800" spc="-10" dirty="0">
                <a:solidFill>
                  <a:srgbClr val="0000FF"/>
                </a:solidFill>
                <a:latin typeface="Consolas"/>
                <a:cs typeface="Consolas"/>
              </a:rPr>
              <a:t>if</a:t>
            </a:r>
            <a:endParaRPr sz="1800">
              <a:latin typeface="Consolas"/>
              <a:cs typeface="Consolas"/>
            </a:endParaRPr>
          </a:p>
        </p:txBody>
      </p:sp>
      <p:sp>
        <p:nvSpPr>
          <p:cNvPr id="9" name="object 9"/>
          <p:cNvSpPr txBox="1"/>
          <p:nvPr/>
        </p:nvSpPr>
        <p:spPr>
          <a:xfrm>
            <a:off x="3053397" y="1260552"/>
            <a:ext cx="3037205" cy="289182"/>
          </a:xfrm>
          <a:prstGeom prst="rect">
            <a:avLst/>
          </a:prstGeom>
        </p:spPr>
        <p:txBody>
          <a:bodyPr vert="horz" wrap="square" lIns="0" tIns="12065" rIns="0" bIns="0" rtlCol="0">
            <a:spAutoFit/>
          </a:bodyPr>
          <a:lstStyle/>
          <a:p>
            <a:pPr marL="12700">
              <a:lnSpc>
                <a:spcPct val="100000"/>
              </a:lnSpc>
              <a:spcBef>
                <a:spcPts val="1495"/>
              </a:spcBef>
            </a:pPr>
            <a:r>
              <a:rPr sz="1800" b="1" spc="-5" dirty="0">
                <a:latin typeface="Gill Sans MT"/>
                <a:cs typeface="Gill Sans MT"/>
              </a:rPr>
              <a:t>Nested </a:t>
            </a:r>
            <a:r>
              <a:rPr sz="1800" b="1" dirty="0">
                <a:latin typeface="Gill Sans MT"/>
                <a:cs typeface="Gill Sans MT"/>
              </a:rPr>
              <a:t>if within the if</a:t>
            </a:r>
            <a:r>
              <a:rPr sz="1800" b="1" spc="-110" dirty="0">
                <a:latin typeface="Gill Sans MT"/>
                <a:cs typeface="Gill Sans MT"/>
              </a:rPr>
              <a:t> </a:t>
            </a:r>
            <a:r>
              <a:rPr sz="1800" b="1" spc="-5" dirty="0">
                <a:latin typeface="Gill Sans MT"/>
                <a:cs typeface="Gill Sans MT"/>
              </a:rPr>
              <a:t>clause</a:t>
            </a:r>
            <a:endParaRPr sz="1800" dirty="0">
              <a:latin typeface="Gill Sans MT"/>
              <a:cs typeface="Gill Sans MT"/>
            </a:endParaRPr>
          </a:p>
        </p:txBody>
      </p:sp>
      <p:sp>
        <p:nvSpPr>
          <p:cNvPr id="10" name="object 10"/>
          <p:cNvSpPr/>
          <p:nvPr/>
        </p:nvSpPr>
        <p:spPr>
          <a:xfrm>
            <a:off x="1086611" y="4800600"/>
            <a:ext cx="2657213" cy="12192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0699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90396" y="1447800"/>
            <a:ext cx="5895974" cy="45339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5940" y="585148"/>
            <a:ext cx="8150860" cy="505908"/>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464652"/>
                </a:solidFill>
              </a:rPr>
              <a:t>Nested if </a:t>
            </a:r>
            <a:r>
              <a:rPr sz="3200" spc="-5" dirty="0">
                <a:solidFill>
                  <a:srgbClr val="464652"/>
                </a:solidFill>
              </a:rPr>
              <a:t>Statement</a:t>
            </a:r>
            <a:r>
              <a:rPr sz="3200" spc="-80" dirty="0">
                <a:solidFill>
                  <a:srgbClr val="464652"/>
                </a:solidFill>
              </a:rPr>
              <a:t> </a:t>
            </a:r>
            <a:r>
              <a:rPr sz="3200" dirty="0">
                <a:solidFill>
                  <a:srgbClr val="464652"/>
                </a:solidFill>
              </a:rPr>
              <a:t>(</a:t>
            </a:r>
            <a:r>
              <a:rPr lang="en-SG" sz="3200" dirty="0">
                <a:solidFill>
                  <a:srgbClr val="464652"/>
                </a:solidFill>
              </a:rPr>
              <a:t>cont.</a:t>
            </a:r>
            <a:r>
              <a:rPr sz="3200" dirty="0">
                <a:solidFill>
                  <a:srgbClr val="464652"/>
                </a:solidFill>
              </a:rPr>
              <a:t>)</a:t>
            </a:r>
            <a:endParaRPr sz="3200" dirty="0"/>
          </a:p>
        </p:txBody>
      </p:sp>
      <p:sp>
        <p:nvSpPr>
          <p:cNvPr id="14" name="Slide Number Placeholder 13"/>
          <p:cNvSpPr>
            <a:spLocks noGrp="1"/>
          </p:cNvSpPr>
          <p:nvPr>
            <p:ph type="sldNum" sz="quarter" idx="12"/>
          </p:nvPr>
        </p:nvSpPr>
        <p:spPr/>
        <p:txBody>
          <a:bodyPr/>
          <a:lstStyle/>
          <a:p>
            <a:fld id="{2F424A89-909B-4BA1-940E-23EAC9404E56}" type="slidenum">
              <a:rPr lang="en-US" smtClean="0"/>
              <a:pPr/>
              <a:t>55</a:t>
            </a:fld>
            <a:endParaRPr lang="en-US"/>
          </a:p>
        </p:txBody>
      </p:sp>
      <p:sp>
        <p:nvSpPr>
          <p:cNvPr id="5" name="object 5"/>
          <p:cNvSpPr/>
          <p:nvPr/>
        </p:nvSpPr>
        <p:spPr>
          <a:xfrm>
            <a:off x="1162557" y="4191761"/>
            <a:ext cx="304800" cy="1676400"/>
          </a:xfrm>
          <a:custGeom>
            <a:avLst/>
            <a:gdLst/>
            <a:ahLst/>
            <a:cxnLst/>
            <a:rect l="l" t="t" r="r" b="b"/>
            <a:pathLst>
              <a:path w="304800" h="1676400">
                <a:moveTo>
                  <a:pt x="304800" y="0"/>
                </a:moveTo>
                <a:lnTo>
                  <a:pt x="245465" y="2004"/>
                </a:lnTo>
                <a:lnTo>
                  <a:pt x="197024" y="7461"/>
                </a:lnTo>
                <a:lnTo>
                  <a:pt x="164371" y="15537"/>
                </a:lnTo>
                <a:lnTo>
                  <a:pt x="152400" y="25400"/>
                </a:lnTo>
                <a:lnTo>
                  <a:pt x="152400" y="812800"/>
                </a:lnTo>
                <a:lnTo>
                  <a:pt x="140428" y="822662"/>
                </a:lnTo>
                <a:lnTo>
                  <a:pt x="107775" y="830738"/>
                </a:lnTo>
                <a:lnTo>
                  <a:pt x="59334" y="836195"/>
                </a:lnTo>
                <a:lnTo>
                  <a:pt x="0" y="838200"/>
                </a:lnTo>
                <a:lnTo>
                  <a:pt x="59334" y="840204"/>
                </a:lnTo>
                <a:lnTo>
                  <a:pt x="107775" y="845661"/>
                </a:lnTo>
                <a:lnTo>
                  <a:pt x="140428" y="853737"/>
                </a:lnTo>
                <a:lnTo>
                  <a:pt x="152400" y="863600"/>
                </a:lnTo>
                <a:lnTo>
                  <a:pt x="152400" y="1651000"/>
                </a:lnTo>
                <a:lnTo>
                  <a:pt x="164371" y="1660889"/>
                </a:lnTo>
                <a:lnTo>
                  <a:pt x="197024" y="1668962"/>
                </a:lnTo>
                <a:lnTo>
                  <a:pt x="245465" y="1674404"/>
                </a:lnTo>
                <a:lnTo>
                  <a:pt x="304800" y="1676400"/>
                </a:lnTo>
              </a:path>
            </a:pathLst>
          </a:custGeom>
          <a:ln w="19812">
            <a:solidFill>
              <a:srgbClr val="717BA2"/>
            </a:solidFill>
          </a:ln>
        </p:spPr>
        <p:txBody>
          <a:bodyPr wrap="square" lIns="0" tIns="0" rIns="0" bIns="0" rtlCol="0"/>
          <a:lstStyle/>
          <a:p>
            <a:endParaRPr/>
          </a:p>
        </p:txBody>
      </p:sp>
      <p:sp>
        <p:nvSpPr>
          <p:cNvPr id="6" name="object 6"/>
          <p:cNvSpPr txBox="1"/>
          <p:nvPr/>
        </p:nvSpPr>
        <p:spPr>
          <a:xfrm>
            <a:off x="381000" y="4825365"/>
            <a:ext cx="77660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Gill Sans MT"/>
                <a:cs typeface="Gill Sans MT"/>
              </a:rPr>
              <a:t>Outer</a:t>
            </a:r>
            <a:r>
              <a:rPr sz="1800" spc="-60" dirty="0">
                <a:latin typeface="Gill Sans MT"/>
                <a:cs typeface="Gill Sans MT"/>
              </a:rPr>
              <a:t> </a:t>
            </a:r>
            <a:r>
              <a:rPr sz="1800" dirty="0">
                <a:solidFill>
                  <a:srgbClr val="0000FF"/>
                </a:solidFill>
                <a:latin typeface="Gill Sans MT"/>
                <a:cs typeface="Gill Sans MT"/>
              </a:rPr>
              <a:t>if</a:t>
            </a:r>
            <a:endParaRPr sz="1800">
              <a:latin typeface="Gill Sans MT"/>
              <a:cs typeface="Gill Sans MT"/>
            </a:endParaRPr>
          </a:p>
        </p:txBody>
      </p:sp>
      <p:sp>
        <p:nvSpPr>
          <p:cNvPr id="7" name="object 7"/>
          <p:cNvSpPr/>
          <p:nvPr/>
        </p:nvSpPr>
        <p:spPr>
          <a:xfrm>
            <a:off x="7639557" y="4801361"/>
            <a:ext cx="304800" cy="1219200"/>
          </a:xfrm>
          <a:custGeom>
            <a:avLst/>
            <a:gdLst/>
            <a:ahLst/>
            <a:cxnLst/>
            <a:rect l="l" t="t" r="r" b="b"/>
            <a:pathLst>
              <a:path w="304800" h="1219200">
                <a:moveTo>
                  <a:pt x="0" y="0"/>
                </a:moveTo>
                <a:lnTo>
                  <a:pt x="59334" y="2004"/>
                </a:lnTo>
                <a:lnTo>
                  <a:pt x="107775" y="7461"/>
                </a:lnTo>
                <a:lnTo>
                  <a:pt x="140428" y="15537"/>
                </a:lnTo>
                <a:lnTo>
                  <a:pt x="152400" y="25400"/>
                </a:lnTo>
                <a:lnTo>
                  <a:pt x="152400" y="584200"/>
                </a:lnTo>
                <a:lnTo>
                  <a:pt x="164371" y="594062"/>
                </a:lnTo>
                <a:lnTo>
                  <a:pt x="197024" y="602138"/>
                </a:lnTo>
                <a:lnTo>
                  <a:pt x="245465" y="607595"/>
                </a:lnTo>
                <a:lnTo>
                  <a:pt x="304800" y="609600"/>
                </a:lnTo>
                <a:lnTo>
                  <a:pt x="245465" y="611604"/>
                </a:lnTo>
                <a:lnTo>
                  <a:pt x="197024" y="617061"/>
                </a:lnTo>
                <a:lnTo>
                  <a:pt x="164371" y="625137"/>
                </a:lnTo>
                <a:lnTo>
                  <a:pt x="152400" y="635000"/>
                </a:lnTo>
                <a:lnTo>
                  <a:pt x="152400" y="1193800"/>
                </a:lnTo>
                <a:lnTo>
                  <a:pt x="140428" y="1203689"/>
                </a:lnTo>
                <a:lnTo>
                  <a:pt x="107775" y="1211762"/>
                </a:lnTo>
                <a:lnTo>
                  <a:pt x="59334" y="1217204"/>
                </a:lnTo>
                <a:lnTo>
                  <a:pt x="0" y="1219200"/>
                </a:lnTo>
              </a:path>
            </a:pathLst>
          </a:custGeom>
          <a:ln w="19812">
            <a:solidFill>
              <a:srgbClr val="717BA2"/>
            </a:solidFill>
          </a:ln>
        </p:spPr>
        <p:txBody>
          <a:bodyPr wrap="square" lIns="0" tIns="0" rIns="0" bIns="0" rtlCol="0"/>
          <a:lstStyle/>
          <a:p>
            <a:endParaRPr/>
          </a:p>
        </p:txBody>
      </p:sp>
      <p:sp>
        <p:nvSpPr>
          <p:cNvPr id="8" name="object 8"/>
          <p:cNvSpPr/>
          <p:nvPr/>
        </p:nvSpPr>
        <p:spPr>
          <a:xfrm>
            <a:off x="7334757" y="5334761"/>
            <a:ext cx="304800" cy="685800"/>
          </a:xfrm>
          <a:custGeom>
            <a:avLst/>
            <a:gdLst/>
            <a:ahLst/>
            <a:cxnLst/>
            <a:rect l="l" t="t" r="r" b="b"/>
            <a:pathLst>
              <a:path w="304800" h="685800">
                <a:moveTo>
                  <a:pt x="0" y="0"/>
                </a:moveTo>
                <a:lnTo>
                  <a:pt x="59334" y="2004"/>
                </a:lnTo>
                <a:lnTo>
                  <a:pt x="107775" y="7461"/>
                </a:lnTo>
                <a:lnTo>
                  <a:pt x="140428" y="15537"/>
                </a:lnTo>
                <a:lnTo>
                  <a:pt x="152400" y="25400"/>
                </a:lnTo>
                <a:lnTo>
                  <a:pt x="152400" y="317500"/>
                </a:lnTo>
                <a:lnTo>
                  <a:pt x="164371" y="327389"/>
                </a:lnTo>
                <a:lnTo>
                  <a:pt x="197024" y="335462"/>
                </a:lnTo>
                <a:lnTo>
                  <a:pt x="245465" y="340904"/>
                </a:lnTo>
                <a:lnTo>
                  <a:pt x="304800" y="342900"/>
                </a:lnTo>
                <a:lnTo>
                  <a:pt x="245465" y="344895"/>
                </a:lnTo>
                <a:lnTo>
                  <a:pt x="197024" y="350337"/>
                </a:lnTo>
                <a:lnTo>
                  <a:pt x="164371" y="358410"/>
                </a:lnTo>
                <a:lnTo>
                  <a:pt x="152400" y="368300"/>
                </a:lnTo>
                <a:lnTo>
                  <a:pt x="152400" y="660400"/>
                </a:lnTo>
                <a:lnTo>
                  <a:pt x="140428" y="670289"/>
                </a:lnTo>
                <a:lnTo>
                  <a:pt x="107775" y="678362"/>
                </a:lnTo>
                <a:lnTo>
                  <a:pt x="59334" y="683804"/>
                </a:lnTo>
                <a:lnTo>
                  <a:pt x="0" y="685800"/>
                </a:lnTo>
              </a:path>
            </a:pathLst>
          </a:custGeom>
          <a:ln w="19812">
            <a:solidFill>
              <a:srgbClr val="717BA2"/>
            </a:solidFill>
          </a:ln>
        </p:spPr>
        <p:txBody>
          <a:bodyPr wrap="square" lIns="0" tIns="0" rIns="0" bIns="0" rtlCol="0"/>
          <a:lstStyle/>
          <a:p>
            <a:endParaRPr/>
          </a:p>
        </p:txBody>
      </p:sp>
      <p:sp>
        <p:nvSpPr>
          <p:cNvPr id="9" name="object 9"/>
          <p:cNvSpPr txBox="1"/>
          <p:nvPr/>
        </p:nvSpPr>
        <p:spPr>
          <a:xfrm>
            <a:off x="8023605" y="5053660"/>
            <a:ext cx="898525" cy="575310"/>
          </a:xfrm>
          <a:prstGeom prst="rect">
            <a:avLst/>
          </a:prstGeom>
        </p:spPr>
        <p:txBody>
          <a:bodyPr vert="horz" wrap="square" lIns="0" tIns="12700" rIns="0" bIns="0" rtlCol="0">
            <a:spAutoFit/>
          </a:bodyPr>
          <a:lstStyle/>
          <a:p>
            <a:pPr marL="12700">
              <a:lnSpc>
                <a:spcPct val="100000"/>
              </a:lnSpc>
              <a:spcBef>
                <a:spcPts val="100"/>
              </a:spcBef>
            </a:pPr>
            <a:r>
              <a:rPr sz="1800" dirty="0">
                <a:latin typeface="Gill Sans MT"/>
                <a:cs typeface="Gill Sans MT"/>
              </a:rPr>
              <a:t>Inner</a:t>
            </a:r>
            <a:endParaRPr sz="1800">
              <a:latin typeface="Gill Sans MT"/>
              <a:cs typeface="Gill Sans MT"/>
            </a:endParaRPr>
          </a:p>
          <a:p>
            <a:pPr marL="12700">
              <a:lnSpc>
                <a:spcPct val="100000"/>
              </a:lnSpc>
              <a:spcBef>
                <a:spcPts val="5"/>
              </a:spcBef>
            </a:pPr>
            <a:r>
              <a:rPr sz="1800" dirty="0">
                <a:latin typeface="Gill Sans MT"/>
                <a:cs typeface="Gill Sans MT"/>
              </a:rPr>
              <a:t>nested</a:t>
            </a:r>
            <a:r>
              <a:rPr sz="1800" spc="-85" dirty="0">
                <a:latin typeface="Gill Sans MT"/>
                <a:cs typeface="Gill Sans MT"/>
              </a:rPr>
              <a:t> </a:t>
            </a:r>
            <a:r>
              <a:rPr sz="1800" dirty="0">
                <a:solidFill>
                  <a:srgbClr val="0000FF"/>
                </a:solidFill>
                <a:latin typeface="Gill Sans MT"/>
                <a:cs typeface="Gill Sans MT"/>
              </a:rPr>
              <a:t>if</a:t>
            </a:r>
            <a:r>
              <a:rPr sz="1800" dirty="0">
                <a:latin typeface="Gill Sans MT"/>
                <a:cs typeface="Gill Sans MT"/>
              </a:rPr>
              <a:t>s</a:t>
            </a:r>
            <a:endParaRPr sz="1800">
              <a:latin typeface="Gill Sans MT"/>
              <a:cs typeface="Gill Sans MT"/>
            </a:endParaRPr>
          </a:p>
        </p:txBody>
      </p:sp>
      <p:sp>
        <p:nvSpPr>
          <p:cNvPr id="11" name="object 11"/>
          <p:cNvSpPr txBox="1"/>
          <p:nvPr/>
        </p:nvSpPr>
        <p:spPr>
          <a:xfrm>
            <a:off x="4594580" y="1185827"/>
            <a:ext cx="3315970" cy="289182"/>
          </a:xfrm>
          <a:prstGeom prst="rect">
            <a:avLst/>
          </a:prstGeom>
        </p:spPr>
        <p:txBody>
          <a:bodyPr vert="horz" wrap="square" lIns="0" tIns="12065" rIns="0" bIns="0" rtlCol="0">
            <a:spAutoFit/>
          </a:bodyPr>
          <a:lstStyle/>
          <a:p>
            <a:pPr marL="12700">
              <a:lnSpc>
                <a:spcPct val="100000"/>
              </a:lnSpc>
              <a:spcBef>
                <a:spcPts val="1490"/>
              </a:spcBef>
            </a:pPr>
            <a:r>
              <a:rPr sz="1800" b="1" spc="-5" dirty="0">
                <a:latin typeface="Gill Sans MT"/>
                <a:cs typeface="Gill Sans MT"/>
              </a:rPr>
              <a:t>Nested </a:t>
            </a:r>
            <a:r>
              <a:rPr sz="1800" b="1" dirty="0">
                <a:latin typeface="Gill Sans MT"/>
                <a:cs typeface="Gill Sans MT"/>
              </a:rPr>
              <a:t>if </a:t>
            </a:r>
            <a:r>
              <a:rPr sz="1800" b="1" spc="-5" dirty="0">
                <a:latin typeface="Gill Sans MT"/>
                <a:cs typeface="Gill Sans MT"/>
              </a:rPr>
              <a:t>within the </a:t>
            </a:r>
            <a:r>
              <a:rPr sz="1800" b="1" dirty="0">
                <a:latin typeface="Gill Sans MT"/>
                <a:cs typeface="Gill Sans MT"/>
              </a:rPr>
              <a:t>else</a:t>
            </a:r>
            <a:r>
              <a:rPr sz="1800" b="1" spc="-120" dirty="0">
                <a:latin typeface="Gill Sans MT"/>
                <a:cs typeface="Gill Sans MT"/>
              </a:rPr>
              <a:t> </a:t>
            </a:r>
            <a:r>
              <a:rPr sz="1800" b="1" dirty="0">
                <a:latin typeface="Gill Sans MT"/>
                <a:cs typeface="Gill Sans MT"/>
              </a:rPr>
              <a:t>clause</a:t>
            </a:r>
            <a:endParaRPr sz="1800" dirty="0">
              <a:latin typeface="Gill Sans MT"/>
              <a:cs typeface="Gill Sans MT"/>
            </a:endParaRPr>
          </a:p>
        </p:txBody>
      </p:sp>
    </p:spTree>
    <p:extLst>
      <p:ext uri="{BB962C8B-B14F-4D97-AF65-F5344CB8AC3E}">
        <p14:creationId xmlns:p14="http://schemas.microsoft.com/office/powerpoint/2010/main" val="3007923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7341"/>
            <a:ext cx="3240405" cy="513715"/>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464652"/>
                </a:solidFill>
              </a:rPr>
              <a:t>while</a:t>
            </a:r>
            <a:r>
              <a:rPr sz="3200" spc="-65" dirty="0">
                <a:solidFill>
                  <a:srgbClr val="464652"/>
                </a:solidFill>
              </a:rPr>
              <a:t> </a:t>
            </a:r>
            <a:r>
              <a:rPr sz="3200" spc="-5" dirty="0">
                <a:solidFill>
                  <a:srgbClr val="464652"/>
                </a:solidFill>
              </a:rPr>
              <a:t>Statement</a:t>
            </a:r>
            <a:endParaRPr sz="3200"/>
          </a:p>
        </p:txBody>
      </p:sp>
      <p:sp>
        <p:nvSpPr>
          <p:cNvPr id="7" name="Slide Number Placeholder 6"/>
          <p:cNvSpPr>
            <a:spLocks noGrp="1"/>
          </p:cNvSpPr>
          <p:nvPr>
            <p:ph type="sldNum" sz="quarter" idx="12"/>
          </p:nvPr>
        </p:nvSpPr>
        <p:spPr/>
        <p:txBody>
          <a:bodyPr/>
          <a:lstStyle/>
          <a:p>
            <a:fld id="{2F424A89-909B-4BA1-940E-23EAC9404E56}" type="slidenum">
              <a:rPr lang="en-US" smtClean="0"/>
              <a:pPr/>
              <a:t>56</a:t>
            </a:fld>
            <a:endParaRPr lang="en-US"/>
          </a:p>
        </p:txBody>
      </p:sp>
      <p:sp>
        <p:nvSpPr>
          <p:cNvPr id="3" name="object 3"/>
          <p:cNvSpPr txBox="1"/>
          <p:nvPr/>
        </p:nvSpPr>
        <p:spPr>
          <a:xfrm>
            <a:off x="535940" y="1752600"/>
            <a:ext cx="8150860" cy="3917950"/>
          </a:xfrm>
          <a:prstGeom prst="rect">
            <a:avLst/>
          </a:prstGeom>
        </p:spPr>
        <p:txBody>
          <a:bodyPr vert="horz" wrap="square" lIns="0" tIns="13335" rIns="0" bIns="0" rtlCol="0">
            <a:spAutoFit/>
          </a:bodyPr>
          <a:lstStyle/>
          <a:p>
            <a:pPr marL="286385" marR="232410" indent="-274320">
              <a:lnSpc>
                <a:spcPct val="100000"/>
              </a:lnSpc>
              <a:spcBef>
                <a:spcPts val="10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The </a:t>
            </a:r>
            <a:r>
              <a:rPr sz="2600" spc="-5" dirty="0">
                <a:solidFill>
                  <a:srgbClr val="0000FF"/>
                </a:solidFill>
                <a:latin typeface="Consolas"/>
                <a:cs typeface="Consolas"/>
              </a:rPr>
              <a:t>while </a:t>
            </a:r>
            <a:r>
              <a:rPr sz="2600" dirty="0">
                <a:latin typeface="Gill Sans MT"/>
                <a:cs typeface="Gill Sans MT"/>
              </a:rPr>
              <a:t>statement </a:t>
            </a:r>
            <a:r>
              <a:rPr sz="2600" spc="-5" dirty="0">
                <a:latin typeface="Gill Sans MT"/>
                <a:cs typeface="Gill Sans MT"/>
              </a:rPr>
              <a:t>is </a:t>
            </a:r>
            <a:r>
              <a:rPr sz="2600" dirty="0">
                <a:latin typeface="Gill Sans MT"/>
                <a:cs typeface="Gill Sans MT"/>
              </a:rPr>
              <a:t>used </a:t>
            </a:r>
            <a:r>
              <a:rPr sz="2600" spc="-10" dirty="0">
                <a:latin typeface="Gill Sans MT"/>
                <a:cs typeface="Gill Sans MT"/>
              </a:rPr>
              <a:t>to </a:t>
            </a:r>
            <a:r>
              <a:rPr sz="2600" spc="-5" dirty="0">
                <a:latin typeface="Gill Sans MT"/>
                <a:cs typeface="Gill Sans MT"/>
              </a:rPr>
              <a:t>implement </a:t>
            </a:r>
            <a:r>
              <a:rPr sz="2600" spc="-10" dirty="0">
                <a:latin typeface="Gill Sans MT"/>
                <a:cs typeface="Gill Sans MT"/>
              </a:rPr>
              <a:t>iterative  executions</a:t>
            </a:r>
            <a:r>
              <a:rPr sz="2600" spc="-20" dirty="0">
                <a:latin typeface="Gill Sans MT"/>
                <a:cs typeface="Gill Sans MT"/>
              </a:rPr>
              <a:t> </a:t>
            </a:r>
            <a:r>
              <a:rPr sz="2600" dirty="0">
                <a:latin typeface="Gill Sans MT"/>
                <a:cs typeface="Gill Sans MT"/>
              </a:rPr>
              <a:t>of</a:t>
            </a:r>
            <a:r>
              <a:rPr sz="2600" spc="5" dirty="0">
                <a:latin typeface="Gill Sans MT"/>
                <a:cs typeface="Gill Sans MT"/>
              </a:rPr>
              <a:t> </a:t>
            </a:r>
            <a:r>
              <a:rPr sz="2600" dirty="0">
                <a:latin typeface="Gill Sans MT"/>
                <a:cs typeface="Gill Sans MT"/>
              </a:rPr>
              <a:t>statements</a:t>
            </a:r>
            <a:r>
              <a:rPr sz="2600" spc="5" dirty="0">
                <a:latin typeface="Gill Sans MT"/>
                <a:cs typeface="Gill Sans MT"/>
              </a:rPr>
              <a:t> </a:t>
            </a:r>
            <a:r>
              <a:rPr sz="2600" spc="-5" dirty="0">
                <a:latin typeface="Gill Sans MT"/>
                <a:cs typeface="Gill Sans MT"/>
              </a:rPr>
              <a:t>in</a:t>
            </a:r>
            <a:r>
              <a:rPr sz="2600" spc="10" dirty="0">
                <a:latin typeface="Gill Sans MT"/>
                <a:cs typeface="Gill Sans MT"/>
              </a:rPr>
              <a:t> </a:t>
            </a:r>
            <a:r>
              <a:rPr sz="2600" dirty="0">
                <a:latin typeface="Gill Sans MT"/>
                <a:cs typeface="Gill Sans MT"/>
              </a:rPr>
              <a:t>Python,</a:t>
            </a:r>
            <a:r>
              <a:rPr sz="2600" spc="-280" dirty="0">
                <a:latin typeface="Gill Sans MT"/>
                <a:cs typeface="Gill Sans MT"/>
              </a:rPr>
              <a:t> </a:t>
            </a:r>
            <a:r>
              <a:rPr sz="2600" dirty="0">
                <a:latin typeface="Gill Sans MT"/>
                <a:cs typeface="Gill Sans MT"/>
              </a:rPr>
              <a:t>a.k.a.</a:t>
            </a:r>
            <a:r>
              <a:rPr sz="2600" spc="-325" dirty="0">
                <a:latin typeface="Gill Sans MT"/>
                <a:cs typeface="Gill Sans MT"/>
              </a:rPr>
              <a:t> </a:t>
            </a:r>
            <a:r>
              <a:rPr sz="2600" b="1" spc="-5" dirty="0">
                <a:solidFill>
                  <a:srgbClr val="0000FF"/>
                </a:solidFill>
                <a:latin typeface="Consolas"/>
                <a:cs typeface="Consolas"/>
              </a:rPr>
              <a:t>while</a:t>
            </a:r>
            <a:r>
              <a:rPr sz="2600" b="1" spc="-725" dirty="0">
                <a:solidFill>
                  <a:srgbClr val="0000FF"/>
                </a:solidFill>
                <a:latin typeface="Consolas"/>
                <a:cs typeface="Consolas"/>
              </a:rPr>
              <a:t> </a:t>
            </a:r>
            <a:r>
              <a:rPr sz="2600" b="1" dirty="0">
                <a:latin typeface="Gill Sans MT"/>
                <a:cs typeface="Gill Sans MT"/>
              </a:rPr>
              <a:t>loop</a:t>
            </a:r>
            <a:r>
              <a:rPr sz="2600" dirty="0">
                <a:latin typeface="Gill Sans MT"/>
                <a:cs typeface="Gill Sans MT"/>
              </a:rPr>
              <a:t>.</a:t>
            </a:r>
          </a:p>
          <a:p>
            <a:pPr marL="927100" marR="4458970" indent="-640715">
              <a:lnSpc>
                <a:spcPct val="118800"/>
              </a:lnSpc>
              <a:spcBef>
                <a:spcPts val="15"/>
              </a:spcBef>
            </a:pPr>
            <a:r>
              <a:rPr sz="2600" b="1" spc="-5" dirty="0">
                <a:solidFill>
                  <a:srgbClr val="0000FF"/>
                </a:solidFill>
                <a:latin typeface="Consolas"/>
                <a:cs typeface="Consolas"/>
              </a:rPr>
              <a:t>while</a:t>
            </a:r>
            <a:r>
              <a:rPr sz="2600" b="1" spc="-65" dirty="0">
                <a:solidFill>
                  <a:srgbClr val="0000FF"/>
                </a:solidFill>
                <a:latin typeface="Consolas"/>
                <a:cs typeface="Consolas"/>
              </a:rPr>
              <a:t> </a:t>
            </a:r>
            <a:r>
              <a:rPr sz="2600" spc="-10" dirty="0">
                <a:solidFill>
                  <a:srgbClr val="0000FF"/>
                </a:solidFill>
                <a:latin typeface="Consolas"/>
                <a:cs typeface="Consolas"/>
              </a:rPr>
              <a:t>EXPRESSION</a:t>
            </a:r>
            <a:r>
              <a:rPr sz="2600" b="1" spc="-10" dirty="0">
                <a:solidFill>
                  <a:srgbClr val="0000FF"/>
                </a:solidFill>
                <a:latin typeface="Consolas"/>
                <a:cs typeface="Consolas"/>
              </a:rPr>
              <a:t>:  </a:t>
            </a:r>
            <a:r>
              <a:rPr sz="2600" spc="-5" dirty="0">
                <a:solidFill>
                  <a:srgbClr val="0000FF"/>
                </a:solidFill>
                <a:latin typeface="Consolas"/>
                <a:cs typeface="Consolas"/>
              </a:rPr>
              <a:t>ACTION</a:t>
            </a:r>
            <a:endParaRPr sz="2600" dirty="0">
              <a:latin typeface="Consolas"/>
              <a:cs typeface="Consolas"/>
            </a:endParaRPr>
          </a:p>
          <a:p>
            <a:pPr marL="12700">
              <a:lnSpc>
                <a:spcPct val="100000"/>
              </a:lnSpc>
              <a:spcBef>
                <a:spcPts val="61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The </a:t>
            </a:r>
            <a:r>
              <a:rPr sz="2600" spc="-5" dirty="0">
                <a:solidFill>
                  <a:srgbClr val="0000FF"/>
                </a:solidFill>
                <a:latin typeface="Consolas"/>
                <a:cs typeface="Consolas"/>
              </a:rPr>
              <a:t>while</a:t>
            </a:r>
            <a:r>
              <a:rPr sz="2600" spc="-730" dirty="0">
                <a:solidFill>
                  <a:srgbClr val="0000FF"/>
                </a:solidFill>
                <a:latin typeface="Consolas"/>
                <a:cs typeface="Consolas"/>
              </a:rPr>
              <a:t> </a:t>
            </a:r>
            <a:r>
              <a:rPr sz="2600" spc="-10" dirty="0">
                <a:latin typeface="Gill Sans MT"/>
                <a:cs typeface="Gill Sans MT"/>
              </a:rPr>
              <a:t>expression</a:t>
            </a:r>
            <a:r>
              <a:rPr sz="2600" spc="-5" dirty="0">
                <a:latin typeface="Gill Sans MT"/>
                <a:cs typeface="Gill Sans MT"/>
              </a:rPr>
              <a:t> is</a:t>
            </a:r>
            <a:r>
              <a:rPr sz="2600" spc="0" dirty="0">
                <a:latin typeface="Gill Sans MT"/>
                <a:cs typeface="Gill Sans MT"/>
              </a:rPr>
              <a:t> </a:t>
            </a:r>
            <a:r>
              <a:rPr sz="2600" spc="-5" dirty="0">
                <a:latin typeface="Gill Sans MT"/>
                <a:cs typeface="Gill Sans MT"/>
              </a:rPr>
              <a:t>similar</a:t>
            </a:r>
            <a:r>
              <a:rPr sz="2600" spc="0" dirty="0">
                <a:latin typeface="Gill Sans MT"/>
                <a:cs typeface="Gill Sans MT"/>
              </a:rPr>
              <a:t> </a:t>
            </a:r>
            <a:r>
              <a:rPr sz="2600" spc="-5" dirty="0">
                <a:latin typeface="Gill Sans MT"/>
                <a:cs typeface="Gill Sans MT"/>
              </a:rPr>
              <a:t>to</a:t>
            </a:r>
            <a:r>
              <a:rPr sz="2600" spc="0" dirty="0">
                <a:latin typeface="Gill Sans MT"/>
                <a:cs typeface="Gill Sans MT"/>
              </a:rPr>
              <a:t> </a:t>
            </a:r>
            <a:r>
              <a:rPr sz="2600" spc="-5" dirty="0">
                <a:latin typeface="Gill Sans MT"/>
                <a:cs typeface="Gill Sans MT"/>
              </a:rPr>
              <a:t>the</a:t>
            </a:r>
            <a:r>
              <a:rPr sz="2600" spc="0" dirty="0">
                <a:latin typeface="Gill Sans MT"/>
                <a:cs typeface="Gill Sans MT"/>
              </a:rPr>
              <a:t> </a:t>
            </a:r>
            <a:r>
              <a:rPr sz="2600" spc="-5" dirty="0">
                <a:solidFill>
                  <a:srgbClr val="0000FF"/>
                </a:solidFill>
                <a:latin typeface="Consolas"/>
                <a:cs typeface="Consolas"/>
              </a:rPr>
              <a:t>if</a:t>
            </a:r>
            <a:r>
              <a:rPr sz="2600" spc="-710" dirty="0">
                <a:solidFill>
                  <a:srgbClr val="0000FF"/>
                </a:solidFill>
                <a:latin typeface="Consolas"/>
                <a:cs typeface="Consolas"/>
              </a:rPr>
              <a:t> </a:t>
            </a:r>
            <a:r>
              <a:rPr sz="2600" spc="-10" dirty="0">
                <a:latin typeface="Gill Sans MT"/>
                <a:cs typeface="Gill Sans MT"/>
              </a:rPr>
              <a:t>expression</a:t>
            </a:r>
            <a:endParaRPr sz="2600" dirty="0">
              <a:latin typeface="Gill Sans MT"/>
              <a:cs typeface="Gill Sans MT"/>
            </a:endParaRPr>
          </a:p>
          <a:p>
            <a:pPr marL="286385">
              <a:lnSpc>
                <a:spcPct val="100000"/>
              </a:lnSpc>
            </a:pPr>
            <a:r>
              <a:rPr sz="2600" dirty="0">
                <a:latin typeface="Gill Sans MT"/>
                <a:cs typeface="Gill Sans MT"/>
              </a:rPr>
              <a:t>and </a:t>
            </a:r>
            <a:r>
              <a:rPr sz="2600" spc="-5" dirty="0">
                <a:latin typeface="Gill Sans MT"/>
                <a:cs typeface="Gill Sans MT"/>
              </a:rPr>
              <a:t>evaluates </a:t>
            </a:r>
            <a:r>
              <a:rPr sz="2600" dirty="0">
                <a:latin typeface="Gill Sans MT"/>
                <a:cs typeface="Gill Sans MT"/>
              </a:rPr>
              <a:t>to </a:t>
            </a:r>
            <a:r>
              <a:rPr sz="2600" spc="-5" dirty="0">
                <a:latin typeface="Gill Sans MT"/>
                <a:cs typeface="Gill Sans MT"/>
              </a:rPr>
              <a:t>the </a:t>
            </a:r>
            <a:r>
              <a:rPr sz="2600" dirty="0">
                <a:latin typeface="Gill Sans MT"/>
                <a:cs typeface="Gill Sans MT"/>
              </a:rPr>
              <a:t>Boolean value of </a:t>
            </a:r>
            <a:r>
              <a:rPr sz="2600" spc="-5" dirty="0">
                <a:solidFill>
                  <a:srgbClr val="0000FF"/>
                </a:solidFill>
                <a:latin typeface="Consolas"/>
                <a:cs typeface="Consolas"/>
              </a:rPr>
              <a:t>True</a:t>
            </a:r>
            <a:r>
              <a:rPr sz="2600" spc="-760" dirty="0">
                <a:solidFill>
                  <a:srgbClr val="0000FF"/>
                </a:solidFill>
                <a:latin typeface="Consolas"/>
                <a:cs typeface="Consolas"/>
              </a:rPr>
              <a:t> </a:t>
            </a:r>
            <a:r>
              <a:rPr sz="2600" dirty="0">
                <a:latin typeface="Gill Sans MT"/>
                <a:cs typeface="Gill Sans MT"/>
              </a:rPr>
              <a:t>or </a:t>
            </a:r>
            <a:r>
              <a:rPr sz="2600" spc="-10" dirty="0">
                <a:solidFill>
                  <a:srgbClr val="0000FF"/>
                </a:solidFill>
                <a:latin typeface="Consolas"/>
                <a:cs typeface="Consolas"/>
              </a:rPr>
              <a:t>False</a:t>
            </a:r>
            <a:r>
              <a:rPr sz="2600" spc="-10" dirty="0">
                <a:latin typeface="Gill Sans MT"/>
                <a:cs typeface="Gill Sans MT"/>
              </a:rPr>
              <a:t>.</a:t>
            </a:r>
            <a:endParaRPr sz="2600" dirty="0">
              <a:latin typeface="Gill Sans MT"/>
              <a:cs typeface="Gill Sans MT"/>
            </a:endParaRPr>
          </a:p>
          <a:p>
            <a:pPr marL="286385" marR="319405" indent="-274320">
              <a:lnSpc>
                <a:spcPct val="101200"/>
              </a:lnSpc>
              <a:spcBef>
                <a:spcPts val="56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The body of the </a:t>
            </a:r>
            <a:r>
              <a:rPr sz="2600" spc="-5" dirty="0">
                <a:solidFill>
                  <a:srgbClr val="0000FF"/>
                </a:solidFill>
                <a:latin typeface="Consolas"/>
                <a:cs typeface="Consolas"/>
              </a:rPr>
              <a:t>while</a:t>
            </a:r>
            <a:r>
              <a:rPr sz="2600" spc="-790" dirty="0">
                <a:solidFill>
                  <a:srgbClr val="0000FF"/>
                </a:solidFill>
                <a:latin typeface="Consolas"/>
                <a:cs typeface="Consolas"/>
              </a:rPr>
              <a:t> </a:t>
            </a:r>
            <a:r>
              <a:rPr sz="2600" dirty="0">
                <a:latin typeface="Gill Sans MT"/>
                <a:cs typeface="Gill Sans MT"/>
              </a:rPr>
              <a:t>statement contains </a:t>
            </a:r>
            <a:r>
              <a:rPr sz="2600" spc="-5" dirty="0">
                <a:latin typeface="Gill Sans MT"/>
                <a:cs typeface="Gill Sans MT"/>
              </a:rPr>
              <a:t>the </a:t>
            </a:r>
            <a:r>
              <a:rPr sz="2600" dirty="0">
                <a:latin typeface="Gill Sans MT"/>
                <a:cs typeface="Gill Sans MT"/>
              </a:rPr>
              <a:t>action  statements </a:t>
            </a:r>
            <a:r>
              <a:rPr sz="2600" spc="-5" dirty="0">
                <a:latin typeface="Gill Sans MT"/>
                <a:cs typeface="Gill Sans MT"/>
              </a:rPr>
              <a:t>to </a:t>
            </a:r>
            <a:r>
              <a:rPr sz="2600" dirty="0">
                <a:latin typeface="Gill Sans MT"/>
                <a:cs typeface="Gill Sans MT"/>
              </a:rPr>
              <a:t>be</a:t>
            </a:r>
            <a:r>
              <a:rPr sz="2600" spc="0" dirty="0">
                <a:latin typeface="Gill Sans MT"/>
                <a:cs typeface="Gill Sans MT"/>
              </a:rPr>
              <a:t> </a:t>
            </a:r>
            <a:r>
              <a:rPr sz="2600" spc="-10" dirty="0">
                <a:latin typeface="Gill Sans MT"/>
                <a:cs typeface="Gill Sans MT"/>
              </a:rPr>
              <a:t>executed.</a:t>
            </a:r>
            <a:endParaRPr sz="2600" dirty="0">
              <a:latin typeface="Gill Sans MT"/>
              <a:cs typeface="Gill Sans MT"/>
            </a:endParaRPr>
          </a:p>
          <a:p>
            <a:pPr marL="286385">
              <a:lnSpc>
                <a:spcPct val="100000"/>
              </a:lnSpc>
              <a:spcBef>
                <a:spcPts val="48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464652"/>
                </a:solidFill>
                <a:latin typeface="Gill Sans MT"/>
                <a:cs typeface="Gill Sans MT"/>
              </a:rPr>
              <a:t>The </a:t>
            </a:r>
            <a:r>
              <a:rPr sz="2300" dirty="0">
                <a:solidFill>
                  <a:srgbClr val="464652"/>
                </a:solidFill>
                <a:latin typeface="Gill Sans MT"/>
                <a:cs typeface="Gill Sans MT"/>
              </a:rPr>
              <a:t>body </a:t>
            </a:r>
            <a:r>
              <a:rPr sz="2300" spc="-10" dirty="0">
                <a:solidFill>
                  <a:srgbClr val="464652"/>
                </a:solidFill>
                <a:latin typeface="Gill Sans MT"/>
                <a:cs typeface="Gill Sans MT"/>
              </a:rPr>
              <a:t>must </a:t>
            </a:r>
            <a:r>
              <a:rPr sz="2300" dirty="0">
                <a:solidFill>
                  <a:srgbClr val="464652"/>
                </a:solidFill>
                <a:latin typeface="Gill Sans MT"/>
                <a:cs typeface="Gill Sans MT"/>
              </a:rPr>
              <a:t>be </a:t>
            </a:r>
            <a:r>
              <a:rPr sz="2300" spc="-5" dirty="0">
                <a:solidFill>
                  <a:srgbClr val="464652"/>
                </a:solidFill>
                <a:latin typeface="Gill Sans MT"/>
                <a:cs typeface="Gill Sans MT"/>
              </a:rPr>
              <a:t>indented to the </a:t>
            </a:r>
            <a:r>
              <a:rPr sz="2300" dirty="0">
                <a:solidFill>
                  <a:srgbClr val="464652"/>
                </a:solidFill>
                <a:latin typeface="Gill Sans MT"/>
                <a:cs typeface="Gill Sans MT"/>
              </a:rPr>
              <a:t>right of </a:t>
            </a:r>
            <a:r>
              <a:rPr sz="2300" spc="-5" dirty="0">
                <a:solidFill>
                  <a:srgbClr val="464652"/>
                </a:solidFill>
                <a:latin typeface="Gill Sans MT"/>
                <a:cs typeface="Gill Sans MT"/>
              </a:rPr>
              <a:t>the </a:t>
            </a:r>
            <a:r>
              <a:rPr sz="2300" dirty="0">
                <a:solidFill>
                  <a:srgbClr val="0000FF"/>
                </a:solidFill>
                <a:latin typeface="Consolas"/>
                <a:cs typeface="Consolas"/>
              </a:rPr>
              <a:t>while</a:t>
            </a:r>
            <a:r>
              <a:rPr sz="2300" spc="-680" dirty="0">
                <a:solidFill>
                  <a:srgbClr val="0000FF"/>
                </a:solidFill>
                <a:latin typeface="Consolas"/>
                <a:cs typeface="Consolas"/>
              </a:rPr>
              <a:t> </a:t>
            </a:r>
            <a:r>
              <a:rPr sz="2300" dirty="0">
                <a:solidFill>
                  <a:srgbClr val="464652"/>
                </a:solidFill>
                <a:latin typeface="Gill Sans MT"/>
                <a:cs typeface="Gill Sans MT"/>
              </a:rPr>
              <a:t>header</a:t>
            </a:r>
            <a:endParaRPr sz="2300" dirty="0">
              <a:latin typeface="Gill Sans MT"/>
              <a:cs typeface="Gill Sans MT"/>
            </a:endParaRPr>
          </a:p>
        </p:txBody>
      </p:sp>
    </p:spTree>
    <p:extLst>
      <p:ext uri="{BB962C8B-B14F-4D97-AF65-F5344CB8AC3E}">
        <p14:creationId xmlns:p14="http://schemas.microsoft.com/office/powerpoint/2010/main" val="37808018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5148"/>
            <a:ext cx="8227060" cy="505908"/>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464652"/>
                </a:solidFill>
              </a:rPr>
              <a:t>while </a:t>
            </a:r>
            <a:r>
              <a:rPr sz="3200" spc="-5" dirty="0">
                <a:solidFill>
                  <a:srgbClr val="464652"/>
                </a:solidFill>
              </a:rPr>
              <a:t>Statement</a:t>
            </a:r>
            <a:r>
              <a:rPr sz="3200" spc="-60" dirty="0">
                <a:solidFill>
                  <a:srgbClr val="464652"/>
                </a:solidFill>
              </a:rPr>
              <a:t> </a:t>
            </a:r>
            <a:r>
              <a:rPr sz="3200" dirty="0">
                <a:solidFill>
                  <a:srgbClr val="464652"/>
                </a:solidFill>
              </a:rPr>
              <a:t>(</a:t>
            </a:r>
            <a:r>
              <a:rPr lang="en-SG" sz="3200" dirty="0">
                <a:solidFill>
                  <a:srgbClr val="464652"/>
                </a:solidFill>
              </a:rPr>
              <a:t>cont.</a:t>
            </a:r>
            <a:r>
              <a:rPr sz="3200" dirty="0">
                <a:solidFill>
                  <a:srgbClr val="464652"/>
                </a:solidFill>
              </a:rPr>
              <a:t>)</a:t>
            </a:r>
            <a:endParaRPr sz="3200" dirty="0"/>
          </a:p>
        </p:txBody>
      </p:sp>
      <p:sp>
        <p:nvSpPr>
          <p:cNvPr id="7" name="Slide Number Placeholder 6"/>
          <p:cNvSpPr>
            <a:spLocks noGrp="1"/>
          </p:cNvSpPr>
          <p:nvPr>
            <p:ph type="sldNum" sz="quarter" idx="12"/>
          </p:nvPr>
        </p:nvSpPr>
        <p:spPr/>
        <p:txBody>
          <a:bodyPr/>
          <a:lstStyle/>
          <a:p>
            <a:fld id="{2F424A89-909B-4BA1-940E-23EAC9404E56}" type="slidenum">
              <a:rPr lang="en-US" smtClean="0"/>
              <a:pPr/>
              <a:t>57</a:t>
            </a:fld>
            <a:endParaRPr lang="en-US"/>
          </a:p>
        </p:txBody>
      </p:sp>
      <p:sp>
        <p:nvSpPr>
          <p:cNvPr id="3" name="object 3"/>
          <p:cNvSpPr txBox="1"/>
          <p:nvPr/>
        </p:nvSpPr>
        <p:spPr>
          <a:xfrm>
            <a:off x="547663" y="1611341"/>
            <a:ext cx="8020684" cy="4328160"/>
          </a:xfrm>
          <a:prstGeom prst="rect">
            <a:avLst/>
          </a:prstGeom>
        </p:spPr>
        <p:txBody>
          <a:bodyPr vert="horz" wrap="square" lIns="0" tIns="85725" rIns="0" bIns="0" rtlCol="0">
            <a:spAutoFit/>
          </a:bodyPr>
          <a:lstStyle/>
          <a:p>
            <a:pPr marL="12700">
              <a:lnSpc>
                <a:spcPct val="100000"/>
              </a:lnSpc>
              <a:spcBef>
                <a:spcPts val="67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The while </a:t>
            </a:r>
            <a:r>
              <a:rPr sz="2600" spc="-5" dirty="0">
                <a:latin typeface="Gill Sans MT"/>
                <a:cs typeface="Gill Sans MT"/>
              </a:rPr>
              <a:t>expression </a:t>
            </a:r>
            <a:r>
              <a:rPr sz="2600" dirty="0">
                <a:latin typeface="Gill Sans MT"/>
                <a:cs typeface="Gill Sans MT"/>
              </a:rPr>
              <a:t>is </a:t>
            </a:r>
            <a:r>
              <a:rPr sz="2600" spc="-20" dirty="0">
                <a:latin typeface="Gill Sans MT"/>
                <a:cs typeface="Gill Sans MT"/>
              </a:rPr>
              <a:t>always </a:t>
            </a:r>
            <a:r>
              <a:rPr sz="2600" spc="-5" dirty="0">
                <a:latin typeface="Gill Sans MT"/>
                <a:cs typeface="Gill Sans MT"/>
              </a:rPr>
              <a:t>evaluated:</a:t>
            </a:r>
            <a:endParaRPr sz="2600" dirty="0">
              <a:latin typeface="Gill Sans MT"/>
              <a:cs typeface="Gill Sans MT"/>
            </a:endParaRPr>
          </a:p>
          <a:p>
            <a:pPr marL="286385">
              <a:lnSpc>
                <a:spcPct val="100000"/>
              </a:lnSpc>
              <a:spcBef>
                <a:spcPts val="52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464652"/>
                </a:solidFill>
                <a:latin typeface="Gill Sans MT"/>
                <a:cs typeface="Gill Sans MT"/>
              </a:rPr>
              <a:t>At </a:t>
            </a:r>
            <a:r>
              <a:rPr sz="2300" spc="-5" dirty="0">
                <a:solidFill>
                  <a:srgbClr val="464652"/>
                </a:solidFill>
                <a:latin typeface="Gill Sans MT"/>
                <a:cs typeface="Gill Sans MT"/>
              </a:rPr>
              <a:t>the </a:t>
            </a:r>
            <a:r>
              <a:rPr sz="2300" dirty="0">
                <a:solidFill>
                  <a:srgbClr val="464652"/>
                </a:solidFill>
                <a:latin typeface="Gill Sans MT"/>
                <a:cs typeface="Gill Sans MT"/>
              </a:rPr>
              <a:t>beginning </a:t>
            </a:r>
            <a:r>
              <a:rPr sz="2300" spc="-15" dirty="0">
                <a:solidFill>
                  <a:srgbClr val="464652"/>
                </a:solidFill>
                <a:latin typeface="Gill Sans MT"/>
                <a:cs typeface="Gill Sans MT"/>
              </a:rPr>
              <a:t>before </a:t>
            </a:r>
            <a:r>
              <a:rPr sz="2300" spc="-5" dirty="0">
                <a:solidFill>
                  <a:srgbClr val="464652"/>
                </a:solidFill>
                <a:latin typeface="Gill Sans MT"/>
                <a:cs typeface="Gill Sans MT"/>
              </a:rPr>
              <a:t>the </a:t>
            </a:r>
            <a:r>
              <a:rPr sz="2300" dirty="0">
                <a:solidFill>
                  <a:srgbClr val="464652"/>
                </a:solidFill>
                <a:latin typeface="Gill Sans MT"/>
                <a:cs typeface="Gill Sans MT"/>
              </a:rPr>
              <a:t>body </a:t>
            </a:r>
            <a:r>
              <a:rPr sz="2300" spc="-5" dirty="0">
                <a:solidFill>
                  <a:srgbClr val="464652"/>
                </a:solidFill>
                <a:latin typeface="Gill Sans MT"/>
                <a:cs typeface="Gill Sans MT"/>
              </a:rPr>
              <a:t>is </a:t>
            </a:r>
            <a:r>
              <a:rPr sz="2300" spc="-15" dirty="0">
                <a:solidFill>
                  <a:srgbClr val="464652"/>
                </a:solidFill>
                <a:latin typeface="Gill Sans MT"/>
                <a:cs typeface="Gill Sans MT"/>
              </a:rPr>
              <a:t>executed </a:t>
            </a:r>
            <a:r>
              <a:rPr sz="2300" spc="-10" dirty="0">
                <a:solidFill>
                  <a:srgbClr val="464652"/>
                </a:solidFill>
                <a:latin typeface="Gill Sans MT"/>
                <a:cs typeface="Gill Sans MT"/>
              </a:rPr>
              <a:t>for </a:t>
            </a:r>
            <a:r>
              <a:rPr sz="2300" spc="-5" dirty="0">
                <a:solidFill>
                  <a:srgbClr val="464652"/>
                </a:solidFill>
                <a:latin typeface="Gill Sans MT"/>
                <a:cs typeface="Gill Sans MT"/>
              </a:rPr>
              <a:t>the </a:t>
            </a:r>
            <a:r>
              <a:rPr sz="2300" dirty="0">
                <a:solidFill>
                  <a:srgbClr val="464652"/>
                </a:solidFill>
                <a:latin typeface="Gill Sans MT"/>
                <a:cs typeface="Gill Sans MT"/>
              </a:rPr>
              <a:t>first</a:t>
            </a:r>
            <a:r>
              <a:rPr sz="2300" spc="-15" dirty="0">
                <a:solidFill>
                  <a:srgbClr val="464652"/>
                </a:solidFill>
                <a:latin typeface="Gill Sans MT"/>
                <a:cs typeface="Gill Sans MT"/>
              </a:rPr>
              <a:t> </a:t>
            </a:r>
            <a:r>
              <a:rPr sz="2300" spc="0" dirty="0">
                <a:solidFill>
                  <a:srgbClr val="464652"/>
                </a:solidFill>
                <a:latin typeface="Gill Sans MT"/>
                <a:cs typeface="Gill Sans MT"/>
              </a:rPr>
              <a:t>time.</a:t>
            </a:r>
            <a:endParaRPr sz="2300" dirty="0">
              <a:latin typeface="Gill Sans MT"/>
              <a:cs typeface="Gill Sans MT"/>
            </a:endParaRPr>
          </a:p>
          <a:p>
            <a:pPr marL="286385">
              <a:lnSpc>
                <a:spcPct val="100000"/>
              </a:lnSpc>
              <a:spcBef>
                <a:spcPts val="50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464652"/>
                </a:solidFill>
                <a:latin typeface="Gill Sans MT"/>
                <a:cs typeface="Gill Sans MT"/>
              </a:rPr>
              <a:t>Each </a:t>
            </a:r>
            <a:r>
              <a:rPr sz="2300" spc="-5" dirty="0">
                <a:solidFill>
                  <a:srgbClr val="464652"/>
                </a:solidFill>
                <a:latin typeface="Gill Sans MT"/>
                <a:cs typeface="Gill Sans MT"/>
              </a:rPr>
              <a:t>time </a:t>
            </a:r>
            <a:r>
              <a:rPr sz="2300" dirty="0">
                <a:solidFill>
                  <a:srgbClr val="464652"/>
                </a:solidFill>
                <a:latin typeface="Gill Sans MT"/>
                <a:cs typeface="Gill Sans MT"/>
              </a:rPr>
              <a:t>after </a:t>
            </a:r>
            <a:r>
              <a:rPr sz="2300" spc="-5" dirty="0">
                <a:solidFill>
                  <a:srgbClr val="464652"/>
                </a:solidFill>
                <a:latin typeface="Gill Sans MT"/>
                <a:cs typeface="Gill Sans MT"/>
              </a:rPr>
              <a:t>the </a:t>
            </a:r>
            <a:r>
              <a:rPr sz="2300" dirty="0">
                <a:solidFill>
                  <a:srgbClr val="464652"/>
                </a:solidFill>
                <a:latin typeface="Gill Sans MT"/>
                <a:cs typeface="Gill Sans MT"/>
              </a:rPr>
              <a:t>body has been</a:t>
            </a:r>
            <a:r>
              <a:rPr sz="2300" spc="-50" dirty="0">
                <a:solidFill>
                  <a:srgbClr val="464652"/>
                </a:solidFill>
                <a:latin typeface="Gill Sans MT"/>
                <a:cs typeface="Gill Sans MT"/>
              </a:rPr>
              <a:t> </a:t>
            </a:r>
            <a:r>
              <a:rPr sz="2300" spc="-10" dirty="0">
                <a:solidFill>
                  <a:srgbClr val="464652"/>
                </a:solidFill>
                <a:latin typeface="Gill Sans MT"/>
                <a:cs typeface="Gill Sans MT"/>
              </a:rPr>
              <a:t>executed.</a:t>
            </a:r>
            <a:endParaRPr sz="2300" dirty="0">
              <a:latin typeface="Gill Sans MT"/>
              <a:cs typeface="Gill Sans MT"/>
            </a:endParaRPr>
          </a:p>
          <a:p>
            <a:pPr marL="286385" marR="1073150" indent="-274320">
              <a:lnSpc>
                <a:spcPts val="3070"/>
              </a:lnSpc>
              <a:spcBef>
                <a:spcPts val="73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10" dirty="0">
                <a:latin typeface="Gill Sans MT"/>
                <a:cs typeface="Gill Sans MT"/>
              </a:rPr>
              <a:t>Execution </a:t>
            </a:r>
            <a:r>
              <a:rPr sz="2600" dirty="0">
                <a:latin typeface="Gill Sans MT"/>
                <a:cs typeface="Gill Sans MT"/>
              </a:rPr>
              <a:t>of </a:t>
            </a:r>
            <a:r>
              <a:rPr sz="2600" spc="-5" dirty="0">
                <a:latin typeface="Gill Sans MT"/>
                <a:cs typeface="Gill Sans MT"/>
              </a:rPr>
              <a:t>the </a:t>
            </a:r>
            <a:r>
              <a:rPr sz="2600" dirty="0">
                <a:latin typeface="Gill Sans MT"/>
                <a:cs typeface="Gill Sans MT"/>
              </a:rPr>
              <a:t>body stops </a:t>
            </a:r>
            <a:r>
              <a:rPr sz="2600" spc="-5" dirty="0">
                <a:latin typeface="Gill Sans MT"/>
                <a:cs typeface="Gill Sans MT"/>
              </a:rPr>
              <a:t>when the </a:t>
            </a:r>
            <a:r>
              <a:rPr sz="2600" spc="-10" dirty="0">
                <a:latin typeface="Gill Sans MT"/>
                <a:cs typeface="Gill Sans MT"/>
              </a:rPr>
              <a:t>expression  </a:t>
            </a:r>
            <a:r>
              <a:rPr sz="2600" spc="-5" dirty="0">
                <a:latin typeface="Gill Sans MT"/>
                <a:cs typeface="Gill Sans MT"/>
              </a:rPr>
              <a:t>evaluates to</a:t>
            </a:r>
            <a:r>
              <a:rPr sz="2600" spc="-35" dirty="0">
                <a:latin typeface="Gill Sans MT"/>
                <a:cs typeface="Gill Sans MT"/>
              </a:rPr>
              <a:t> </a:t>
            </a:r>
            <a:r>
              <a:rPr sz="2600" spc="-5" dirty="0">
                <a:solidFill>
                  <a:srgbClr val="0000FF"/>
                </a:solidFill>
                <a:latin typeface="Consolas"/>
                <a:cs typeface="Consolas"/>
              </a:rPr>
              <a:t>False</a:t>
            </a:r>
            <a:r>
              <a:rPr sz="2600" spc="-5" dirty="0">
                <a:latin typeface="Gill Sans MT"/>
                <a:cs typeface="Gill Sans MT"/>
              </a:rPr>
              <a:t>.</a:t>
            </a:r>
            <a:endParaRPr sz="2600" dirty="0">
              <a:latin typeface="Gill Sans MT"/>
              <a:cs typeface="Gill Sans MT"/>
            </a:endParaRPr>
          </a:p>
          <a:p>
            <a:pPr marL="12700">
              <a:lnSpc>
                <a:spcPts val="3095"/>
              </a:lnSpc>
              <a:spcBef>
                <a:spcPts val="56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It </a:t>
            </a:r>
            <a:r>
              <a:rPr sz="2600" spc="-5" dirty="0">
                <a:latin typeface="Gill Sans MT"/>
                <a:cs typeface="Gill Sans MT"/>
              </a:rPr>
              <a:t>is </a:t>
            </a:r>
            <a:r>
              <a:rPr sz="2600" dirty="0">
                <a:latin typeface="Gill Sans MT"/>
                <a:cs typeface="Gill Sans MT"/>
              </a:rPr>
              <a:t>possible that </a:t>
            </a:r>
            <a:r>
              <a:rPr sz="2600" spc="-5" dirty="0">
                <a:latin typeface="Gill Sans MT"/>
                <a:cs typeface="Gill Sans MT"/>
              </a:rPr>
              <a:t>the </a:t>
            </a:r>
            <a:r>
              <a:rPr sz="2600" dirty="0">
                <a:latin typeface="Gill Sans MT"/>
                <a:cs typeface="Gill Sans MT"/>
              </a:rPr>
              <a:t>body </a:t>
            </a:r>
            <a:r>
              <a:rPr sz="2600" spc="-5" dirty="0">
                <a:latin typeface="Gill Sans MT"/>
                <a:cs typeface="Gill Sans MT"/>
              </a:rPr>
              <a:t>is </a:t>
            </a:r>
            <a:r>
              <a:rPr sz="2600" spc="-15" dirty="0">
                <a:latin typeface="Gill Sans MT"/>
                <a:cs typeface="Gill Sans MT"/>
              </a:rPr>
              <a:t>never </a:t>
            </a:r>
            <a:r>
              <a:rPr sz="2600" spc="-10" dirty="0">
                <a:latin typeface="Gill Sans MT"/>
                <a:cs typeface="Gill Sans MT"/>
              </a:rPr>
              <a:t>executed </a:t>
            </a:r>
            <a:r>
              <a:rPr sz="2600" spc="-5" dirty="0">
                <a:latin typeface="Gill Sans MT"/>
                <a:cs typeface="Gill Sans MT"/>
              </a:rPr>
              <a:t>if</a:t>
            </a:r>
            <a:r>
              <a:rPr sz="2600" dirty="0">
                <a:latin typeface="Gill Sans MT"/>
                <a:cs typeface="Gill Sans MT"/>
              </a:rPr>
              <a:t> the</a:t>
            </a:r>
          </a:p>
          <a:p>
            <a:pPr marL="286385">
              <a:lnSpc>
                <a:spcPts val="3095"/>
              </a:lnSpc>
            </a:pPr>
            <a:r>
              <a:rPr sz="2600" spc="-10" dirty="0">
                <a:latin typeface="Gill Sans MT"/>
                <a:cs typeface="Gill Sans MT"/>
              </a:rPr>
              <a:t>expression </a:t>
            </a:r>
            <a:r>
              <a:rPr sz="2600" spc="-5" dirty="0">
                <a:latin typeface="Gill Sans MT"/>
                <a:cs typeface="Gill Sans MT"/>
              </a:rPr>
              <a:t>evaluates to </a:t>
            </a:r>
            <a:r>
              <a:rPr sz="2600" spc="-5" dirty="0">
                <a:solidFill>
                  <a:srgbClr val="0000FF"/>
                </a:solidFill>
                <a:latin typeface="Consolas"/>
                <a:cs typeface="Consolas"/>
              </a:rPr>
              <a:t>False</a:t>
            </a:r>
            <a:r>
              <a:rPr sz="2600" spc="-735" dirty="0">
                <a:solidFill>
                  <a:srgbClr val="0000FF"/>
                </a:solidFill>
                <a:latin typeface="Consolas"/>
                <a:cs typeface="Consolas"/>
              </a:rPr>
              <a:t> </a:t>
            </a:r>
            <a:r>
              <a:rPr sz="2600" spc="-5" dirty="0">
                <a:latin typeface="Gill Sans MT"/>
                <a:cs typeface="Gill Sans MT"/>
              </a:rPr>
              <a:t>in the </a:t>
            </a:r>
            <a:r>
              <a:rPr sz="2600" dirty="0">
                <a:latin typeface="Gill Sans MT"/>
                <a:cs typeface="Gill Sans MT"/>
              </a:rPr>
              <a:t>beginning.</a:t>
            </a:r>
          </a:p>
          <a:p>
            <a:pPr marL="286385" marR="452120" indent="-274320">
              <a:lnSpc>
                <a:spcPct val="100000"/>
              </a:lnSpc>
              <a:spcBef>
                <a:spcPts val="64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It </a:t>
            </a:r>
            <a:r>
              <a:rPr sz="2600" spc="-5" dirty="0">
                <a:latin typeface="Gill Sans MT"/>
                <a:cs typeface="Gill Sans MT"/>
              </a:rPr>
              <a:t>is </a:t>
            </a:r>
            <a:r>
              <a:rPr sz="2600" dirty="0">
                <a:latin typeface="Gill Sans MT"/>
                <a:cs typeface="Gill Sans MT"/>
              </a:rPr>
              <a:t>also possible that </a:t>
            </a:r>
            <a:r>
              <a:rPr sz="2600" spc="-5" dirty="0">
                <a:latin typeface="Gill Sans MT"/>
                <a:cs typeface="Gill Sans MT"/>
              </a:rPr>
              <a:t>the </a:t>
            </a:r>
            <a:r>
              <a:rPr sz="2600" dirty="0">
                <a:latin typeface="Gill Sans MT"/>
                <a:cs typeface="Gill Sans MT"/>
              </a:rPr>
              <a:t>body </a:t>
            </a:r>
            <a:r>
              <a:rPr sz="2600" spc="-10" dirty="0">
                <a:latin typeface="Gill Sans MT"/>
                <a:cs typeface="Gill Sans MT"/>
              </a:rPr>
              <a:t>executes </a:t>
            </a:r>
            <a:r>
              <a:rPr sz="2600" spc="-25" dirty="0">
                <a:latin typeface="Gill Sans MT"/>
                <a:cs typeface="Gill Sans MT"/>
              </a:rPr>
              <a:t>forever </a:t>
            </a:r>
            <a:r>
              <a:rPr sz="2600" dirty="0">
                <a:latin typeface="Gill Sans MT"/>
                <a:cs typeface="Gill Sans MT"/>
              </a:rPr>
              <a:t>if </a:t>
            </a:r>
            <a:r>
              <a:rPr sz="2600" spc="-5" dirty="0">
                <a:latin typeface="Gill Sans MT"/>
                <a:cs typeface="Gill Sans MT"/>
              </a:rPr>
              <a:t>the  </a:t>
            </a:r>
            <a:r>
              <a:rPr sz="2600" spc="-10" dirty="0">
                <a:latin typeface="Gill Sans MT"/>
                <a:cs typeface="Gill Sans MT"/>
              </a:rPr>
              <a:t>expression </a:t>
            </a:r>
            <a:r>
              <a:rPr sz="2600" spc="-20" dirty="0">
                <a:latin typeface="Gill Sans MT"/>
                <a:cs typeface="Gill Sans MT"/>
              </a:rPr>
              <a:t>always </a:t>
            </a:r>
            <a:r>
              <a:rPr sz="2600" spc="-5" dirty="0">
                <a:latin typeface="Gill Sans MT"/>
                <a:cs typeface="Gill Sans MT"/>
              </a:rPr>
              <a:t>evaluates to </a:t>
            </a:r>
            <a:r>
              <a:rPr sz="2600" spc="-5" dirty="0">
                <a:solidFill>
                  <a:srgbClr val="0000FF"/>
                </a:solidFill>
                <a:latin typeface="Consolas"/>
                <a:cs typeface="Consolas"/>
              </a:rPr>
              <a:t>True</a:t>
            </a:r>
            <a:r>
              <a:rPr sz="2600" spc="-5" dirty="0">
                <a:latin typeface="Gill Sans MT"/>
                <a:cs typeface="Gill Sans MT"/>
              </a:rPr>
              <a:t>, </a:t>
            </a:r>
            <a:r>
              <a:rPr sz="2600" spc="0" dirty="0">
                <a:latin typeface="Gill Sans MT"/>
                <a:cs typeface="Gill Sans MT"/>
              </a:rPr>
              <a:t>i.e., </a:t>
            </a:r>
            <a:r>
              <a:rPr sz="2600" dirty="0">
                <a:latin typeface="Gill Sans MT"/>
                <a:cs typeface="Gill Sans MT"/>
              </a:rPr>
              <a:t>an </a:t>
            </a:r>
            <a:r>
              <a:rPr sz="2600" b="1" dirty="0">
                <a:latin typeface="Gill Sans MT"/>
                <a:cs typeface="Gill Sans MT"/>
              </a:rPr>
              <a:t>infinite  loop</a:t>
            </a:r>
            <a:r>
              <a:rPr sz="2600" dirty="0">
                <a:latin typeface="Gill Sans MT"/>
                <a:cs typeface="Gill Sans MT"/>
              </a:rPr>
              <a:t>.</a:t>
            </a:r>
          </a:p>
        </p:txBody>
      </p:sp>
    </p:spTree>
    <p:extLst>
      <p:ext uri="{BB962C8B-B14F-4D97-AF65-F5344CB8AC3E}">
        <p14:creationId xmlns:p14="http://schemas.microsoft.com/office/powerpoint/2010/main" val="314764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5148"/>
            <a:ext cx="8150860" cy="505908"/>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464652"/>
                </a:solidFill>
              </a:rPr>
              <a:t>while </a:t>
            </a:r>
            <a:r>
              <a:rPr sz="3200" spc="-5" dirty="0">
                <a:solidFill>
                  <a:srgbClr val="464652"/>
                </a:solidFill>
              </a:rPr>
              <a:t>Statement</a:t>
            </a:r>
            <a:r>
              <a:rPr sz="3200" spc="-60" dirty="0">
                <a:solidFill>
                  <a:srgbClr val="464652"/>
                </a:solidFill>
              </a:rPr>
              <a:t> </a:t>
            </a:r>
            <a:r>
              <a:rPr sz="3200" dirty="0">
                <a:solidFill>
                  <a:srgbClr val="464652"/>
                </a:solidFill>
              </a:rPr>
              <a:t>(</a:t>
            </a:r>
            <a:r>
              <a:rPr lang="en-SG" sz="3200" dirty="0">
                <a:solidFill>
                  <a:srgbClr val="464652"/>
                </a:solidFill>
              </a:rPr>
              <a:t>cont.</a:t>
            </a:r>
            <a:r>
              <a:rPr sz="3200" dirty="0">
                <a:solidFill>
                  <a:srgbClr val="464652"/>
                </a:solidFill>
              </a:rPr>
              <a:t>)</a:t>
            </a:r>
            <a:endParaRPr sz="3200" dirty="0"/>
          </a:p>
        </p:txBody>
      </p:sp>
      <p:sp>
        <p:nvSpPr>
          <p:cNvPr id="24" name="Slide Number Placeholder 23"/>
          <p:cNvSpPr>
            <a:spLocks noGrp="1"/>
          </p:cNvSpPr>
          <p:nvPr>
            <p:ph type="sldNum" sz="quarter" idx="12"/>
          </p:nvPr>
        </p:nvSpPr>
        <p:spPr/>
        <p:txBody>
          <a:bodyPr/>
          <a:lstStyle/>
          <a:p>
            <a:fld id="{2F424A89-909B-4BA1-940E-23EAC9404E56}" type="slidenum">
              <a:rPr lang="en-US" smtClean="0"/>
              <a:pPr/>
              <a:t>58</a:t>
            </a:fld>
            <a:endParaRPr lang="en-US"/>
          </a:p>
        </p:txBody>
      </p:sp>
      <p:sp>
        <p:nvSpPr>
          <p:cNvPr id="3" name="object 3"/>
          <p:cNvSpPr/>
          <p:nvPr/>
        </p:nvSpPr>
        <p:spPr>
          <a:xfrm>
            <a:off x="3963161" y="1600961"/>
            <a:ext cx="914400" cy="302260"/>
          </a:xfrm>
          <a:custGeom>
            <a:avLst/>
            <a:gdLst/>
            <a:ahLst/>
            <a:cxnLst/>
            <a:rect l="l" t="t" r="r" b="b"/>
            <a:pathLst>
              <a:path w="914400" h="302260">
                <a:moveTo>
                  <a:pt x="767334" y="0"/>
                </a:moveTo>
                <a:lnTo>
                  <a:pt x="147065" y="0"/>
                </a:lnTo>
                <a:lnTo>
                  <a:pt x="100608" y="7693"/>
                </a:lnTo>
                <a:lnTo>
                  <a:pt x="60240" y="29114"/>
                </a:lnTo>
                <a:lnTo>
                  <a:pt x="28395" y="61776"/>
                </a:lnTo>
                <a:lnTo>
                  <a:pt x="7504" y="103193"/>
                </a:lnTo>
                <a:lnTo>
                  <a:pt x="0" y="150875"/>
                </a:lnTo>
                <a:lnTo>
                  <a:pt x="7504" y="198558"/>
                </a:lnTo>
                <a:lnTo>
                  <a:pt x="28395" y="239975"/>
                </a:lnTo>
                <a:lnTo>
                  <a:pt x="60240" y="272637"/>
                </a:lnTo>
                <a:lnTo>
                  <a:pt x="100608" y="294058"/>
                </a:lnTo>
                <a:lnTo>
                  <a:pt x="147065" y="301751"/>
                </a:lnTo>
                <a:lnTo>
                  <a:pt x="767334" y="301751"/>
                </a:lnTo>
                <a:lnTo>
                  <a:pt x="813791" y="294058"/>
                </a:lnTo>
                <a:lnTo>
                  <a:pt x="854159" y="272637"/>
                </a:lnTo>
                <a:lnTo>
                  <a:pt x="886004" y="239975"/>
                </a:lnTo>
                <a:lnTo>
                  <a:pt x="906895" y="198558"/>
                </a:lnTo>
                <a:lnTo>
                  <a:pt x="914400" y="150875"/>
                </a:lnTo>
                <a:lnTo>
                  <a:pt x="906895" y="103193"/>
                </a:lnTo>
                <a:lnTo>
                  <a:pt x="886004" y="61776"/>
                </a:lnTo>
                <a:lnTo>
                  <a:pt x="854159" y="29114"/>
                </a:lnTo>
                <a:lnTo>
                  <a:pt x="813791" y="7693"/>
                </a:lnTo>
                <a:lnTo>
                  <a:pt x="767334" y="0"/>
                </a:lnTo>
                <a:close/>
              </a:path>
            </a:pathLst>
          </a:custGeom>
          <a:solidFill>
            <a:srgbClr val="717BA2"/>
          </a:solidFill>
        </p:spPr>
        <p:txBody>
          <a:bodyPr wrap="square" lIns="0" tIns="0" rIns="0" bIns="0" rtlCol="0"/>
          <a:lstStyle/>
          <a:p>
            <a:endParaRPr/>
          </a:p>
        </p:txBody>
      </p:sp>
      <p:sp>
        <p:nvSpPr>
          <p:cNvPr id="4" name="object 4"/>
          <p:cNvSpPr/>
          <p:nvPr/>
        </p:nvSpPr>
        <p:spPr>
          <a:xfrm>
            <a:off x="3963161" y="1600961"/>
            <a:ext cx="914400" cy="302260"/>
          </a:xfrm>
          <a:custGeom>
            <a:avLst/>
            <a:gdLst/>
            <a:ahLst/>
            <a:cxnLst/>
            <a:rect l="l" t="t" r="r" b="b"/>
            <a:pathLst>
              <a:path w="914400" h="302260">
                <a:moveTo>
                  <a:pt x="147065" y="0"/>
                </a:moveTo>
                <a:lnTo>
                  <a:pt x="767334" y="0"/>
                </a:lnTo>
                <a:lnTo>
                  <a:pt x="813791" y="7693"/>
                </a:lnTo>
                <a:lnTo>
                  <a:pt x="854159" y="29114"/>
                </a:lnTo>
                <a:lnTo>
                  <a:pt x="886004" y="61776"/>
                </a:lnTo>
                <a:lnTo>
                  <a:pt x="906895" y="103193"/>
                </a:lnTo>
                <a:lnTo>
                  <a:pt x="914400" y="150875"/>
                </a:lnTo>
                <a:lnTo>
                  <a:pt x="906895" y="198558"/>
                </a:lnTo>
                <a:lnTo>
                  <a:pt x="886004" y="239975"/>
                </a:lnTo>
                <a:lnTo>
                  <a:pt x="854159" y="272637"/>
                </a:lnTo>
                <a:lnTo>
                  <a:pt x="813791" y="294058"/>
                </a:lnTo>
                <a:lnTo>
                  <a:pt x="767334" y="301751"/>
                </a:lnTo>
                <a:lnTo>
                  <a:pt x="147065" y="301751"/>
                </a:lnTo>
                <a:lnTo>
                  <a:pt x="100608" y="294058"/>
                </a:lnTo>
                <a:lnTo>
                  <a:pt x="60240" y="272637"/>
                </a:lnTo>
                <a:lnTo>
                  <a:pt x="28395" y="239975"/>
                </a:lnTo>
                <a:lnTo>
                  <a:pt x="7504" y="198558"/>
                </a:lnTo>
                <a:lnTo>
                  <a:pt x="0" y="150875"/>
                </a:lnTo>
                <a:lnTo>
                  <a:pt x="7504" y="103193"/>
                </a:lnTo>
                <a:lnTo>
                  <a:pt x="28395" y="61776"/>
                </a:lnTo>
                <a:lnTo>
                  <a:pt x="60240" y="29114"/>
                </a:lnTo>
                <a:lnTo>
                  <a:pt x="100608" y="7693"/>
                </a:lnTo>
                <a:lnTo>
                  <a:pt x="147065" y="0"/>
                </a:lnTo>
                <a:close/>
              </a:path>
            </a:pathLst>
          </a:custGeom>
          <a:ln w="19812">
            <a:solidFill>
              <a:srgbClr val="525877"/>
            </a:solidFill>
          </a:ln>
        </p:spPr>
        <p:txBody>
          <a:bodyPr wrap="square" lIns="0" tIns="0" rIns="0" bIns="0" rtlCol="0"/>
          <a:lstStyle/>
          <a:p>
            <a:endParaRPr/>
          </a:p>
        </p:txBody>
      </p:sp>
      <p:sp>
        <p:nvSpPr>
          <p:cNvPr id="5" name="object 5"/>
          <p:cNvSpPr txBox="1"/>
          <p:nvPr/>
        </p:nvSpPr>
        <p:spPr>
          <a:xfrm>
            <a:off x="4211573" y="1624330"/>
            <a:ext cx="416559"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Gill Sans MT"/>
                <a:cs typeface="Gill Sans MT"/>
              </a:rPr>
              <a:t>Begin</a:t>
            </a:r>
            <a:endParaRPr sz="1400">
              <a:latin typeface="Gill Sans MT"/>
              <a:cs typeface="Gill Sans MT"/>
            </a:endParaRPr>
          </a:p>
        </p:txBody>
      </p:sp>
      <p:sp>
        <p:nvSpPr>
          <p:cNvPr id="6" name="object 6"/>
          <p:cNvSpPr/>
          <p:nvPr/>
        </p:nvSpPr>
        <p:spPr>
          <a:xfrm>
            <a:off x="3963161" y="4877561"/>
            <a:ext cx="914400" cy="302260"/>
          </a:xfrm>
          <a:custGeom>
            <a:avLst/>
            <a:gdLst/>
            <a:ahLst/>
            <a:cxnLst/>
            <a:rect l="l" t="t" r="r" b="b"/>
            <a:pathLst>
              <a:path w="914400" h="302260">
                <a:moveTo>
                  <a:pt x="767334" y="0"/>
                </a:moveTo>
                <a:lnTo>
                  <a:pt x="147065" y="0"/>
                </a:lnTo>
                <a:lnTo>
                  <a:pt x="100608" y="7693"/>
                </a:lnTo>
                <a:lnTo>
                  <a:pt x="60240" y="29114"/>
                </a:lnTo>
                <a:lnTo>
                  <a:pt x="28395" y="61776"/>
                </a:lnTo>
                <a:lnTo>
                  <a:pt x="7504" y="103193"/>
                </a:lnTo>
                <a:lnTo>
                  <a:pt x="0" y="150875"/>
                </a:lnTo>
                <a:lnTo>
                  <a:pt x="7504" y="198558"/>
                </a:lnTo>
                <a:lnTo>
                  <a:pt x="28395" y="239975"/>
                </a:lnTo>
                <a:lnTo>
                  <a:pt x="60240" y="272637"/>
                </a:lnTo>
                <a:lnTo>
                  <a:pt x="100608" y="294058"/>
                </a:lnTo>
                <a:lnTo>
                  <a:pt x="147065" y="301751"/>
                </a:lnTo>
                <a:lnTo>
                  <a:pt x="767334" y="301751"/>
                </a:lnTo>
                <a:lnTo>
                  <a:pt x="813791" y="294058"/>
                </a:lnTo>
                <a:lnTo>
                  <a:pt x="854159" y="272637"/>
                </a:lnTo>
                <a:lnTo>
                  <a:pt x="886004" y="239975"/>
                </a:lnTo>
                <a:lnTo>
                  <a:pt x="906895" y="198558"/>
                </a:lnTo>
                <a:lnTo>
                  <a:pt x="914400" y="150875"/>
                </a:lnTo>
                <a:lnTo>
                  <a:pt x="906895" y="103193"/>
                </a:lnTo>
                <a:lnTo>
                  <a:pt x="886004" y="61776"/>
                </a:lnTo>
                <a:lnTo>
                  <a:pt x="854159" y="29114"/>
                </a:lnTo>
                <a:lnTo>
                  <a:pt x="813791" y="7693"/>
                </a:lnTo>
                <a:lnTo>
                  <a:pt x="767334" y="0"/>
                </a:lnTo>
                <a:close/>
              </a:path>
            </a:pathLst>
          </a:custGeom>
          <a:solidFill>
            <a:srgbClr val="717BA2"/>
          </a:solidFill>
        </p:spPr>
        <p:txBody>
          <a:bodyPr wrap="square" lIns="0" tIns="0" rIns="0" bIns="0" rtlCol="0"/>
          <a:lstStyle/>
          <a:p>
            <a:endParaRPr/>
          </a:p>
        </p:txBody>
      </p:sp>
      <p:sp>
        <p:nvSpPr>
          <p:cNvPr id="7" name="object 7"/>
          <p:cNvSpPr/>
          <p:nvPr/>
        </p:nvSpPr>
        <p:spPr>
          <a:xfrm>
            <a:off x="3963161" y="4877561"/>
            <a:ext cx="914400" cy="302260"/>
          </a:xfrm>
          <a:custGeom>
            <a:avLst/>
            <a:gdLst/>
            <a:ahLst/>
            <a:cxnLst/>
            <a:rect l="l" t="t" r="r" b="b"/>
            <a:pathLst>
              <a:path w="914400" h="302260">
                <a:moveTo>
                  <a:pt x="147065" y="0"/>
                </a:moveTo>
                <a:lnTo>
                  <a:pt x="767334" y="0"/>
                </a:lnTo>
                <a:lnTo>
                  <a:pt x="813791" y="7693"/>
                </a:lnTo>
                <a:lnTo>
                  <a:pt x="854159" y="29114"/>
                </a:lnTo>
                <a:lnTo>
                  <a:pt x="886004" y="61776"/>
                </a:lnTo>
                <a:lnTo>
                  <a:pt x="906895" y="103193"/>
                </a:lnTo>
                <a:lnTo>
                  <a:pt x="914400" y="150875"/>
                </a:lnTo>
                <a:lnTo>
                  <a:pt x="906895" y="198558"/>
                </a:lnTo>
                <a:lnTo>
                  <a:pt x="886004" y="239975"/>
                </a:lnTo>
                <a:lnTo>
                  <a:pt x="854159" y="272637"/>
                </a:lnTo>
                <a:lnTo>
                  <a:pt x="813791" y="294058"/>
                </a:lnTo>
                <a:lnTo>
                  <a:pt x="767334" y="301751"/>
                </a:lnTo>
                <a:lnTo>
                  <a:pt x="147065" y="301751"/>
                </a:lnTo>
                <a:lnTo>
                  <a:pt x="100608" y="294058"/>
                </a:lnTo>
                <a:lnTo>
                  <a:pt x="60240" y="272637"/>
                </a:lnTo>
                <a:lnTo>
                  <a:pt x="28395" y="239975"/>
                </a:lnTo>
                <a:lnTo>
                  <a:pt x="7504" y="198558"/>
                </a:lnTo>
                <a:lnTo>
                  <a:pt x="0" y="150875"/>
                </a:lnTo>
                <a:lnTo>
                  <a:pt x="7504" y="103193"/>
                </a:lnTo>
                <a:lnTo>
                  <a:pt x="28395" y="61776"/>
                </a:lnTo>
                <a:lnTo>
                  <a:pt x="60240" y="29114"/>
                </a:lnTo>
                <a:lnTo>
                  <a:pt x="100608" y="7693"/>
                </a:lnTo>
                <a:lnTo>
                  <a:pt x="147065" y="0"/>
                </a:lnTo>
                <a:close/>
              </a:path>
            </a:pathLst>
          </a:custGeom>
          <a:ln w="19812">
            <a:solidFill>
              <a:srgbClr val="525877"/>
            </a:solidFill>
          </a:ln>
        </p:spPr>
        <p:txBody>
          <a:bodyPr wrap="square" lIns="0" tIns="0" rIns="0" bIns="0" rtlCol="0"/>
          <a:lstStyle/>
          <a:p>
            <a:endParaRPr/>
          </a:p>
        </p:txBody>
      </p:sp>
      <p:sp>
        <p:nvSpPr>
          <p:cNvPr id="8" name="object 8"/>
          <p:cNvSpPr txBox="1"/>
          <p:nvPr/>
        </p:nvSpPr>
        <p:spPr>
          <a:xfrm>
            <a:off x="4271009" y="4901565"/>
            <a:ext cx="297180" cy="239395"/>
          </a:xfrm>
          <a:prstGeom prst="rect">
            <a:avLst/>
          </a:prstGeom>
        </p:spPr>
        <p:txBody>
          <a:bodyPr vert="horz" wrap="square" lIns="0" tIns="12700" rIns="0" bIns="0" rtlCol="0">
            <a:spAutoFit/>
          </a:bodyPr>
          <a:lstStyle/>
          <a:p>
            <a:pPr marL="12700">
              <a:lnSpc>
                <a:spcPct val="100000"/>
              </a:lnSpc>
              <a:spcBef>
                <a:spcPts val="100"/>
              </a:spcBef>
            </a:pPr>
            <a:r>
              <a:rPr sz="1400" spc="0" dirty="0">
                <a:solidFill>
                  <a:srgbClr val="FFFFFF"/>
                </a:solidFill>
                <a:latin typeface="Gill Sans MT"/>
                <a:cs typeface="Gill Sans MT"/>
              </a:rPr>
              <a:t>End</a:t>
            </a:r>
            <a:endParaRPr sz="1400">
              <a:latin typeface="Gill Sans MT"/>
              <a:cs typeface="Gill Sans MT"/>
            </a:endParaRPr>
          </a:p>
        </p:txBody>
      </p:sp>
      <p:sp>
        <p:nvSpPr>
          <p:cNvPr id="9" name="object 9"/>
          <p:cNvSpPr/>
          <p:nvPr/>
        </p:nvSpPr>
        <p:spPr>
          <a:xfrm>
            <a:off x="3582161" y="2362961"/>
            <a:ext cx="1676400" cy="685800"/>
          </a:xfrm>
          <a:custGeom>
            <a:avLst/>
            <a:gdLst/>
            <a:ahLst/>
            <a:cxnLst/>
            <a:rect l="l" t="t" r="r" b="b"/>
            <a:pathLst>
              <a:path w="1676400" h="685800">
                <a:moveTo>
                  <a:pt x="838200" y="0"/>
                </a:moveTo>
                <a:lnTo>
                  <a:pt x="0" y="342900"/>
                </a:lnTo>
                <a:lnTo>
                  <a:pt x="838200" y="685800"/>
                </a:lnTo>
                <a:lnTo>
                  <a:pt x="1676400" y="342900"/>
                </a:lnTo>
                <a:lnTo>
                  <a:pt x="838200" y="0"/>
                </a:lnTo>
                <a:close/>
              </a:path>
            </a:pathLst>
          </a:custGeom>
          <a:solidFill>
            <a:srgbClr val="717BA2"/>
          </a:solidFill>
        </p:spPr>
        <p:txBody>
          <a:bodyPr wrap="square" lIns="0" tIns="0" rIns="0" bIns="0" rtlCol="0"/>
          <a:lstStyle/>
          <a:p>
            <a:endParaRPr/>
          </a:p>
        </p:txBody>
      </p:sp>
      <p:sp>
        <p:nvSpPr>
          <p:cNvPr id="10" name="object 10"/>
          <p:cNvSpPr/>
          <p:nvPr/>
        </p:nvSpPr>
        <p:spPr>
          <a:xfrm>
            <a:off x="3582161" y="2362961"/>
            <a:ext cx="1676400" cy="685800"/>
          </a:xfrm>
          <a:custGeom>
            <a:avLst/>
            <a:gdLst/>
            <a:ahLst/>
            <a:cxnLst/>
            <a:rect l="l" t="t" r="r" b="b"/>
            <a:pathLst>
              <a:path w="1676400" h="685800">
                <a:moveTo>
                  <a:pt x="0" y="342900"/>
                </a:moveTo>
                <a:lnTo>
                  <a:pt x="838200" y="0"/>
                </a:lnTo>
                <a:lnTo>
                  <a:pt x="1676400" y="342900"/>
                </a:lnTo>
                <a:lnTo>
                  <a:pt x="838200" y="685800"/>
                </a:lnTo>
                <a:lnTo>
                  <a:pt x="0" y="342900"/>
                </a:lnTo>
                <a:close/>
              </a:path>
            </a:pathLst>
          </a:custGeom>
          <a:ln w="19812">
            <a:solidFill>
              <a:srgbClr val="525877"/>
            </a:solidFill>
          </a:ln>
        </p:spPr>
        <p:txBody>
          <a:bodyPr wrap="square" lIns="0" tIns="0" rIns="0" bIns="0" rtlCol="0"/>
          <a:lstStyle/>
          <a:p>
            <a:endParaRPr/>
          </a:p>
        </p:txBody>
      </p:sp>
      <p:sp>
        <p:nvSpPr>
          <p:cNvPr id="11" name="object 11"/>
          <p:cNvSpPr txBox="1"/>
          <p:nvPr/>
        </p:nvSpPr>
        <p:spPr>
          <a:xfrm>
            <a:off x="4014978" y="2472055"/>
            <a:ext cx="812165" cy="452755"/>
          </a:xfrm>
          <a:prstGeom prst="rect">
            <a:avLst/>
          </a:prstGeom>
        </p:spPr>
        <p:txBody>
          <a:bodyPr vert="horz" wrap="square" lIns="0" tIns="13335" rIns="0" bIns="0" rtlCol="0">
            <a:spAutoFit/>
          </a:bodyPr>
          <a:lstStyle/>
          <a:p>
            <a:pPr marL="210820" marR="5080" indent="-198120">
              <a:lnSpc>
                <a:spcPct val="100000"/>
              </a:lnSpc>
              <a:spcBef>
                <a:spcPts val="105"/>
              </a:spcBef>
            </a:pPr>
            <a:r>
              <a:rPr sz="1400" dirty="0">
                <a:solidFill>
                  <a:srgbClr val="FFFFFF"/>
                </a:solidFill>
                <a:latin typeface="Gill Sans MT"/>
                <a:cs typeface="Gill Sans MT"/>
              </a:rPr>
              <a:t>Exp</a:t>
            </a:r>
            <a:r>
              <a:rPr sz="1400" spc="-30" dirty="0">
                <a:solidFill>
                  <a:srgbClr val="FFFFFF"/>
                </a:solidFill>
                <a:latin typeface="Gill Sans MT"/>
                <a:cs typeface="Gill Sans MT"/>
              </a:rPr>
              <a:t>r</a:t>
            </a:r>
            <a:r>
              <a:rPr sz="1400" dirty="0">
                <a:solidFill>
                  <a:srgbClr val="FFFFFF"/>
                </a:solidFill>
                <a:latin typeface="Gill Sans MT"/>
                <a:cs typeface="Gill Sans MT"/>
              </a:rPr>
              <a:t>essi</a:t>
            </a:r>
            <a:r>
              <a:rPr sz="1400" spc="0" dirty="0">
                <a:solidFill>
                  <a:srgbClr val="FFFFFF"/>
                </a:solidFill>
                <a:latin typeface="Gill Sans MT"/>
                <a:cs typeface="Gill Sans MT"/>
              </a:rPr>
              <a:t>o</a:t>
            </a:r>
            <a:r>
              <a:rPr sz="1400" dirty="0">
                <a:solidFill>
                  <a:srgbClr val="FFFFFF"/>
                </a:solidFill>
                <a:latin typeface="Gill Sans MT"/>
                <a:cs typeface="Gill Sans MT"/>
              </a:rPr>
              <a:t>n  </a:t>
            </a:r>
            <a:r>
              <a:rPr sz="1400" spc="-35" dirty="0">
                <a:solidFill>
                  <a:srgbClr val="FFFFFF"/>
                </a:solidFill>
                <a:latin typeface="Gill Sans MT"/>
                <a:cs typeface="Gill Sans MT"/>
              </a:rPr>
              <a:t>True?</a:t>
            </a:r>
            <a:endParaRPr sz="1400">
              <a:latin typeface="Gill Sans MT"/>
              <a:cs typeface="Gill Sans MT"/>
            </a:endParaRPr>
          </a:p>
        </p:txBody>
      </p:sp>
      <p:sp>
        <p:nvSpPr>
          <p:cNvPr id="12" name="object 12"/>
          <p:cNvSpPr/>
          <p:nvPr/>
        </p:nvSpPr>
        <p:spPr>
          <a:xfrm>
            <a:off x="3963161" y="3582161"/>
            <a:ext cx="914400" cy="457200"/>
          </a:xfrm>
          <a:custGeom>
            <a:avLst/>
            <a:gdLst/>
            <a:ahLst/>
            <a:cxnLst/>
            <a:rect l="l" t="t" r="r" b="b"/>
            <a:pathLst>
              <a:path w="914400" h="457200">
                <a:moveTo>
                  <a:pt x="0" y="457200"/>
                </a:moveTo>
                <a:lnTo>
                  <a:pt x="914400" y="457200"/>
                </a:lnTo>
                <a:lnTo>
                  <a:pt x="914400" y="0"/>
                </a:lnTo>
                <a:lnTo>
                  <a:pt x="0" y="0"/>
                </a:lnTo>
                <a:lnTo>
                  <a:pt x="0" y="457200"/>
                </a:lnTo>
                <a:close/>
              </a:path>
            </a:pathLst>
          </a:custGeom>
          <a:solidFill>
            <a:srgbClr val="717BA2"/>
          </a:solidFill>
        </p:spPr>
        <p:txBody>
          <a:bodyPr wrap="square" lIns="0" tIns="0" rIns="0" bIns="0" rtlCol="0"/>
          <a:lstStyle/>
          <a:p>
            <a:endParaRPr/>
          </a:p>
        </p:txBody>
      </p:sp>
      <p:sp>
        <p:nvSpPr>
          <p:cNvPr id="13" name="object 13"/>
          <p:cNvSpPr/>
          <p:nvPr/>
        </p:nvSpPr>
        <p:spPr>
          <a:xfrm>
            <a:off x="3963161" y="3582161"/>
            <a:ext cx="914400" cy="457200"/>
          </a:xfrm>
          <a:custGeom>
            <a:avLst/>
            <a:gdLst/>
            <a:ahLst/>
            <a:cxnLst/>
            <a:rect l="l" t="t" r="r" b="b"/>
            <a:pathLst>
              <a:path w="914400" h="457200">
                <a:moveTo>
                  <a:pt x="0" y="457200"/>
                </a:moveTo>
                <a:lnTo>
                  <a:pt x="914400" y="457200"/>
                </a:lnTo>
                <a:lnTo>
                  <a:pt x="914400" y="0"/>
                </a:lnTo>
                <a:lnTo>
                  <a:pt x="0" y="0"/>
                </a:lnTo>
                <a:lnTo>
                  <a:pt x="0" y="457200"/>
                </a:lnTo>
                <a:close/>
              </a:path>
            </a:pathLst>
          </a:custGeom>
          <a:ln w="19812">
            <a:solidFill>
              <a:srgbClr val="525877"/>
            </a:solidFill>
          </a:ln>
        </p:spPr>
        <p:txBody>
          <a:bodyPr wrap="square" lIns="0" tIns="0" rIns="0" bIns="0" rtlCol="0"/>
          <a:lstStyle/>
          <a:p>
            <a:endParaRPr/>
          </a:p>
        </p:txBody>
      </p:sp>
      <p:sp>
        <p:nvSpPr>
          <p:cNvPr id="14" name="object 14"/>
          <p:cNvSpPr txBox="1"/>
          <p:nvPr/>
        </p:nvSpPr>
        <p:spPr>
          <a:xfrm>
            <a:off x="3963161" y="3683889"/>
            <a:ext cx="904875" cy="239395"/>
          </a:xfrm>
          <a:prstGeom prst="rect">
            <a:avLst/>
          </a:prstGeom>
        </p:spPr>
        <p:txBody>
          <a:bodyPr vert="horz" wrap="square" lIns="0" tIns="12700" rIns="0" bIns="0" rtlCol="0">
            <a:spAutoFit/>
          </a:bodyPr>
          <a:lstStyle/>
          <a:p>
            <a:pPr marL="121920">
              <a:lnSpc>
                <a:spcPct val="100000"/>
              </a:lnSpc>
              <a:spcBef>
                <a:spcPts val="100"/>
              </a:spcBef>
            </a:pPr>
            <a:r>
              <a:rPr sz="1400" dirty="0">
                <a:solidFill>
                  <a:srgbClr val="FFFFFF"/>
                </a:solidFill>
                <a:latin typeface="Gill Sans MT"/>
                <a:cs typeface="Gill Sans MT"/>
              </a:rPr>
              <a:t>Action(s)</a:t>
            </a:r>
            <a:endParaRPr sz="1400">
              <a:latin typeface="Gill Sans MT"/>
              <a:cs typeface="Gill Sans MT"/>
            </a:endParaRPr>
          </a:p>
        </p:txBody>
      </p:sp>
      <p:sp>
        <p:nvSpPr>
          <p:cNvPr id="15" name="object 15"/>
          <p:cNvSpPr/>
          <p:nvPr/>
        </p:nvSpPr>
        <p:spPr>
          <a:xfrm>
            <a:off x="4354448" y="3050285"/>
            <a:ext cx="129539" cy="533400"/>
          </a:xfrm>
          <a:custGeom>
            <a:avLst/>
            <a:gdLst/>
            <a:ahLst/>
            <a:cxnLst/>
            <a:rect l="l" t="t" r="r" b="b"/>
            <a:pathLst>
              <a:path w="129539" h="533400">
                <a:moveTo>
                  <a:pt x="0" y="403605"/>
                </a:moveTo>
                <a:lnTo>
                  <a:pt x="64388" y="533400"/>
                </a:lnTo>
                <a:lnTo>
                  <a:pt x="123140" y="416813"/>
                </a:lnTo>
                <a:lnTo>
                  <a:pt x="51815" y="416813"/>
                </a:lnTo>
                <a:lnTo>
                  <a:pt x="51855" y="403809"/>
                </a:lnTo>
                <a:lnTo>
                  <a:pt x="0" y="403605"/>
                </a:lnTo>
                <a:close/>
              </a:path>
              <a:path w="129539" h="533400">
                <a:moveTo>
                  <a:pt x="51855" y="403809"/>
                </a:moveTo>
                <a:lnTo>
                  <a:pt x="51815" y="416813"/>
                </a:lnTo>
                <a:lnTo>
                  <a:pt x="77724" y="416813"/>
                </a:lnTo>
                <a:lnTo>
                  <a:pt x="77763" y="403910"/>
                </a:lnTo>
                <a:lnTo>
                  <a:pt x="51855" y="403809"/>
                </a:lnTo>
                <a:close/>
              </a:path>
              <a:path w="129539" h="533400">
                <a:moveTo>
                  <a:pt x="77763" y="403910"/>
                </a:moveTo>
                <a:lnTo>
                  <a:pt x="77724" y="416813"/>
                </a:lnTo>
                <a:lnTo>
                  <a:pt x="123140" y="416813"/>
                </a:lnTo>
                <a:lnTo>
                  <a:pt x="129539" y="404113"/>
                </a:lnTo>
                <a:lnTo>
                  <a:pt x="77763" y="403910"/>
                </a:lnTo>
                <a:close/>
              </a:path>
              <a:path w="129539" h="533400">
                <a:moveTo>
                  <a:pt x="78993" y="0"/>
                </a:moveTo>
                <a:lnTo>
                  <a:pt x="53086" y="0"/>
                </a:lnTo>
                <a:lnTo>
                  <a:pt x="51855" y="403809"/>
                </a:lnTo>
                <a:lnTo>
                  <a:pt x="77763" y="403910"/>
                </a:lnTo>
                <a:lnTo>
                  <a:pt x="78993" y="0"/>
                </a:lnTo>
                <a:close/>
              </a:path>
            </a:pathLst>
          </a:custGeom>
          <a:solidFill>
            <a:srgbClr val="717BA2"/>
          </a:solidFill>
        </p:spPr>
        <p:txBody>
          <a:bodyPr wrap="square" lIns="0" tIns="0" rIns="0" bIns="0" rtlCol="0"/>
          <a:lstStyle/>
          <a:p>
            <a:endParaRPr/>
          </a:p>
        </p:txBody>
      </p:sp>
      <p:sp>
        <p:nvSpPr>
          <p:cNvPr id="16" name="object 16"/>
          <p:cNvSpPr/>
          <p:nvPr/>
        </p:nvSpPr>
        <p:spPr>
          <a:xfrm>
            <a:off x="4877561" y="2692907"/>
            <a:ext cx="622935" cy="2400300"/>
          </a:xfrm>
          <a:custGeom>
            <a:avLst/>
            <a:gdLst/>
            <a:ahLst/>
            <a:cxnLst/>
            <a:rect l="l" t="t" r="r" b="b"/>
            <a:pathLst>
              <a:path w="622935" h="2400300">
                <a:moveTo>
                  <a:pt x="129539" y="2270760"/>
                </a:moveTo>
                <a:lnTo>
                  <a:pt x="0" y="2335529"/>
                </a:lnTo>
                <a:lnTo>
                  <a:pt x="129539" y="2400299"/>
                </a:lnTo>
                <a:lnTo>
                  <a:pt x="129539" y="2348484"/>
                </a:lnTo>
                <a:lnTo>
                  <a:pt x="116586" y="2348484"/>
                </a:lnTo>
                <a:lnTo>
                  <a:pt x="116586" y="2322575"/>
                </a:lnTo>
                <a:lnTo>
                  <a:pt x="129539" y="2322575"/>
                </a:lnTo>
                <a:lnTo>
                  <a:pt x="129539" y="2270760"/>
                </a:lnTo>
                <a:close/>
              </a:path>
              <a:path w="622935" h="2400300">
                <a:moveTo>
                  <a:pt x="129539" y="2322575"/>
                </a:moveTo>
                <a:lnTo>
                  <a:pt x="116586" y="2322575"/>
                </a:lnTo>
                <a:lnTo>
                  <a:pt x="116586" y="2348484"/>
                </a:lnTo>
                <a:lnTo>
                  <a:pt x="129539" y="2348484"/>
                </a:lnTo>
                <a:lnTo>
                  <a:pt x="129539" y="2322575"/>
                </a:lnTo>
                <a:close/>
              </a:path>
              <a:path w="622935" h="2400300">
                <a:moveTo>
                  <a:pt x="596646" y="2322575"/>
                </a:moveTo>
                <a:lnTo>
                  <a:pt x="129539" y="2322575"/>
                </a:lnTo>
                <a:lnTo>
                  <a:pt x="129539" y="2348484"/>
                </a:lnTo>
                <a:lnTo>
                  <a:pt x="616712" y="2348484"/>
                </a:lnTo>
                <a:lnTo>
                  <a:pt x="622553" y="2342641"/>
                </a:lnTo>
                <a:lnTo>
                  <a:pt x="622553" y="2335529"/>
                </a:lnTo>
                <a:lnTo>
                  <a:pt x="596646" y="2335529"/>
                </a:lnTo>
                <a:lnTo>
                  <a:pt x="596646" y="2322575"/>
                </a:lnTo>
                <a:close/>
              </a:path>
              <a:path w="622935" h="2400300">
                <a:moveTo>
                  <a:pt x="596646" y="12953"/>
                </a:moveTo>
                <a:lnTo>
                  <a:pt x="596646" y="2335529"/>
                </a:lnTo>
                <a:lnTo>
                  <a:pt x="609600" y="2322575"/>
                </a:lnTo>
                <a:lnTo>
                  <a:pt x="622553" y="2322575"/>
                </a:lnTo>
                <a:lnTo>
                  <a:pt x="622553" y="25908"/>
                </a:lnTo>
                <a:lnTo>
                  <a:pt x="609600" y="25907"/>
                </a:lnTo>
                <a:lnTo>
                  <a:pt x="596646" y="12953"/>
                </a:lnTo>
                <a:close/>
              </a:path>
              <a:path w="622935" h="2400300">
                <a:moveTo>
                  <a:pt x="622553" y="2322575"/>
                </a:moveTo>
                <a:lnTo>
                  <a:pt x="609600" y="2322575"/>
                </a:lnTo>
                <a:lnTo>
                  <a:pt x="596646" y="2335529"/>
                </a:lnTo>
                <a:lnTo>
                  <a:pt x="622553" y="2335529"/>
                </a:lnTo>
                <a:lnTo>
                  <a:pt x="622553" y="2322575"/>
                </a:lnTo>
                <a:close/>
              </a:path>
              <a:path w="622935" h="2400300">
                <a:moveTo>
                  <a:pt x="616712" y="0"/>
                </a:moveTo>
                <a:lnTo>
                  <a:pt x="381000" y="0"/>
                </a:lnTo>
                <a:lnTo>
                  <a:pt x="381000" y="25907"/>
                </a:lnTo>
                <a:lnTo>
                  <a:pt x="596646" y="25907"/>
                </a:lnTo>
                <a:lnTo>
                  <a:pt x="596646" y="12953"/>
                </a:lnTo>
                <a:lnTo>
                  <a:pt x="622553" y="12954"/>
                </a:lnTo>
                <a:lnTo>
                  <a:pt x="622553" y="5841"/>
                </a:lnTo>
                <a:lnTo>
                  <a:pt x="616712" y="0"/>
                </a:lnTo>
                <a:close/>
              </a:path>
              <a:path w="622935" h="2400300">
                <a:moveTo>
                  <a:pt x="622553" y="12954"/>
                </a:moveTo>
                <a:lnTo>
                  <a:pt x="596646" y="12953"/>
                </a:lnTo>
                <a:lnTo>
                  <a:pt x="609600" y="25907"/>
                </a:lnTo>
                <a:lnTo>
                  <a:pt x="622553" y="25908"/>
                </a:lnTo>
                <a:lnTo>
                  <a:pt x="622553" y="12954"/>
                </a:lnTo>
                <a:close/>
              </a:path>
            </a:pathLst>
          </a:custGeom>
          <a:solidFill>
            <a:srgbClr val="717BA2"/>
          </a:solidFill>
        </p:spPr>
        <p:txBody>
          <a:bodyPr wrap="square" lIns="0" tIns="0" rIns="0" bIns="0" rtlCol="0"/>
          <a:lstStyle/>
          <a:p>
            <a:endParaRPr/>
          </a:p>
        </p:txBody>
      </p:sp>
      <p:sp>
        <p:nvSpPr>
          <p:cNvPr id="17" name="object 17"/>
          <p:cNvSpPr/>
          <p:nvPr/>
        </p:nvSpPr>
        <p:spPr>
          <a:xfrm>
            <a:off x="4354576" y="1904238"/>
            <a:ext cx="129539" cy="460375"/>
          </a:xfrm>
          <a:custGeom>
            <a:avLst/>
            <a:gdLst/>
            <a:ahLst/>
            <a:cxnLst/>
            <a:rect l="l" t="t" r="r" b="b"/>
            <a:pathLst>
              <a:path w="129539" h="460375">
                <a:moveTo>
                  <a:pt x="0" y="330453"/>
                </a:moveTo>
                <a:lnTo>
                  <a:pt x="64262" y="460248"/>
                </a:lnTo>
                <a:lnTo>
                  <a:pt x="123127" y="343662"/>
                </a:lnTo>
                <a:lnTo>
                  <a:pt x="51688" y="343662"/>
                </a:lnTo>
                <a:lnTo>
                  <a:pt x="51737" y="330656"/>
                </a:lnTo>
                <a:lnTo>
                  <a:pt x="0" y="330453"/>
                </a:lnTo>
                <a:close/>
              </a:path>
              <a:path w="129539" h="460375">
                <a:moveTo>
                  <a:pt x="51737" y="330656"/>
                </a:moveTo>
                <a:lnTo>
                  <a:pt x="51688" y="343662"/>
                </a:lnTo>
                <a:lnTo>
                  <a:pt x="77597" y="343662"/>
                </a:lnTo>
                <a:lnTo>
                  <a:pt x="77644" y="330758"/>
                </a:lnTo>
                <a:lnTo>
                  <a:pt x="51737" y="330656"/>
                </a:lnTo>
                <a:close/>
              </a:path>
              <a:path w="129539" h="460375">
                <a:moveTo>
                  <a:pt x="77644" y="330758"/>
                </a:moveTo>
                <a:lnTo>
                  <a:pt x="77597" y="343662"/>
                </a:lnTo>
                <a:lnTo>
                  <a:pt x="123127" y="343662"/>
                </a:lnTo>
                <a:lnTo>
                  <a:pt x="129539" y="330962"/>
                </a:lnTo>
                <a:lnTo>
                  <a:pt x="77644" y="330758"/>
                </a:lnTo>
                <a:close/>
              </a:path>
              <a:path w="129539" h="460375">
                <a:moveTo>
                  <a:pt x="78866" y="0"/>
                </a:moveTo>
                <a:lnTo>
                  <a:pt x="52959" y="0"/>
                </a:lnTo>
                <a:lnTo>
                  <a:pt x="51737" y="330656"/>
                </a:lnTo>
                <a:lnTo>
                  <a:pt x="77644" y="330758"/>
                </a:lnTo>
                <a:lnTo>
                  <a:pt x="78866" y="0"/>
                </a:lnTo>
                <a:close/>
              </a:path>
            </a:pathLst>
          </a:custGeom>
          <a:solidFill>
            <a:srgbClr val="717BA2"/>
          </a:solidFill>
        </p:spPr>
        <p:txBody>
          <a:bodyPr wrap="square" lIns="0" tIns="0" rIns="0" bIns="0" rtlCol="0"/>
          <a:lstStyle/>
          <a:p>
            <a:endParaRPr/>
          </a:p>
        </p:txBody>
      </p:sp>
      <p:sp>
        <p:nvSpPr>
          <p:cNvPr id="18" name="object 18"/>
          <p:cNvSpPr/>
          <p:nvPr/>
        </p:nvSpPr>
        <p:spPr>
          <a:xfrm>
            <a:off x="3340608" y="2641092"/>
            <a:ext cx="1092835" cy="1640205"/>
          </a:xfrm>
          <a:custGeom>
            <a:avLst/>
            <a:gdLst/>
            <a:ahLst/>
            <a:cxnLst/>
            <a:rect l="l" t="t" r="r" b="b"/>
            <a:pathLst>
              <a:path w="1092835" h="1640204">
                <a:moveTo>
                  <a:pt x="112013" y="51816"/>
                </a:moveTo>
                <a:lnTo>
                  <a:pt x="5841" y="51816"/>
                </a:lnTo>
                <a:lnTo>
                  <a:pt x="0" y="57658"/>
                </a:lnTo>
                <a:lnTo>
                  <a:pt x="0" y="1633982"/>
                </a:lnTo>
                <a:lnTo>
                  <a:pt x="5841" y="1639824"/>
                </a:lnTo>
                <a:lnTo>
                  <a:pt x="1086865" y="1639824"/>
                </a:lnTo>
                <a:lnTo>
                  <a:pt x="1092707" y="1633982"/>
                </a:lnTo>
                <a:lnTo>
                  <a:pt x="1092707" y="1626870"/>
                </a:lnTo>
                <a:lnTo>
                  <a:pt x="25907" y="1626870"/>
                </a:lnTo>
                <a:lnTo>
                  <a:pt x="12953" y="1613916"/>
                </a:lnTo>
                <a:lnTo>
                  <a:pt x="25907" y="1613916"/>
                </a:lnTo>
                <a:lnTo>
                  <a:pt x="25907" y="77724"/>
                </a:lnTo>
                <a:lnTo>
                  <a:pt x="12953" y="77724"/>
                </a:lnTo>
                <a:lnTo>
                  <a:pt x="25907" y="64770"/>
                </a:lnTo>
                <a:lnTo>
                  <a:pt x="112013" y="64770"/>
                </a:lnTo>
                <a:lnTo>
                  <a:pt x="112013" y="51816"/>
                </a:lnTo>
                <a:close/>
              </a:path>
              <a:path w="1092835" h="1640204">
                <a:moveTo>
                  <a:pt x="25907" y="1613916"/>
                </a:moveTo>
                <a:lnTo>
                  <a:pt x="12953" y="1613916"/>
                </a:lnTo>
                <a:lnTo>
                  <a:pt x="25907" y="1626870"/>
                </a:lnTo>
                <a:lnTo>
                  <a:pt x="25907" y="1613916"/>
                </a:lnTo>
                <a:close/>
              </a:path>
              <a:path w="1092835" h="1640204">
                <a:moveTo>
                  <a:pt x="1066800" y="1613916"/>
                </a:moveTo>
                <a:lnTo>
                  <a:pt x="25907" y="1613916"/>
                </a:lnTo>
                <a:lnTo>
                  <a:pt x="25907" y="1626870"/>
                </a:lnTo>
                <a:lnTo>
                  <a:pt x="1066800" y="1626870"/>
                </a:lnTo>
                <a:lnTo>
                  <a:pt x="1066800" y="1613916"/>
                </a:lnTo>
                <a:close/>
              </a:path>
              <a:path w="1092835" h="1640204">
                <a:moveTo>
                  <a:pt x="1092707" y="1398270"/>
                </a:moveTo>
                <a:lnTo>
                  <a:pt x="1066800" y="1398270"/>
                </a:lnTo>
                <a:lnTo>
                  <a:pt x="1066800" y="1626870"/>
                </a:lnTo>
                <a:lnTo>
                  <a:pt x="1079753" y="1613916"/>
                </a:lnTo>
                <a:lnTo>
                  <a:pt x="1092707" y="1613916"/>
                </a:lnTo>
                <a:lnTo>
                  <a:pt x="1092707" y="1398270"/>
                </a:lnTo>
                <a:close/>
              </a:path>
              <a:path w="1092835" h="1640204">
                <a:moveTo>
                  <a:pt x="1092707" y="1613916"/>
                </a:moveTo>
                <a:lnTo>
                  <a:pt x="1079753" y="1613916"/>
                </a:lnTo>
                <a:lnTo>
                  <a:pt x="1066800" y="1626870"/>
                </a:lnTo>
                <a:lnTo>
                  <a:pt x="1092707" y="1626870"/>
                </a:lnTo>
                <a:lnTo>
                  <a:pt x="1092707" y="1613916"/>
                </a:lnTo>
                <a:close/>
              </a:path>
              <a:path w="1092835" h="1640204">
                <a:moveTo>
                  <a:pt x="112013" y="0"/>
                </a:moveTo>
                <a:lnTo>
                  <a:pt x="112013" y="129540"/>
                </a:lnTo>
                <a:lnTo>
                  <a:pt x="215646" y="77724"/>
                </a:lnTo>
                <a:lnTo>
                  <a:pt x="124967" y="77724"/>
                </a:lnTo>
                <a:lnTo>
                  <a:pt x="124967" y="51816"/>
                </a:lnTo>
                <a:lnTo>
                  <a:pt x="215646" y="51816"/>
                </a:lnTo>
                <a:lnTo>
                  <a:pt x="112013" y="0"/>
                </a:lnTo>
                <a:close/>
              </a:path>
              <a:path w="1092835" h="1640204">
                <a:moveTo>
                  <a:pt x="25907" y="64770"/>
                </a:moveTo>
                <a:lnTo>
                  <a:pt x="12953" y="77724"/>
                </a:lnTo>
                <a:lnTo>
                  <a:pt x="25907" y="77724"/>
                </a:lnTo>
                <a:lnTo>
                  <a:pt x="25907" y="64770"/>
                </a:lnTo>
                <a:close/>
              </a:path>
              <a:path w="1092835" h="1640204">
                <a:moveTo>
                  <a:pt x="112013" y="64770"/>
                </a:moveTo>
                <a:lnTo>
                  <a:pt x="25907" y="64770"/>
                </a:lnTo>
                <a:lnTo>
                  <a:pt x="25907" y="77724"/>
                </a:lnTo>
                <a:lnTo>
                  <a:pt x="112013" y="77724"/>
                </a:lnTo>
                <a:lnTo>
                  <a:pt x="112013" y="64770"/>
                </a:lnTo>
                <a:close/>
              </a:path>
              <a:path w="1092835" h="1640204">
                <a:moveTo>
                  <a:pt x="215646" y="51816"/>
                </a:moveTo>
                <a:lnTo>
                  <a:pt x="124967" y="51816"/>
                </a:lnTo>
                <a:lnTo>
                  <a:pt x="124967" y="77724"/>
                </a:lnTo>
                <a:lnTo>
                  <a:pt x="215646" y="77724"/>
                </a:lnTo>
                <a:lnTo>
                  <a:pt x="241553" y="64770"/>
                </a:lnTo>
                <a:lnTo>
                  <a:pt x="215646" y="51816"/>
                </a:lnTo>
                <a:close/>
              </a:path>
            </a:pathLst>
          </a:custGeom>
          <a:solidFill>
            <a:srgbClr val="717BA2"/>
          </a:solidFill>
        </p:spPr>
        <p:txBody>
          <a:bodyPr wrap="square" lIns="0" tIns="0" rIns="0" bIns="0" rtlCol="0"/>
          <a:lstStyle/>
          <a:p>
            <a:endParaRPr/>
          </a:p>
        </p:txBody>
      </p:sp>
      <p:sp>
        <p:nvSpPr>
          <p:cNvPr id="19" name="object 19"/>
          <p:cNvSpPr txBox="1"/>
          <p:nvPr/>
        </p:nvSpPr>
        <p:spPr>
          <a:xfrm>
            <a:off x="4454144" y="3150235"/>
            <a:ext cx="265430" cy="239395"/>
          </a:xfrm>
          <a:prstGeom prst="rect">
            <a:avLst/>
          </a:prstGeom>
        </p:spPr>
        <p:txBody>
          <a:bodyPr vert="horz" wrap="square" lIns="0" tIns="13335" rIns="0" bIns="0" rtlCol="0">
            <a:spAutoFit/>
          </a:bodyPr>
          <a:lstStyle/>
          <a:p>
            <a:pPr marL="12700">
              <a:lnSpc>
                <a:spcPct val="100000"/>
              </a:lnSpc>
              <a:spcBef>
                <a:spcPts val="105"/>
              </a:spcBef>
            </a:pPr>
            <a:r>
              <a:rPr sz="1400" spc="-180" dirty="0">
                <a:latin typeface="Gill Sans MT"/>
                <a:cs typeface="Gill Sans MT"/>
              </a:rPr>
              <a:t>Y</a:t>
            </a:r>
            <a:r>
              <a:rPr sz="1400" dirty="0">
                <a:latin typeface="Gill Sans MT"/>
                <a:cs typeface="Gill Sans MT"/>
              </a:rPr>
              <a:t>es</a:t>
            </a:r>
            <a:endParaRPr sz="1400">
              <a:latin typeface="Gill Sans MT"/>
              <a:cs typeface="Gill Sans MT"/>
            </a:endParaRPr>
          </a:p>
        </p:txBody>
      </p:sp>
      <p:sp>
        <p:nvSpPr>
          <p:cNvPr id="20" name="object 20"/>
          <p:cNvSpPr txBox="1"/>
          <p:nvPr/>
        </p:nvSpPr>
        <p:spPr>
          <a:xfrm>
            <a:off x="5370957" y="2464435"/>
            <a:ext cx="262255"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Gill Sans MT"/>
                <a:cs typeface="Gill Sans MT"/>
              </a:rPr>
              <a:t>No</a:t>
            </a:r>
            <a:endParaRPr sz="1400">
              <a:latin typeface="Gill Sans MT"/>
              <a:cs typeface="Gill Sans MT"/>
            </a:endParaRPr>
          </a:p>
        </p:txBody>
      </p:sp>
    </p:spTree>
    <p:extLst>
      <p:ext uri="{BB962C8B-B14F-4D97-AF65-F5344CB8AC3E}">
        <p14:creationId xmlns:p14="http://schemas.microsoft.com/office/powerpoint/2010/main" val="330336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7341"/>
            <a:ext cx="2026285" cy="513715"/>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Identifiers</a:t>
            </a:r>
            <a:endParaRPr sz="3200"/>
          </a:p>
        </p:txBody>
      </p:sp>
      <p:sp>
        <p:nvSpPr>
          <p:cNvPr id="9" name="Slide Number Placeholder 8"/>
          <p:cNvSpPr>
            <a:spLocks noGrp="1"/>
          </p:cNvSpPr>
          <p:nvPr>
            <p:ph type="sldNum" sz="quarter" idx="12"/>
          </p:nvPr>
        </p:nvSpPr>
        <p:spPr>
          <a:xfrm>
            <a:off x="7132320" y="6492240"/>
            <a:ext cx="1981200" cy="365760"/>
          </a:xfrm>
        </p:spPr>
        <p:txBody>
          <a:bodyPr/>
          <a:lstStyle/>
          <a:p>
            <a:fld id="{2F424A89-909B-4BA1-940E-23EAC9404E56}" type="slidenum">
              <a:rPr lang="en-US" smtClean="0"/>
              <a:pPr/>
              <a:t>5</a:t>
            </a:fld>
            <a:endParaRPr lang="en-US"/>
          </a:p>
        </p:txBody>
      </p:sp>
      <p:sp>
        <p:nvSpPr>
          <p:cNvPr id="3" name="object 3"/>
          <p:cNvSpPr txBox="1"/>
          <p:nvPr/>
        </p:nvSpPr>
        <p:spPr>
          <a:xfrm>
            <a:off x="457200" y="1663114"/>
            <a:ext cx="8229600" cy="4526915"/>
          </a:xfrm>
          <a:prstGeom prst="rect">
            <a:avLst/>
          </a:prstGeom>
        </p:spPr>
        <p:txBody>
          <a:bodyPr vert="horz" wrap="square" lIns="0" tIns="88265" rIns="0" bIns="0" rtlCol="0">
            <a:spAutoFit/>
          </a:bodyPr>
          <a:lstStyle/>
          <a:p>
            <a:pPr marL="12700">
              <a:lnSpc>
                <a:spcPct val="100000"/>
              </a:lnSpc>
              <a:spcBef>
                <a:spcPts val="69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114" dirty="0">
                <a:latin typeface="Gill Sans MT"/>
                <a:cs typeface="Gill Sans MT"/>
              </a:rPr>
              <a:t>We </a:t>
            </a:r>
            <a:r>
              <a:rPr sz="2600" spc="-5" dirty="0">
                <a:latin typeface="Gill Sans MT"/>
                <a:cs typeface="Gill Sans MT"/>
              </a:rPr>
              <a:t>need to </a:t>
            </a:r>
            <a:r>
              <a:rPr sz="2600" dirty="0">
                <a:latin typeface="Gill Sans MT"/>
                <a:cs typeface="Gill Sans MT"/>
              </a:rPr>
              <a:t>name variables (and functions) in</a:t>
            </a:r>
            <a:r>
              <a:rPr sz="2600" spc="100" dirty="0">
                <a:latin typeface="Gill Sans MT"/>
                <a:cs typeface="Gill Sans MT"/>
              </a:rPr>
              <a:t> </a:t>
            </a:r>
            <a:r>
              <a:rPr sz="2600" dirty="0">
                <a:latin typeface="Gill Sans MT"/>
                <a:cs typeface="Gill Sans MT"/>
              </a:rPr>
              <a:t>Python.</a:t>
            </a:r>
          </a:p>
          <a:p>
            <a:pPr marL="12700">
              <a:lnSpc>
                <a:spcPct val="100000"/>
              </a:lnSpc>
              <a:spcBef>
                <a:spcPts val="60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Official </a:t>
            </a:r>
            <a:r>
              <a:rPr sz="2600" spc="-20" dirty="0">
                <a:latin typeface="Gill Sans MT"/>
                <a:cs typeface="Gill Sans MT"/>
              </a:rPr>
              <a:t>word </a:t>
            </a:r>
            <a:r>
              <a:rPr sz="2600" spc="-10" dirty="0">
                <a:latin typeface="Gill Sans MT"/>
                <a:cs typeface="Gill Sans MT"/>
              </a:rPr>
              <a:t>for </a:t>
            </a:r>
            <a:r>
              <a:rPr sz="2600" dirty="0">
                <a:latin typeface="Gill Sans MT"/>
                <a:cs typeface="Gill Sans MT"/>
              </a:rPr>
              <a:t>name </a:t>
            </a:r>
            <a:r>
              <a:rPr sz="2600" spc="-5" dirty="0">
                <a:latin typeface="Gill Sans MT"/>
                <a:cs typeface="Gill Sans MT"/>
              </a:rPr>
              <a:t>is </a:t>
            </a:r>
            <a:r>
              <a:rPr sz="2600" b="1" dirty="0">
                <a:latin typeface="Gill Sans MT"/>
                <a:cs typeface="Gill Sans MT"/>
              </a:rPr>
              <a:t>identifier </a:t>
            </a:r>
            <a:r>
              <a:rPr sz="2600" dirty="0">
                <a:latin typeface="Gill Sans MT"/>
                <a:cs typeface="Gill Sans MT"/>
              </a:rPr>
              <a:t>– An</a:t>
            </a:r>
            <a:r>
              <a:rPr sz="2600" spc="-330" dirty="0">
                <a:latin typeface="Gill Sans MT"/>
                <a:cs typeface="Gill Sans MT"/>
              </a:rPr>
              <a:t> </a:t>
            </a:r>
            <a:r>
              <a:rPr sz="2600" spc="-5" dirty="0">
                <a:latin typeface="Gill Sans MT"/>
                <a:cs typeface="Gill Sans MT"/>
              </a:rPr>
              <a:t>identifier</a:t>
            </a:r>
            <a:endParaRPr sz="2600" dirty="0">
              <a:latin typeface="Gill Sans MT"/>
              <a:cs typeface="Gill Sans MT"/>
            </a:endParaRPr>
          </a:p>
          <a:p>
            <a:pPr marL="286385">
              <a:lnSpc>
                <a:spcPct val="100000"/>
              </a:lnSpc>
              <a:spcBef>
                <a:spcPts val="5"/>
              </a:spcBef>
            </a:pPr>
            <a:r>
              <a:rPr sz="2600" spc="-5" dirty="0">
                <a:latin typeface="Gill Sans MT"/>
                <a:cs typeface="Gill Sans MT"/>
              </a:rPr>
              <a:t>uniquely identifies either </a:t>
            </a:r>
            <a:r>
              <a:rPr sz="2600" dirty="0">
                <a:latin typeface="Gill Sans MT"/>
                <a:cs typeface="Gill Sans MT"/>
              </a:rPr>
              <a:t>a variable or a</a:t>
            </a:r>
            <a:r>
              <a:rPr sz="2600" spc="10" dirty="0">
                <a:latin typeface="Gill Sans MT"/>
                <a:cs typeface="Gill Sans MT"/>
              </a:rPr>
              <a:t> </a:t>
            </a:r>
            <a:r>
              <a:rPr sz="2600" dirty="0">
                <a:latin typeface="Gill Sans MT"/>
                <a:cs typeface="Gill Sans MT"/>
              </a:rPr>
              <a:t>function.</a:t>
            </a:r>
          </a:p>
          <a:p>
            <a:pPr marL="286385" marR="205740" indent="-274320">
              <a:lnSpc>
                <a:spcPct val="100000"/>
              </a:lnSpc>
              <a:spcBef>
                <a:spcPts val="60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An </a:t>
            </a:r>
            <a:r>
              <a:rPr sz="2600" spc="-5" dirty="0">
                <a:latin typeface="Gill Sans MT"/>
                <a:cs typeface="Gill Sans MT"/>
              </a:rPr>
              <a:t>identifier </a:t>
            </a:r>
            <a:r>
              <a:rPr sz="2600" dirty="0">
                <a:latin typeface="Gill Sans MT"/>
                <a:cs typeface="Gill Sans MT"/>
              </a:rPr>
              <a:t>in Python </a:t>
            </a:r>
            <a:r>
              <a:rPr sz="2600" spc="-10" dirty="0">
                <a:latin typeface="Gill Sans MT"/>
                <a:cs typeface="Gill Sans MT"/>
              </a:rPr>
              <a:t>must </a:t>
            </a:r>
            <a:r>
              <a:rPr sz="2600" dirty="0">
                <a:latin typeface="Gill Sans MT"/>
                <a:cs typeface="Gill Sans MT"/>
              </a:rPr>
              <a:t>satisfy the </a:t>
            </a:r>
            <a:r>
              <a:rPr sz="2600" spc="-5" dirty="0">
                <a:latin typeface="Gill Sans MT"/>
                <a:cs typeface="Gill Sans MT"/>
              </a:rPr>
              <a:t>following </a:t>
            </a:r>
            <a:r>
              <a:rPr sz="2600" spc="-15" dirty="0">
                <a:latin typeface="Gill Sans MT"/>
                <a:cs typeface="Gill Sans MT"/>
              </a:rPr>
              <a:t>three  </a:t>
            </a:r>
            <a:r>
              <a:rPr sz="2600" dirty="0">
                <a:latin typeface="Gill Sans MT"/>
                <a:cs typeface="Gill Sans MT"/>
              </a:rPr>
              <a:t>conditions:</a:t>
            </a:r>
          </a:p>
          <a:p>
            <a:pPr marL="744220" indent="-457200">
              <a:lnSpc>
                <a:spcPct val="100000"/>
              </a:lnSpc>
              <a:spcBef>
                <a:spcPts val="515"/>
              </a:spcBef>
              <a:buClr>
                <a:srgbClr val="9FB8CD"/>
              </a:buClr>
              <a:buSzPct val="76086"/>
              <a:buAutoNum type="arabicPeriod"/>
              <a:tabLst>
                <a:tab pos="744220" algn="l"/>
                <a:tab pos="744855" algn="l"/>
              </a:tabLst>
            </a:pPr>
            <a:r>
              <a:rPr sz="2300" dirty="0">
                <a:solidFill>
                  <a:srgbClr val="464652"/>
                </a:solidFill>
                <a:latin typeface="Gill Sans MT"/>
                <a:cs typeface="Gill Sans MT"/>
              </a:rPr>
              <a:t>It </a:t>
            </a:r>
            <a:r>
              <a:rPr sz="2300" spc="-10" dirty="0">
                <a:solidFill>
                  <a:srgbClr val="464652"/>
                </a:solidFill>
                <a:latin typeface="Gill Sans MT"/>
                <a:cs typeface="Gill Sans MT"/>
              </a:rPr>
              <a:t>must </a:t>
            </a:r>
            <a:r>
              <a:rPr sz="2300" spc="0" dirty="0">
                <a:solidFill>
                  <a:srgbClr val="464652"/>
                </a:solidFill>
                <a:latin typeface="Gill Sans MT"/>
                <a:cs typeface="Gill Sans MT"/>
              </a:rPr>
              <a:t>start </a:t>
            </a:r>
            <a:r>
              <a:rPr sz="2300" spc="-5" dirty="0">
                <a:solidFill>
                  <a:srgbClr val="464652"/>
                </a:solidFill>
                <a:latin typeface="Gill Sans MT"/>
                <a:cs typeface="Gill Sans MT"/>
              </a:rPr>
              <a:t>with </a:t>
            </a:r>
            <a:r>
              <a:rPr sz="2300" dirty="0">
                <a:solidFill>
                  <a:srgbClr val="464652"/>
                </a:solidFill>
                <a:latin typeface="Gill Sans MT"/>
                <a:cs typeface="Gill Sans MT"/>
              </a:rPr>
              <a:t>a </a:t>
            </a:r>
            <a:r>
              <a:rPr sz="2300" spc="-5" dirty="0">
                <a:solidFill>
                  <a:srgbClr val="464652"/>
                </a:solidFill>
                <a:latin typeface="Gill Sans MT"/>
                <a:cs typeface="Gill Sans MT"/>
              </a:rPr>
              <a:t>letter </a:t>
            </a:r>
            <a:r>
              <a:rPr sz="2300" dirty="0">
                <a:solidFill>
                  <a:srgbClr val="464652"/>
                </a:solidFill>
                <a:latin typeface="Gill Sans MT"/>
                <a:cs typeface="Gill Sans MT"/>
              </a:rPr>
              <a:t>(A-Z, </a:t>
            </a:r>
            <a:r>
              <a:rPr sz="2300" spc="-5" dirty="0">
                <a:solidFill>
                  <a:srgbClr val="464652"/>
                </a:solidFill>
                <a:latin typeface="Gill Sans MT"/>
                <a:cs typeface="Gill Sans MT"/>
              </a:rPr>
              <a:t>a-z) </a:t>
            </a:r>
            <a:r>
              <a:rPr sz="2300" dirty="0">
                <a:solidFill>
                  <a:srgbClr val="464652"/>
                </a:solidFill>
                <a:latin typeface="Gill Sans MT"/>
                <a:cs typeface="Gill Sans MT"/>
              </a:rPr>
              <a:t>or </a:t>
            </a:r>
            <a:r>
              <a:rPr sz="2300" spc="-5" dirty="0">
                <a:solidFill>
                  <a:srgbClr val="464652"/>
                </a:solidFill>
                <a:latin typeface="Gill Sans MT"/>
                <a:cs typeface="Gill Sans MT"/>
              </a:rPr>
              <a:t>the</a:t>
            </a:r>
            <a:r>
              <a:rPr sz="2300" spc="-310" dirty="0">
                <a:solidFill>
                  <a:srgbClr val="464652"/>
                </a:solidFill>
                <a:latin typeface="Gill Sans MT"/>
                <a:cs typeface="Gill Sans MT"/>
              </a:rPr>
              <a:t> </a:t>
            </a:r>
            <a:r>
              <a:rPr sz="2300" spc="-5" dirty="0">
                <a:solidFill>
                  <a:srgbClr val="464652"/>
                </a:solidFill>
                <a:latin typeface="Gill Sans MT"/>
                <a:cs typeface="Gill Sans MT"/>
              </a:rPr>
              <a:t>underscore</a:t>
            </a:r>
            <a:endParaRPr sz="2300" dirty="0">
              <a:latin typeface="Gill Sans MT"/>
              <a:cs typeface="Gill Sans MT"/>
            </a:endParaRPr>
          </a:p>
          <a:p>
            <a:pPr marL="744220">
              <a:lnSpc>
                <a:spcPct val="100000"/>
              </a:lnSpc>
            </a:pPr>
            <a:r>
              <a:rPr sz="2300" dirty="0">
                <a:solidFill>
                  <a:srgbClr val="464652"/>
                </a:solidFill>
                <a:latin typeface="Gill Sans MT"/>
                <a:cs typeface="Gill Sans MT"/>
              </a:rPr>
              <a:t>character</a:t>
            </a:r>
            <a:r>
              <a:rPr sz="2300" spc="-5" dirty="0">
                <a:solidFill>
                  <a:srgbClr val="464652"/>
                </a:solidFill>
                <a:latin typeface="Gill Sans MT"/>
                <a:cs typeface="Gill Sans MT"/>
              </a:rPr>
              <a:t> (_).</a:t>
            </a:r>
            <a:endParaRPr sz="2300" dirty="0">
              <a:latin typeface="Gill Sans MT"/>
              <a:cs typeface="Gill Sans MT"/>
            </a:endParaRPr>
          </a:p>
          <a:p>
            <a:pPr marL="744220" marR="5080" indent="-457200">
              <a:lnSpc>
                <a:spcPct val="100000"/>
              </a:lnSpc>
              <a:spcBef>
                <a:spcPts val="505"/>
              </a:spcBef>
              <a:buClr>
                <a:srgbClr val="9FB8CD"/>
              </a:buClr>
              <a:buSzPct val="76086"/>
              <a:buAutoNum type="arabicPeriod" startAt="2"/>
              <a:tabLst>
                <a:tab pos="744220" algn="l"/>
                <a:tab pos="744855" algn="l"/>
              </a:tabLst>
            </a:pPr>
            <a:r>
              <a:rPr sz="2300" dirty="0">
                <a:solidFill>
                  <a:srgbClr val="464652"/>
                </a:solidFill>
                <a:latin typeface="Gill Sans MT"/>
                <a:cs typeface="Gill Sans MT"/>
              </a:rPr>
              <a:t>It </a:t>
            </a:r>
            <a:r>
              <a:rPr sz="2300" spc="-10" dirty="0">
                <a:solidFill>
                  <a:srgbClr val="464652"/>
                </a:solidFill>
                <a:latin typeface="Gill Sans MT"/>
                <a:cs typeface="Gill Sans MT"/>
              </a:rPr>
              <a:t>must</a:t>
            </a:r>
            <a:r>
              <a:rPr sz="2300" spc="-15" dirty="0">
                <a:solidFill>
                  <a:srgbClr val="464652"/>
                </a:solidFill>
                <a:latin typeface="Gill Sans MT"/>
                <a:cs typeface="Gill Sans MT"/>
              </a:rPr>
              <a:t> </a:t>
            </a:r>
            <a:r>
              <a:rPr sz="2300" dirty="0">
                <a:solidFill>
                  <a:srgbClr val="464652"/>
                </a:solidFill>
                <a:latin typeface="Gill Sans MT"/>
                <a:cs typeface="Gill Sans MT"/>
              </a:rPr>
              <a:t>consist of</a:t>
            </a:r>
            <a:r>
              <a:rPr sz="2300" spc="-5" dirty="0">
                <a:solidFill>
                  <a:srgbClr val="464652"/>
                </a:solidFill>
                <a:latin typeface="Gill Sans MT"/>
                <a:cs typeface="Gill Sans MT"/>
              </a:rPr>
              <a:t> only</a:t>
            </a:r>
            <a:r>
              <a:rPr sz="2300" dirty="0">
                <a:solidFill>
                  <a:srgbClr val="464652"/>
                </a:solidFill>
                <a:latin typeface="Gill Sans MT"/>
                <a:cs typeface="Gill Sans MT"/>
              </a:rPr>
              <a:t> </a:t>
            </a:r>
            <a:r>
              <a:rPr sz="2300" spc="-5" dirty="0">
                <a:solidFill>
                  <a:srgbClr val="464652"/>
                </a:solidFill>
                <a:latin typeface="Gill Sans MT"/>
                <a:cs typeface="Gill Sans MT"/>
              </a:rPr>
              <a:t>letters</a:t>
            </a:r>
            <a:r>
              <a:rPr sz="2300" spc="-25" dirty="0">
                <a:solidFill>
                  <a:srgbClr val="464652"/>
                </a:solidFill>
                <a:latin typeface="Gill Sans MT"/>
                <a:cs typeface="Gill Sans MT"/>
              </a:rPr>
              <a:t> </a:t>
            </a:r>
            <a:r>
              <a:rPr sz="2300" spc="-5" dirty="0">
                <a:solidFill>
                  <a:srgbClr val="464652"/>
                </a:solidFill>
                <a:latin typeface="Gill Sans MT"/>
                <a:cs typeface="Gill Sans MT"/>
              </a:rPr>
              <a:t>(A-Z,</a:t>
            </a:r>
            <a:r>
              <a:rPr sz="2300" spc="-254" dirty="0">
                <a:solidFill>
                  <a:srgbClr val="464652"/>
                </a:solidFill>
                <a:latin typeface="Gill Sans MT"/>
                <a:cs typeface="Gill Sans MT"/>
              </a:rPr>
              <a:t> </a:t>
            </a:r>
            <a:r>
              <a:rPr sz="2300" spc="-5" dirty="0">
                <a:solidFill>
                  <a:srgbClr val="464652"/>
                </a:solidFill>
                <a:latin typeface="Gill Sans MT"/>
                <a:cs typeface="Gill Sans MT"/>
              </a:rPr>
              <a:t>a-z),</a:t>
            </a:r>
            <a:r>
              <a:rPr sz="2300" spc="-250" dirty="0">
                <a:solidFill>
                  <a:srgbClr val="464652"/>
                </a:solidFill>
                <a:latin typeface="Gill Sans MT"/>
                <a:cs typeface="Gill Sans MT"/>
              </a:rPr>
              <a:t> </a:t>
            </a:r>
            <a:r>
              <a:rPr sz="2300" dirty="0">
                <a:solidFill>
                  <a:srgbClr val="464652"/>
                </a:solidFill>
                <a:latin typeface="Gill Sans MT"/>
                <a:cs typeface="Gill Sans MT"/>
              </a:rPr>
              <a:t>digits </a:t>
            </a:r>
            <a:r>
              <a:rPr sz="2300" spc="-5" dirty="0">
                <a:solidFill>
                  <a:srgbClr val="464652"/>
                </a:solidFill>
                <a:latin typeface="Gill Sans MT"/>
                <a:cs typeface="Gill Sans MT"/>
              </a:rPr>
              <a:t>(0-9),</a:t>
            </a:r>
            <a:r>
              <a:rPr sz="2300" spc="-270" dirty="0">
                <a:solidFill>
                  <a:srgbClr val="464652"/>
                </a:solidFill>
                <a:latin typeface="Gill Sans MT"/>
                <a:cs typeface="Gill Sans MT"/>
              </a:rPr>
              <a:t> </a:t>
            </a:r>
            <a:r>
              <a:rPr sz="2300" dirty="0">
                <a:solidFill>
                  <a:srgbClr val="464652"/>
                </a:solidFill>
                <a:latin typeface="Gill Sans MT"/>
                <a:cs typeface="Gill Sans MT"/>
              </a:rPr>
              <a:t>and </a:t>
            </a:r>
            <a:r>
              <a:rPr sz="2300" spc="-5" dirty="0">
                <a:solidFill>
                  <a:srgbClr val="464652"/>
                </a:solidFill>
                <a:latin typeface="Gill Sans MT"/>
                <a:cs typeface="Gill Sans MT"/>
              </a:rPr>
              <a:t>the  underscore </a:t>
            </a:r>
            <a:r>
              <a:rPr sz="2300" dirty="0">
                <a:solidFill>
                  <a:srgbClr val="464652"/>
                </a:solidFill>
                <a:latin typeface="Gill Sans MT"/>
                <a:cs typeface="Gill Sans MT"/>
              </a:rPr>
              <a:t>character</a:t>
            </a:r>
            <a:r>
              <a:rPr sz="2300" spc="-10" dirty="0">
                <a:solidFill>
                  <a:srgbClr val="464652"/>
                </a:solidFill>
                <a:latin typeface="Gill Sans MT"/>
                <a:cs typeface="Gill Sans MT"/>
              </a:rPr>
              <a:t> </a:t>
            </a:r>
            <a:r>
              <a:rPr sz="2300" spc="-5" dirty="0">
                <a:solidFill>
                  <a:srgbClr val="464652"/>
                </a:solidFill>
                <a:latin typeface="Gill Sans MT"/>
                <a:cs typeface="Gill Sans MT"/>
              </a:rPr>
              <a:t>(_).</a:t>
            </a:r>
            <a:endParaRPr sz="2300" dirty="0">
              <a:latin typeface="Gill Sans MT"/>
              <a:cs typeface="Gill Sans MT"/>
            </a:endParaRPr>
          </a:p>
          <a:p>
            <a:pPr marL="744220" indent="-457200">
              <a:lnSpc>
                <a:spcPts val="2745"/>
              </a:lnSpc>
              <a:spcBef>
                <a:spcPts val="490"/>
              </a:spcBef>
              <a:buClr>
                <a:srgbClr val="9FB8CD"/>
              </a:buClr>
              <a:buSzPct val="76086"/>
              <a:buAutoNum type="arabicPeriod" startAt="2"/>
              <a:tabLst>
                <a:tab pos="744220" algn="l"/>
                <a:tab pos="744855" algn="l"/>
              </a:tabLst>
            </a:pPr>
            <a:r>
              <a:rPr sz="2300" dirty="0">
                <a:solidFill>
                  <a:srgbClr val="464652"/>
                </a:solidFill>
                <a:latin typeface="Gill Sans MT"/>
                <a:cs typeface="Gill Sans MT"/>
              </a:rPr>
              <a:t>It </a:t>
            </a:r>
            <a:r>
              <a:rPr sz="2300" spc="-10" dirty="0">
                <a:solidFill>
                  <a:srgbClr val="464652"/>
                </a:solidFill>
                <a:latin typeface="Gill Sans MT"/>
                <a:cs typeface="Gill Sans MT"/>
              </a:rPr>
              <a:t>must </a:t>
            </a:r>
            <a:r>
              <a:rPr sz="2300" dirty="0">
                <a:solidFill>
                  <a:srgbClr val="464652"/>
                </a:solidFill>
                <a:latin typeface="Gill Sans MT"/>
                <a:cs typeface="Gill Sans MT"/>
              </a:rPr>
              <a:t>not be a </a:t>
            </a:r>
            <a:r>
              <a:rPr sz="2300" b="1" spc="-30" dirty="0">
                <a:solidFill>
                  <a:srgbClr val="464652"/>
                </a:solidFill>
                <a:latin typeface="Gill Sans MT"/>
                <a:cs typeface="Gill Sans MT"/>
              </a:rPr>
              <a:t>keyword </a:t>
            </a:r>
            <a:r>
              <a:rPr sz="2300" dirty="0">
                <a:solidFill>
                  <a:srgbClr val="464652"/>
                </a:solidFill>
                <a:latin typeface="Gill Sans MT"/>
                <a:cs typeface="Gill Sans MT"/>
              </a:rPr>
              <a:t>or </a:t>
            </a:r>
            <a:r>
              <a:rPr sz="2300" b="1" spc="-5" dirty="0">
                <a:solidFill>
                  <a:srgbClr val="464652"/>
                </a:solidFill>
                <a:latin typeface="Gill Sans MT"/>
                <a:cs typeface="Gill Sans MT"/>
              </a:rPr>
              <a:t>reserved </a:t>
            </a:r>
            <a:r>
              <a:rPr sz="2300" b="1" spc="-20" dirty="0">
                <a:solidFill>
                  <a:srgbClr val="464652"/>
                </a:solidFill>
                <a:latin typeface="Gill Sans MT"/>
                <a:cs typeface="Gill Sans MT"/>
              </a:rPr>
              <a:t>word </a:t>
            </a:r>
            <a:r>
              <a:rPr sz="2300" dirty="0">
                <a:solidFill>
                  <a:srgbClr val="464652"/>
                </a:solidFill>
                <a:latin typeface="Gill Sans MT"/>
                <a:cs typeface="Gill Sans MT"/>
              </a:rPr>
              <a:t>such</a:t>
            </a:r>
            <a:r>
              <a:rPr sz="2300" spc="-25" dirty="0">
                <a:solidFill>
                  <a:srgbClr val="464652"/>
                </a:solidFill>
                <a:latin typeface="Gill Sans MT"/>
                <a:cs typeface="Gill Sans MT"/>
              </a:rPr>
              <a:t> </a:t>
            </a:r>
            <a:r>
              <a:rPr sz="2300" dirty="0">
                <a:solidFill>
                  <a:srgbClr val="464652"/>
                </a:solidFill>
                <a:latin typeface="Gill Sans MT"/>
                <a:cs typeface="Gill Sans MT"/>
              </a:rPr>
              <a:t>as</a:t>
            </a:r>
            <a:endParaRPr sz="2300" dirty="0">
              <a:latin typeface="Gill Sans MT"/>
              <a:cs typeface="Gill Sans MT"/>
            </a:endParaRPr>
          </a:p>
          <a:p>
            <a:pPr marL="744220">
              <a:lnSpc>
                <a:spcPts val="2745"/>
              </a:lnSpc>
            </a:pPr>
            <a:r>
              <a:rPr sz="2300" b="1" dirty="0">
                <a:solidFill>
                  <a:srgbClr val="0000FF"/>
                </a:solidFill>
                <a:latin typeface="Consolas"/>
                <a:cs typeface="Consolas"/>
              </a:rPr>
              <a:t>while</a:t>
            </a:r>
            <a:r>
              <a:rPr lang="en-SG" sz="2300" spc="-5" dirty="0">
                <a:solidFill>
                  <a:srgbClr val="464652"/>
                </a:solidFill>
                <a:cs typeface="Gill Sans MT"/>
              </a:rPr>
              <a:t>, </a:t>
            </a:r>
            <a:r>
              <a:rPr sz="2300" spc="-5" dirty="0">
                <a:solidFill>
                  <a:srgbClr val="464652"/>
                </a:solidFill>
                <a:latin typeface="Gill Sans MT"/>
                <a:cs typeface="Gill Sans MT"/>
              </a:rPr>
              <a:t>which </a:t>
            </a:r>
            <a:r>
              <a:rPr sz="2300" dirty="0">
                <a:solidFill>
                  <a:srgbClr val="464652"/>
                </a:solidFill>
                <a:latin typeface="Gill Sans MT"/>
                <a:cs typeface="Gill Sans MT"/>
              </a:rPr>
              <a:t>has a special meaning </a:t>
            </a:r>
            <a:r>
              <a:rPr sz="2300" spc="-5" dirty="0">
                <a:solidFill>
                  <a:srgbClr val="464652"/>
                </a:solidFill>
                <a:latin typeface="Gill Sans MT"/>
                <a:cs typeface="Gill Sans MT"/>
              </a:rPr>
              <a:t>in </a:t>
            </a:r>
            <a:r>
              <a:rPr sz="2300" dirty="0">
                <a:solidFill>
                  <a:srgbClr val="464652"/>
                </a:solidFill>
                <a:latin typeface="Gill Sans MT"/>
                <a:cs typeface="Gill Sans MT"/>
              </a:rPr>
              <a:t>Python.</a:t>
            </a:r>
            <a:endParaRPr sz="2300" dirty="0">
              <a:latin typeface="Gill Sans MT"/>
              <a:cs typeface="Gill Sans MT"/>
            </a:endParaRPr>
          </a:p>
        </p:txBody>
      </p:sp>
    </p:spTree>
    <p:extLst>
      <p:ext uri="{BB962C8B-B14F-4D97-AF65-F5344CB8AC3E}">
        <p14:creationId xmlns:p14="http://schemas.microsoft.com/office/powerpoint/2010/main" val="5821344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577341"/>
            <a:ext cx="8150860" cy="513715"/>
          </a:xfrm>
          <a:prstGeom prst="rect">
            <a:avLst/>
          </a:prstGeom>
        </p:spPr>
        <p:txBody>
          <a:bodyPr vert="horz" wrap="square" lIns="0" tIns="13335" rIns="0" bIns="0" rtlCol="0">
            <a:spAutoFit/>
          </a:bodyPr>
          <a:lstStyle/>
          <a:p>
            <a:pPr marL="12700">
              <a:lnSpc>
                <a:spcPct val="100000"/>
              </a:lnSpc>
              <a:spcBef>
                <a:spcPts val="105"/>
              </a:spcBef>
            </a:pPr>
            <a:r>
              <a:rPr sz="3200" b="0" dirty="0">
                <a:solidFill>
                  <a:srgbClr val="464652"/>
                </a:solidFill>
                <a:latin typeface="Bookman Old Style"/>
                <a:cs typeface="Bookman Old Style"/>
              </a:rPr>
              <a:t>while </a:t>
            </a:r>
            <a:r>
              <a:rPr sz="3200" b="0" spc="-5" dirty="0">
                <a:solidFill>
                  <a:srgbClr val="464652"/>
                </a:solidFill>
                <a:latin typeface="Bookman Old Style"/>
                <a:cs typeface="Bookman Old Style"/>
              </a:rPr>
              <a:t>Statement</a:t>
            </a:r>
            <a:r>
              <a:rPr sz="3200" b="0" spc="-60" dirty="0">
                <a:solidFill>
                  <a:srgbClr val="464652"/>
                </a:solidFill>
                <a:latin typeface="Bookman Old Style"/>
                <a:cs typeface="Bookman Old Style"/>
              </a:rPr>
              <a:t> </a:t>
            </a:r>
            <a:r>
              <a:rPr sz="3200" b="0" dirty="0">
                <a:solidFill>
                  <a:srgbClr val="464652"/>
                </a:solidFill>
                <a:latin typeface="Bookman Old Style"/>
                <a:cs typeface="Bookman Old Style"/>
              </a:rPr>
              <a:t>(</a:t>
            </a:r>
            <a:r>
              <a:rPr lang="en-SG" sz="3200" b="0" dirty="0">
                <a:solidFill>
                  <a:srgbClr val="464652"/>
                </a:solidFill>
                <a:latin typeface="Bookman Old Style"/>
                <a:cs typeface="Bookman Old Style"/>
              </a:rPr>
              <a:t>cont.</a:t>
            </a:r>
            <a:r>
              <a:rPr sz="3200" b="0" dirty="0">
                <a:solidFill>
                  <a:srgbClr val="464652"/>
                </a:solidFill>
                <a:latin typeface="Bookman Old Style"/>
                <a:cs typeface="Bookman Old Style"/>
              </a:rPr>
              <a:t>)</a:t>
            </a:r>
            <a:endParaRPr sz="3200" dirty="0">
              <a:latin typeface="Bookman Old Style"/>
              <a:cs typeface="Bookman Old Style"/>
            </a:endParaRPr>
          </a:p>
        </p:txBody>
      </p:sp>
      <p:sp>
        <p:nvSpPr>
          <p:cNvPr id="6" name="object 6"/>
          <p:cNvSpPr/>
          <p:nvPr/>
        </p:nvSpPr>
        <p:spPr>
          <a:xfrm>
            <a:off x="1981200" y="4114800"/>
            <a:ext cx="3943349" cy="1086612"/>
          </a:xfrm>
          <a:prstGeom prst="rect">
            <a:avLst/>
          </a:prstGeom>
          <a:blipFill>
            <a:blip r:embed="rId2" cstate="print"/>
            <a:stretch>
              <a:fillRect/>
            </a:stretch>
          </a:blipFill>
        </p:spPr>
        <p:txBody>
          <a:bodyPr wrap="square" lIns="0" tIns="0" rIns="0" bIns="0" rtlCol="0"/>
          <a:lstStyle/>
          <a:p>
            <a:endParaRPr/>
          </a:p>
        </p:txBody>
      </p:sp>
      <p:sp>
        <p:nvSpPr>
          <p:cNvPr id="10" name="Slide Number Placeholder 9"/>
          <p:cNvSpPr>
            <a:spLocks noGrp="1"/>
          </p:cNvSpPr>
          <p:nvPr>
            <p:ph type="sldNum" sz="quarter" idx="7"/>
          </p:nvPr>
        </p:nvSpPr>
        <p:spPr/>
        <p:txBody>
          <a:bodyPr/>
          <a:lstStyle/>
          <a:p>
            <a:pPr marL="27940">
              <a:lnSpc>
                <a:spcPct val="100000"/>
              </a:lnSpc>
              <a:spcBef>
                <a:spcPts val="15"/>
              </a:spcBef>
            </a:pPr>
            <a:fld id="{81D60167-4931-47E6-BA6A-407CBD079E47}" type="slidenum">
              <a:rPr lang="en-SG" smtClean="0"/>
              <a:t>59</a:t>
            </a:fld>
            <a:endParaRPr lang="en-SG" dirty="0"/>
          </a:p>
        </p:txBody>
      </p:sp>
      <p:pic>
        <p:nvPicPr>
          <p:cNvPr id="7" name="Picture 6"/>
          <p:cNvPicPr>
            <a:picLocks noChangeAspect="1"/>
          </p:cNvPicPr>
          <p:nvPr/>
        </p:nvPicPr>
        <p:blipFill rotWithShape="1">
          <a:blip r:embed="rId3"/>
          <a:srcRect l="34239" t="13543" r="15656" b="70830"/>
          <a:stretch/>
        </p:blipFill>
        <p:spPr>
          <a:xfrm>
            <a:off x="1981201" y="2133600"/>
            <a:ext cx="6518422" cy="1143003"/>
          </a:xfrm>
          <a:prstGeom prst="rect">
            <a:avLst/>
          </a:prstGeom>
        </p:spPr>
      </p:pic>
    </p:spTree>
    <p:extLst>
      <p:ext uri="{BB962C8B-B14F-4D97-AF65-F5344CB8AC3E}">
        <p14:creationId xmlns:p14="http://schemas.microsoft.com/office/powerpoint/2010/main" val="12488540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81200" y="4724400"/>
            <a:ext cx="2695575" cy="6858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5940" y="577341"/>
            <a:ext cx="8150860" cy="513715"/>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464652"/>
                </a:solidFill>
              </a:rPr>
              <a:t>while </a:t>
            </a:r>
            <a:r>
              <a:rPr sz="3200" spc="-5" dirty="0">
                <a:solidFill>
                  <a:srgbClr val="464652"/>
                </a:solidFill>
              </a:rPr>
              <a:t>Statement</a:t>
            </a:r>
            <a:r>
              <a:rPr sz="3200" spc="-60" dirty="0">
                <a:solidFill>
                  <a:srgbClr val="464652"/>
                </a:solidFill>
              </a:rPr>
              <a:t> </a:t>
            </a:r>
            <a:r>
              <a:rPr sz="3200" dirty="0">
                <a:solidFill>
                  <a:srgbClr val="464652"/>
                </a:solidFill>
              </a:rPr>
              <a:t>(</a:t>
            </a:r>
            <a:r>
              <a:rPr lang="en-SG" sz="3200" dirty="0">
                <a:solidFill>
                  <a:srgbClr val="464652"/>
                </a:solidFill>
              </a:rPr>
              <a:t>cont.</a:t>
            </a:r>
            <a:r>
              <a:rPr sz="3200" dirty="0">
                <a:solidFill>
                  <a:srgbClr val="464652"/>
                </a:solidFill>
              </a:rPr>
              <a:t>)</a:t>
            </a:r>
            <a:endParaRPr sz="3200" dirty="0"/>
          </a:p>
        </p:txBody>
      </p:sp>
      <p:sp>
        <p:nvSpPr>
          <p:cNvPr id="12" name="Slide Number Placeholder 11"/>
          <p:cNvSpPr>
            <a:spLocks noGrp="1"/>
          </p:cNvSpPr>
          <p:nvPr>
            <p:ph type="sldNum" sz="quarter" idx="12"/>
          </p:nvPr>
        </p:nvSpPr>
        <p:spPr/>
        <p:txBody>
          <a:bodyPr/>
          <a:lstStyle/>
          <a:p>
            <a:fld id="{2F424A89-909B-4BA1-940E-23EAC9404E56}" type="slidenum">
              <a:rPr lang="en-US" smtClean="0"/>
              <a:pPr/>
              <a:t>60</a:t>
            </a:fld>
            <a:endParaRPr lang="en-US"/>
          </a:p>
        </p:txBody>
      </p:sp>
      <p:sp>
        <p:nvSpPr>
          <p:cNvPr id="6" name="object 6"/>
          <p:cNvSpPr txBox="1"/>
          <p:nvPr/>
        </p:nvSpPr>
        <p:spPr>
          <a:xfrm>
            <a:off x="5181600" y="4724400"/>
            <a:ext cx="3505200" cy="1145826"/>
          </a:xfrm>
          <a:prstGeom prst="rect">
            <a:avLst/>
          </a:prstGeom>
          <a:ln w="9144">
            <a:solidFill>
              <a:srgbClr val="FF0000"/>
            </a:solidFill>
          </a:ln>
        </p:spPr>
        <p:txBody>
          <a:bodyPr vert="horz" wrap="square" lIns="0" tIns="37465" rIns="0" bIns="0" rtlCol="0">
            <a:spAutoFit/>
          </a:bodyPr>
          <a:lstStyle/>
          <a:p>
            <a:pPr marL="92075" marR="116205">
              <a:lnSpc>
                <a:spcPct val="100000"/>
              </a:lnSpc>
              <a:spcBef>
                <a:spcPts val="295"/>
              </a:spcBef>
            </a:pPr>
            <a:r>
              <a:rPr sz="1800" dirty="0">
                <a:solidFill>
                  <a:srgbClr val="FF0000"/>
                </a:solidFill>
                <a:latin typeface="Gill Sans MT"/>
                <a:cs typeface="Gill Sans MT"/>
              </a:rPr>
              <a:t>If </a:t>
            </a:r>
            <a:r>
              <a:rPr sz="1800" spc="-5" dirty="0">
                <a:solidFill>
                  <a:srgbClr val="FF0000"/>
                </a:solidFill>
                <a:latin typeface="Gill Sans MT"/>
                <a:cs typeface="Gill Sans MT"/>
              </a:rPr>
              <a:t>num1 is initialized to </a:t>
            </a:r>
            <a:r>
              <a:rPr sz="1800" dirty="0">
                <a:solidFill>
                  <a:srgbClr val="FF0000"/>
                </a:solidFill>
                <a:latin typeface="Gill Sans MT"/>
                <a:cs typeface="Gill Sans MT"/>
              </a:rPr>
              <a:t>4, </a:t>
            </a:r>
            <a:r>
              <a:rPr sz="1800" spc="-5" dirty="0">
                <a:solidFill>
                  <a:srgbClr val="FF0000"/>
                </a:solidFill>
                <a:latin typeface="Gill Sans MT"/>
                <a:cs typeface="Gill Sans MT"/>
              </a:rPr>
              <a:t>the while expression will evaluate to </a:t>
            </a:r>
            <a:r>
              <a:rPr lang="en-US" sz="1800" spc="-20" dirty="0">
                <a:solidFill>
                  <a:srgbClr val="FF0000"/>
                </a:solidFill>
                <a:latin typeface="Consolas" panose="020B0609020204030204" pitchFamily="49" charset="0"/>
                <a:cs typeface="Gill Sans MT"/>
              </a:rPr>
              <a:t>False</a:t>
            </a:r>
            <a:r>
              <a:rPr sz="1800" spc="-20" dirty="0">
                <a:solidFill>
                  <a:srgbClr val="FF0000"/>
                </a:solidFill>
                <a:latin typeface="Gill Sans MT"/>
                <a:cs typeface="Gill Sans MT"/>
              </a:rPr>
              <a:t> </a:t>
            </a:r>
            <a:r>
              <a:rPr sz="1800" spc="-5" dirty="0">
                <a:solidFill>
                  <a:srgbClr val="FF0000"/>
                </a:solidFill>
                <a:latin typeface="Gill Sans MT"/>
                <a:cs typeface="Gill Sans MT"/>
              </a:rPr>
              <a:t>in the </a:t>
            </a:r>
            <a:r>
              <a:rPr sz="1800" dirty="0">
                <a:solidFill>
                  <a:srgbClr val="FF0000"/>
                </a:solidFill>
                <a:latin typeface="Gill Sans MT"/>
                <a:cs typeface="Gill Sans MT"/>
              </a:rPr>
              <a:t>beginning</a:t>
            </a:r>
            <a:r>
              <a:rPr sz="1800" spc="-55" dirty="0">
                <a:solidFill>
                  <a:srgbClr val="FF0000"/>
                </a:solidFill>
                <a:latin typeface="Gill Sans MT"/>
                <a:cs typeface="Gill Sans MT"/>
              </a:rPr>
              <a:t> </a:t>
            </a:r>
            <a:r>
              <a:rPr sz="1800" dirty="0">
                <a:solidFill>
                  <a:srgbClr val="FF0000"/>
                </a:solidFill>
                <a:latin typeface="Gill Sans MT"/>
                <a:cs typeface="Gill Sans MT"/>
              </a:rPr>
              <a:t>and </a:t>
            </a:r>
            <a:r>
              <a:rPr sz="1800" spc="-5" dirty="0">
                <a:solidFill>
                  <a:srgbClr val="FF0000"/>
                </a:solidFill>
                <a:latin typeface="Gill Sans MT"/>
                <a:cs typeface="Gill Sans MT"/>
              </a:rPr>
              <a:t>the while </a:t>
            </a:r>
            <a:r>
              <a:rPr sz="1800" dirty="0">
                <a:solidFill>
                  <a:srgbClr val="FF0000"/>
                </a:solidFill>
                <a:latin typeface="Gill Sans MT"/>
                <a:cs typeface="Gill Sans MT"/>
              </a:rPr>
              <a:t>body </a:t>
            </a:r>
            <a:r>
              <a:rPr sz="1800" spc="-5" dirty="0">
                <a:solidFill>
                  <a:srgbClr val="FF0000"/>
                </a:solidFill>
                <a:latin typeface="Gill Sans MT"/>
                <a:cs typeface="Gill Sans MT"/>
              </a:rPr>
              <a:t>will </a:t>
            </a:r>
            <a:r>
              <a:rPr sz="1800" spc="-15" dirty="0">
                <a:solidFill>
                  <a:srgbClr val="FF0000"/>
                </a:solidFill>
                <a:latin typeface="Gill Sans MT"/>
                <a:cs typeface="Gill Sans MT"/>
              </a:rPr>
              <a:t>never </a:t>
            </a:r>
            <a:r>
              <a:rPr sz="1800" dirty="0">
                <a:solidFill>
                  <a:srgbClr val="FF0000"/>
                </a:solidFill>
                <a:latin typeface="Gill Sans MT"/>
                <a:cs typeface="Gill Sans MT"/>
              </a:rPr>
              <a:t>be </a:t>
            </a:r>
            <a:r>
              <a:rPr sz="1800" spc="-10" dirty="0">
                <a:solidFill>
                  <a:srgbClr val="FF0000"/>
                </a:solidFill>
                <a:latin typeface="Gill Sans MT"/>
                <a:cs typeface="Gill Sans MT"/>
              </a:rPr>
              <a:t>executed.</a:t>
            </a:r>
            <a:endParaRPr sz="1800" dirty="0">
              <a:latin typeface="Gill Sans MT"/>
              <a:cs typeface="Gill Sans MT"/>
            </a:endParaRPr>
          </a:p>
        </p:txBody>
      </p:sp>
      <p:sp>
        <p:nvSpPr>
          <p:cNvPr id="7" name="object 7"/>
          <p:cNvSpPr/>
          <p:nvPr/>
        </p:nvSpPr>
        <p:spPr>
          <a:xfrm>
            <a:off x="1981200" y="1371600"/>
            <a:ext cx="4571999" cy="141884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981200" y="3124200"/>
            <a:ext cx="2695574" cy="1239012"/>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22702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7341"/>
            <a:ext cx="2733040" cy="513715"/>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464652"/>
                </a:solidFill>
              </a:rPr>
              <a:t>for</a:t>
            </a:r>
            <a:r>
              <a:rPr sz="3200" spc="-85" dirty="0">
                <a:solidFill>
                  <a:srgbClr val="464652"/>
                </a:solidFill>
              </a:rPr>
              <a:t> </a:t>
            </a:r>
            <a:r>
              <a:rPr sz="3200" spc="-5" dirty="0">
                <a:solidFill>
                  <a:srgbClr val="464652"/>
                </a:solidFill>
              </a:rPr>
              <a:t>Statement</a:t>
            </a:r>
            <a:endParaRPr sz="3200"/>
          </a:p>
        </p:txBody>
      </p:sp>
      <p:sp>
        <p:nvSpPr>
          <p:cNvPr id="7" name="Slide Number Placeholder 6"/>
          <p:cNvSpPr>
            <a:spLocks noGrp="1"/>
          </p:cNvSpPr>
          <p:nvPr>
            <p:ph type="sldNum" sz="quarter" idx="12"/>
          </p:nvPr>
        </p:nvSpPr>
        <p:spPr/>
        <p:txBody>
          <a:bodyPr/>
          <a:lstStyle/>
          <a:p>
            <a:fld id="{2F424A89-909B-4BA1-940E-23EAC9404E56}" type="slidenum">
              <a:rPr lang="en-US" smtClean="0"/>
              <a:pPr/>
              <a:t>61</a:t>
            </a:fld>
            <a:endParaRPr lang="en-US"/>
          </a:p>
        </p:txBody>
      </p:sp>
      <p:sp>
        <p:nvSpPr>
          <p:cNvPr id="3" name="object 3"/>
          <p:cNvSpPr txBox="1"/>
          <p:nvPr/>
        </p:nvSpPr>
        <p:spPr>
          <a:xfrm>
            <a:off x="496570" y="1734059"/>
            <a:ext cx="8150860" cy="4546600"/>
          </a:xfrm>
          <a:prstGeom prst="rect">
            <a:avLst/>
          </a:prstGeom>
        </p:spPr>
        <p:txBody>
          <a:bodyPr vert="horz" wrap="square" lIns="0" tIns="50165" rIns="0" bIns="0" rtlCol="0">
            <a:spAutoFit/>
          </a:bodyPr>
          <a:lstStyle/>
          <a:p>
            <a:pPr marL="286385" marR="162560" indent="-274320">
              <a:lnSpc>
                <a:spcPts val="2630"/>
              </a:lnSpc>
              <a:spcBef>
                <a:spcPts val="395"/>
              </a:spcBef>
              <a:tabLst>
                <a:tab pos="286385" algn="l"/>
              </a:tabLst>
            </a:pPr>
            <a:r>
              <a:rPr sz="1800" spc="5" dirty="0">
                <a:solidFill>
                  <a:srgbClr val="717BA2"/>
                </a:solidFill>
                <a:latin typeface="Wingdings 3"/>
                <a:cs typeface="Wingdings 3"/>
              </a:rPr>
              <a:t></a:t>
            </a:r>
            <a:r>
              <a:rPr sz="1800" spc="5" dirty="0">
                <a:solidFill>
                  <a:srgbClr val="717BA2"/>
                </a:solidFill>
                <a:latin typeface="Times New Roman"/>
                <a:cs typeface="Times New Roman"/>
              </a:rPr>
              <a:t>	</a:t>
            </a:r>
            <a:r>
              <a:rPr sz="2400" dirty="0">
                <a:latin typeface="Gill Sans MT"/>
                <a:cs typeface="Gill Sans MT"/>
              </a:rPr>
              <a:t>The </a:t>
            </a:r>
            <a:r>
              <a:rPr sz="2400" dirty="0">
                <a:solidFill>
                  <a:srgbClr val="0000FF"/>
                </a:solidFill>
                <a:latin typeface="Consolas"/>
                <a:cs typeface="Consolas"/>
              </a:rPr>
              <a:t>for </a:t>
            </a:r>
            <a:r>
              <a:rPr sz="2400" dirty="0">
                <a:latin typeface="Gill Sans MT"/>
                <a:cs typeface="Gill Sans MT"/>
              </a:rPr>
              <a:t>statement </a:t>
            </a:r>
            <a:r>
              <a:rPr sz="2400" spc="-10" dirty="0">
                <a:latin typeface="Gill Sans MT"/>
                <a:cs typeface="Gill Sans MT"/>
              </a:rPr>
              <a:t>allows </a:t>
            </a:r>
            <a:r>
              <a:rPr sz="2400" spc="-5" dirty="0">
                <a:latin typeface="Gill Sans MT"/>
                <a:cs typeface="Gill Sans MT"/>
              </a:rPr>
              <a:t>the loop </a:t>
            </a:r>
            <a:r>
              <a:rPr sz="2400" dirty="0">
                <a:latin typeface="Gill Sans MT"/>
                <a:cs typeface="Gill Sans MT"/>
              </a:rPr>
              <a:t>body </a:t>
            </a:r>
            <a:r>
              <a:rPr sz="2400" spc="-5" dirty="0">
                <a:latin typeface="Gill Sans MT"/>
                <a:cs typeface="Gill Sans MT"/>
              </a:rPr>
              <a:t>to </a:t>
            </a:r>
            <a:r>
              <a:rPr sz="2400" dirty="0">
                <a:latin typeface="Gill Sans MT"/>
                <a:cs typeface="Gill Sans MT"/>
              </a:rPr>
              <a:t>be </a:t>
            </a:r>
            <a:r>
              <a:rPr sz="2400" spc="-10" dirty="0">
                <a:latin typeface="Gill Sans MT"/>
                <a:cs typeface="Gill Sans MT"/>
              </a:rPr>
              <a:t>executed for  </a:t>
            </a:r>
            <a:r>
              <a:rPr sz="2400" spc="-5" dirty="0">
                <a:latin typeface="Gill Sans MT"/>
                <a:cs typeface="Gill Sans MT"/>
              </a:rPr>
              <a:t>every </a:t>
            </a:r>
            <a:r>
              <a:rPr sz="2400" dirty="0">
                <a:latin typeface="Gill Sans MT"/>
                <a:cs typeface="Gill Sans MT"/>
              </a:rPr>
              <a:t>value </a:t>
            </a:r>
            <a:r>
              <a:rPr sz="2400" spc="-5" dirty="0">
                <a:latin typeface="Gill Sans MT"/>
                <a:cs typeface="Gill Sans MT"/>
              </a:rPr>
              <a:t>within </a:t>
            </a:r>
            <a:r>
              <a:rPr sz="2400" dirty="0">
                <a:latin typeface="Gill Sans MT"/>
                <a:cs typeface="Gill Sans MT"/>
              </a:rPr>
              <a:t>a string </a:t>
            </a:r>
            <a:r>
              <a:rPr sz="2400" spc="-5" dirty="0">
                <a:latin typeface="Gill Sans MT"/>
                <a:cs typeface="Gill Sans MT"/>
              </a:rPr>
              <a:t>(or </a:t>
            </a:r>
            <a:r>
              <a:rPr sz="2400" spc="-20" dirty="0">
                <a:latin typeface="Gill Sans MT"/>
                <a:cs typeface="Gill Sans MT"/>
              </a:rPr>
              <a:t>any </a:t>
            </a:r>
            <a:r>
              <a:rPr sz="2400" spc="-5" dirty="0">
                <a:latin typeface="Gill Sans MT"/>
                <a:cs typeface="Gill Sans MT"/>
              </a:rPr>
              <a:t>list </a:t>
            </a:r>
            <a:r>
              <a:rPr sz="2400" dirty="0">
                <a:latin typeface="Gill Sans MT"/>
                <a:cs typeface="Gill Sans MT"/>
              </a:rPr>
              <a:t>of</a:t>
            </a:r>
            <a:r>
              <a:rPr sz="2400" spc="10" dirty="0">
                <a:latin typeface="Gill Sans MT"/>
                <a:cs typeface="Gill Sans MT"/>
              </a:rPr>
              <a:t> </a:t>
            </a:r>
            <a:r>
              <a:rPr sz="2400" dirty="0">
                <a:latin typeface="Gill Sans MT"/>
                <a:cs typeface="Gill Sans MT"/>
              </a:rPr>
              <a:t>values).</a:t>
            </a:r>
          </a:p>
          <a:p>
            <a:pPr marL="12700">
              <a:lnSpc>
                <a:spcPts val="2740"/>
              </a:lnSpc>
              <a:spcBef>
                <a:spcPts val="265"/>
              </a:spcBef>
              <a:tabLst>
                <a:tab pos="286385" algn="l"/>
              </a:tabLst>
            </a:pPr>
            <a:r>
              <a:rPr sz="1800" spc="5" dirty="0">
                <a:solidFill>
                  <a:srgbClr val="717BA2"/>
                </a:solidFill>
                <a:latin typeface="Wingdings 3"/>
                <a:cs typeface="Wingdings 3"/>
              </a:rPr>
              <a:t></a:t>
            </a:r>
            <a:r>
              <a:rPr sz="1800" spc="5" dirty="0">
                <a:solidFill>
                  <a:srgbClr val="717BA2"/>
                </a:solidFill>
                <a:latin typeface="Times New Roman"/>
                <a:cs typeface="Times New Roman"/>
              </a:rPr>
              <a:t>	</a:t>
            </a:r>
            <a:r>
              <a:rPr sz="2400" dirty="0">
                <a:latin typeface="Gill Sans MT"/>
                <a:cs typeface="Gill Sans MT"/>
              </a:rPr>
              <a:t>E.g., </a:t>
            </a:r>
            <a:r>
              <a:rPr sz="2400" spc="-5" dirty="0">
                <a:latin typeface="Gill Sans MT"/>
                <a:cs typeface="Gill Sans MT"/>
              </a:rPr>
              <a:t>the </a:t>
            </a:r>
            <a:r>
              <a:rPr sz="2400" spc="-10" dirty="0">
                <a:latin typeface="Gill Sans MT"/>
                <a:cs typeface="Gill Sans MT"/>
              </a:rPr>
              <a:t>following </a:t>
            </a:r>
            <a:r>
              <a:rPr sz="2400" dirty="0">
                <a:latin typeface="Gill Sans MT"/>
                <a:cs typeface="Gill Sans MT"/>
              </a:rPr>
              <a:t>prints </a:t>
            </a:r>
            <a:r>
              <a:rPr sz="2400" spc="-5" dirty="0">
                <a:latin typeface="Gill Sans MT"/>
                <a:cs typeface="Gill Sans MT"/>
              </a:rPr>
              <a:t>each letter </a:t>
            </a:r>
            <a:r>
              <a:rPr sz="2400" dirty="0">
                <a:latin typeface="Gill Sans MT"/>
                <a:cs typeface="Gill Sans MT"/>
              </a:rPr>
              <a:t>of the string on a</a:t>
            </a:r>
            <a:r>
              <a:rPr sz="2400" spc="-210" dirty="0">
                <a:latin typeface="Gill Sans MT"/>
                <a:cs typeface="Gill Sans MT"/>
              </a:rPr>
              <a:t> </a:t>
            </a:r>
            <a:r>
              <a:rPr sz="2400" dirty="0">
                <a:latin typeface="Gill Sans MT"/>
                <a:cs typeface="Gill Sans MT"/>
              </a:rPr>
              <a:t>separate</a:t>
            </a:r>
          </a:p>
          <a:p>
            <a:pPr marL="286385">
              <a:lnSpc>
                <a:spcPts val="2740"/>
              </a:lnSpc>
            </a:pPr>
            <a:r>
              <a:rPr sz="2400" spc="-5" dirty="0">
                <a:latin typeface="Gill Sans MT"/>
                <a:cs typeface="Gill Sans MT"/>
              </a:rPr>
              <a:t>line</a:t>
            </a:r>
            <a:endParaRPr sz="2400" dirty="0">
              <a:latin typeface="Gill Sans MT"/>
              <a:cs typeface="Gill Sans MT"/>
            </a:endParaRPr>
          </a:p>
          <a:p>
            <a:pPr marL="927100" marR="2979420" indent="-640715">
              <a:lnSpc>
                <a:spcPts val="3190"/>
              </a:lnSpc>
              <a:spcBef>
                <a:spcPts val="120"/>
              </a:spcBef>
            </a:pPr>
            <a:r>
              <a:rPr sz="2400" dirty="0">
                <a:solidFill>
                  <a:srgbClr val="0000FF"/>
                </a:solidFill>
                <a:latin typeface="Consolas"/>
                <a:cs typeface="Consolas"/>
              </a:rPr>
              <a:t>for letter </a:t>
            </a:r>
            <a:r>
              <a:rPr sz="2400" spc="0" dirty="0">
                <a:solidFill>
                  <a:srgbClr val="0000FF"/>
                </a:solidFill>
                <a:latin typeface="Consolas"/>
                <a:cs typeface="Consolas"/>
              </a:rPr>
              <a:t>in </a:t>
            </a:r>
            <a:r>
              <a:rPr sz="2400" dirty="0">
                <a:solidFill>
                  <a:srgbClr val="0000FF"/>
                </a:solidFill>
                <a:latin typeface="Consolas"/>
                <a:cs typeface="Consolas"/>
              </a:rPr>
              <a:t>'Hello </a:t>
            </a:r>
            <a:r>
              <a:rPr sz="2400" spc="-5" dirty="0">
                <a:solidFill>
                  <a:srgbClr val="0000FF"/>
                </a:solidFill>
                <a:latin typeface="Consolas"/>
                <a:cs typeface="Consolas"/>
              </a:rPr>
              <a:t>World'</a:t>
            </a:r>
            <a:r>
              <a:rPr sz="2400" b="1" spc="-5" dirty="0">
                <a:solidFill>
                  <a:srgbClr val="0000FF"/>
                </a:solidFill>
                <a:latin typeface="Consolas"/>
                <a:cs typeface="Consolas"/>
              </a:rPr>
              <a:t>:  </a:t>
            </a:r>
            <a:r>
              <a:rPr sz="2400" dirty="0">
                <a:solidFill>
                  <a:srgbClr val="0000FF"/>
                </a:solidFill>
                <a:latin typeface="Consolas"/>
                <a:cs typeface="Consolas"/>
              </a:rPr>
              <a:t>print(letter)</a:t>
            </a:r>
            <a:endParaRPr sz="2400" dirty="0">
              <a:latin typeface="Consolas"/>
              <a:cs typeface="Consolas"/>
            </a:endParaRPr>
          </a:p>
          <a:p>
            <a:pPr marL="12700">
              <a:lnSpc>
                <a:spcPts val="2735"/>
              </a:lnSpc>
              <a:spcBef>
                <a:spcPts val="160"/>
              </a:spcBef>
              <a:tabLst>
                <a:tab pos="286385" algn="l"/>
              </a:tabLst>
            </a:pPr>
            <a:r>
              <a:rPr sz="1800" spc="5" dirty="0">
                <a:solidFill>
                  <a:srgbClr val="717BA2"/>
                </a:solidFill>
                <a:latin typeface="Wingdings 3"/>
                <a:cs typeface="Wingdings 3"/>
              </a:rPr>
              <a:t></a:t>
            </a:r>
            <a:r>
              <a:rPr sz="1800" spc="5" dirty="0">
                <a:solidFill>
                  <a:srgbClr val="717BA2"/>
                </a:solidFill>
                <a:latin typeface="Times New Roman"/>
                <a:cs typeface="Times New Roman"/>
              </a:rPr>
              <a:t>	</a:t>
            </a:r>
            <a:r>
              <a:rPr sz="2400" dirty="0">
                <a:latin typeface="Gill Sans MT"/>
                <a:cs typeface="Gill Sans MT"/>
              </a:rPr>
              <a:t>The </a:t>
            </a:r>
            <a:r>
              <a:rPr sz="2400" spc="-5" dirty="0">
                <a:solidFill>
                  <a:srgbClr val="0000FF"/>
                </a:solidFill>
                <a:latin typeface="Consolas"/>
                <a:cs typeface="Consolas"/>
              </a:rPr>
              <a:t>for </a:t>
            </a:r>
            <a:r>
              <a:rPr sz="2400" dirty="0">
                <a:latin typeface="Gill Sans MT"/>
                <a:cs typeface="Gill Sans MT"/>
              </a:rPr>
              <a:t>statement can also be used </a:t>
            </a:r>
            <a:r>
              <a:rPr sz="2400" spc="-10" dirty="0">
                <a:latin typeface="Gill Sans MT"/>
                <a:cs typeface="Gill Sans MT"/>
              </a:rPr>
              <a:t>for</a:t>
            </a:r>
            <a:r>
              <a:rPr sz="2400" spc="-70" dirty="0">
                <a:latin typeface="Gill Sans MT"/>
                <a:cs typeface="Gill Sans MT"/>
              </a:rPr>
              <a:t> </a:t>
            </a:r>
            <a:r>
              <a:rPr sz="2400" spc="-5" dirty="0">
                <a:latin typeface="Gill Sans MT"/>
                <a:cs typeface="Gill Sans MT"/>
              </a:rPr>
              <a:t>count-controlled</a:t>
            </a:r>
            <a:endParaRPr sz="2400" dirty="0">
              <a:latin typeface="Gill Sans MT"/>
              <a:cs typeface="Gill Sans MT"/>
            </a:endParaRPr>
          </a:p>
          <a:p>
            <a:pPr marL="286385">
              <a:lnSpc>
                <a:spcPts val="2735"/>
              </a:lnSpc>
            </a:pPr>
            <a:r>
              <a:rPr sz="2400" spc="-5" dirty="0">
                <a:latin typeface="Gill Sans MT"/>
                <a:cs typeface="Gill Sans MT"/>
              </a:rPr>
              <a:t>looping </a:t>
            </a:r>
            <a:r>
              <a:rPr sz="2400" spc="-10" dirty="0">
                <a:latin typeface="Gill Sans MT"/>
                <a:cs typeface="Gill Sans MT"/>
              </a:rPr>
              <a:t>by </a:t>
            </a:r>
            <a:r>
              <a:rPr sz="2400" spc="-5" dirty="0">
                <a:latin typeface="Gill Sans MT"/>
                <a:cs typeface="Gill Sans MT"/>
              </a:rPr>
              <a:t>specifying </a:t>
            </a:r>
            <a:r>
              <a:rPr sz="2400" dirty="0">
                <a:latin typeface="Gill Sans MT"/>
                <a:cs typeface="Gill Sans MT"/>
              </a:rPr>
              <a:t>a </a:t>
            </a:r>
            <a:r>
              <a:rPr sz="2400" spc="-5" dirty="0">
                <a:latin typeface="Gill Sans MT"/>
                <a:cs typeface="Gill Sans MT"/>
              </a:rPr>
              <a:t>list </a:t>
            </a:r>
            <a:r>
              <a:rPr sz="2400" dirty="0">
                <a:latin typeface="Gill Sans MT"/>
                <a:cs typeface="Gill Sans MT"/>
              </a:rPr>
              <a:t>of values using</a:t>
            </a:r>
            <a:r>
              <a:rPr sz="2400" spc="-75" dirty="0">
                <a:latin typeface="Gill Sans MT"/>
                <a:cs typeface="Gill Sans MT"/>
              </a:rPr>
              <a:t> </a:t>
            </a:r>
            <a:r>
              <a:rPr sz="2400" dirty="0">
                <a:solidFill>
                  <a:srgbClr val="0000FF"/>
                </a:solidFill>
                <a:latin typeface="Consolas"/>
                <a:cs typeface="Consolas"/>
              </a:rPr>
              <a:t>range</a:t>
            </a:r>
            <a:r>
              <a:rPr sz="2400" dirty="0">
                <a:latin typeface="Gill Sans MT"/>
                <a:cs typeface="Gill Sans MT"/>
              </a:rPr>
              <a:t>.</a:t>
            </a:r>
          </a:p>
          <a:p>
            <a:pPr marL="286385" marR="450850" indent="-274320">
              <a:lnSpc>
                <a:spcPts val="2590"/>
              </a:lnSpc>
              <a:spcBef>
                <a:spcPts val="675"/>
              </a:spcBef>
              <a:tabLst>
                <a:tab pos="286385" algn="l"/>
              </a:tabLst>
            </a:pPr>
            <a:r>
              <a:rPr sz="1800" spc="5" dirty="0">
                <a:solidFill>
                  <a:srgbClr val="717BA2"/>
                </a:solidFill>
                <a:latin typeface="Wingdings 3"/>
                <a:cs typeface="Wingdings 3"/>
              </a:rPr>
              <a:t></a:t>
            </a:r>
            <a:r>
              <a:rPr sz="1800" spc="5" dirty="0">
                <a:solidFill>
                  <a:srgbClr val="717BA2"/>
                </a:solidFill>
                <a:latin typeface="Times New Roman"/>
                <a:cs typeface="Times New Roman"/>
              </a:rPr>
              <a:t>	</a:t>
            </a:r>
            <a:r>
              <a:rPr sz="2400" dirty="0">
                <a:latin typeface="Gill Sans MT"/>
                <a:cs typeface="Gill Sans MT"/>
              </a:rPr>
              <a:t>E.g., </a:t>
            </a:r>
            <a:r>
              <a:rPr sz="2400" spc="-5" dirty="0">
                <a:latin typeface="Gill Sans MT"/>
                <a:cs typeface="Gill Sans MT"/>
              </a:rPr>
              <a:t>the </a:t>
            </a:r>
            <a:r>
              <a:rPr sz="2400" spc="-10" dirty="0">
                <a:latin typeface="Gill Sans MT"/>
                <a:cs typeface="Gill Sans MT"/>
              </a:rPr>
              <a:t>following </a:t>
            </a:r>
            <a:r>
              <a:rPr sz="2400" dirty="0">
                <a:latin typeface="Gill Sans MT"/>
                <a:cs typeface="Gill Sans MT"/>
              </a:rPr>
              <a:t>sets i </a:t>
            </a:r>
            <a:r>
              <a:rPr sz="2400" spc="-5" dirty="0">
                <a:latin typeface="Gill Sans MT"/>
                <a:cs typeface="Gill Sans MT"/>
              </a:rPr>
              <a:t>(counting </a:t>
            </a:r>
            <a:r>
              <a:rPr sz="2400" dirty="0">
                <a:latin typeface="Gill Sans MT"/>
                <a:cs typeface="Gill Sans MT"/>
              </a:rPr>
              <a:t>variable) </a:t>
            </a:r>
            <a:r>
              <a:rPr sz="2400" spc="-20" dirty="0">
                <a:latin typeface="Gill Sans MT"/>
                <a:cs typeface="Gill Sans MT"/>
              </a:rPr>
              <a:t>from </a:t>
            </a:r>
            <a:r>
              <a:rPr sz="2400" dirty="0">
                <a:latin typeface="Gill Sans MT"/>
                <a:cs typeface="Gill Sans MT"/>
              </a:rPr>
              <a:t>0 </a:t>
            </a:r>
            <a:r>
              <a:rPr sz="2400" spc="-5" dirty="0">
                <a:latin typeface="Gill Sans MT"/>
                <a:cs typeface="Gill Sans MT"/>
              </a:rPr>
              <a:t>to </a:t>
            </a:r>
            <a:r>
              <a:rPr sz="2400" dirty="0">
                <a:latin typeface="Gill Sans MT"/>
                <a:cs typeface="Gill Sans MT"/>
              </a:rPr>
              <a:t>9</a:t>
            </a:r>
            <a:r>
              <a:rPr sz="2400" spc="-260" dirty="0">
                <a:latin typeface="Gill Sans MT"/>
                <a:cs typeface="Gill Sans MT"/>
              </a:rPr>
              <a:t> </a:t>
            </a:r>
            <a:r>
              <a:rPr sz="2400" spc="-5" dirty="0">
                <a:latin typeface="Gill Sans MT"/>
                <a:cs typeface="Gill Sans MT"/>
              </a:rPr>
              <a:t>and  </a:t>
            </a:r>
            <a:r>
              <a:rPr sz="2400" dirty="0">
                <a:latin typeface="Gill Sans MT"/>
                <a:cs typeface="Gill Sans MT"/>
              </a:rPr>
              <a:t>prints each value of</a:t>
            </a:r>
            <a:r>
              <a:rPr sz="2400" spc="-50" dirty="0">
                <a:latin typeface="Gill Sans MT"/>
                <a:cs typeface="Gill Sans MT"/>
              </a:rPr>
              <a:t> </a:t>
            </a:r>
            <a:r>
              <a:rPr sz="2400" dirty="0">
                <a:latin typeface="Gill Sans MT"/>
                <a:cs typeface="Gill Sans MT"/>
              </a:rPr>
              <a:t>i.</a:t>
            </a:r>
          </a:p>
          <a:p>
            <a:pPr marL="286385">
              <a:lnSpc>
                <a:spcPct val="100000"/>
              </a:lnSpc>
              <a:spcBef>
                <a:spcPts val="240"/>
              </a:spcBef>
            </a:pPr>
            <a:r>
              <a:rPr sz="2400" dirty="0">
                <a:solidFill>
                  <a:srgbClr val="0000FF"/>
                </a:solidFill>
                <a:latin typeface="Consolas"/>
                <a:cs typeface="Consolas"/>
              </a:rPr>
              <a:t>for i in</a:t>
            </a:r>
            <a:r>
              <a:rPr sz="2400" spc="25" dirty="0">
                <a:solidFill>
                  <a:srgbClr val="0000FF"/>
                </a:solidFill>
                <a:latin typeface="Consolas"/>
                <a:cs typeface="Consolas"/>
              </a:rPr>
              <a:t> </a:t>
            </a:r>
            <a:r>
              <a:rPr sz="2400" dirty="0">
                <a:solidFill>
                  <a:srgbClr val="0000FF"/>
                </a:solidFill>
                <a:latin typeface="Consolas"/>
                <a:cs typeface="Consolas"/>
              </a:rPr>
              <a:t>range(10)</a:t>
            </a:r>
            <a:r>
              <a:rPr sz="2400" b="1" dirty="0">
                <a:solidFill>
                  <a:srgbClr val="0000FF"/>
                </a:solidFill>
                <a:latin typeface="Consolas"/>
                <a:cs typeface="Consolas"/>
              </a:rPr>
              <a:t>:</a:t>
            </a:r>
            <a:endParaRPr sz="2400" dirty="0">
              <a:latin typeface="Consolas"/>
              <a:cs typeface="Consolas"/>
            </a:endParaRPr>
          </a:p>
          <a:p>
            <a:pPr marL="927100">
              <a:lnSpc>
                <a:spcPct val="100000"/>
              </a:lnSpc>
              <a:spcBef>
                <a:spcPts val="315"/>
              </a:spcBef>
            </a:pPr>
            <a:r>
              <a:rPr sz="2400" dirty="0">
                <a:solidFill>
                  <a:srgbClr val="0000FF"/>
                </a:solidFill>
                <a:latin typeface="Consolas"/>
                <a:cs typeface="Consolas"/>
              </a:rPr>
              <a:t>print(i)</a:t>
            </a:r>
            <a:endParaRPr sz="2400" dirty="0">
              <a:latin typeface="Consolas"/>
              <a:cs typeface="Consolas"/>
            </a:endParaRPr>
          </a:p>
        </p:txBody>
      </p:sp>
    </p:spTree>
    <p:extLst>
      <p:ext uri="{BB962C8B-B14F-4D97-AF65-F5344CB8AC3E}">
        <p14:creationId xmlns:p14="http://schemas.microsoft.com/office/powerpoint/2010/main" val="1238048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5148"/>
            <a:ext cx="8150860" cy="505908"/>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464652"/>
                </a:solidFill>
              </a:rPr>
              <a:t>for </a:t>
            </a:r>
            <a:r>
              <a:rPr sz="3200" spc="-5" dirty="0">
                <a:solidFill>
                  <a:srgbClr val="464652"/>
                </a:solidFill>
              </a:rPr>
              <a:t>Statement</a:t>
            </a:r>
            <a:r>
              <a:rPr sz="3200" spc="-75" dirty="0">
                <a:solidFill>
                  <a:srgbClr val="464652"/>
                </a:solidFill>
              </a:rPr>
              <a:t> </a:t>
            </a:r>
            <a:r>
              <a:rPr sz="3200" dirty="0">
                <a:solidFill>
                  <a:srgbClr val="464652"/>
                </a:solidFill>
              </a:rPr>
              <a:t>(</a:t>
            </a:r>
            <a:r>
              <a:rPr lang="en-SG" sz="3200" dirty="0">
                <a:solidFill>
                  <a:srgbClr val="464652"/>
                </a:solidFill>
              </a:rPr>
              <a:t>cont.</a:t>
            </a:r>
            <a:r>
              <a:rPr sz="3200" dirty="0">
                <a:solidFill>
                  <a:srgbClr val="464652"/>
                </a:solidFill>
              </a:rPr>
              <a:t>)</a:t>
            </a:r>
            <a:endParaRPr sz="3200" dirty="0"/>
          </a:p>
        </p:txBody>
      </p:sp>
      <p:sp>
        <p:nvSpPr>
          <p:cNvPr id="7" name="Slide Number Placeholder 6"/>
          <p:cNvSpPr>
            <a:spLocks noGrp="1"/>
          </p:cNvSpPr>
          <p:nvPr>
            <p:ph type="sldNum" sz="quarter" idx="12"/>
          </p:nvPr>
        </p:nvSpPr>
        <p:spPr/>
        <p:txBody>
          <a:bodyPr/>
          <a:lstStyle/>
          <a:p>
            <a:fld id="{2F424A89-909B-4BA1-940E-23EAC9404E56}" type="slidenum">
              <a:rPr lang="en-US" smtClean="0"/>
              <a:pPr/>
              <a:t>62</a:t>
            </a:fld>
            <a:endParaRPr lang="en-US"/>
          </a:p>
        </p:txBody>
      </p:sp>
      <p:sp>
        <p:nvSpPr>
          <p:cNvPr id="3" name="object 3"/>
          <p:cNvSpPr txBox="1"/>
          <p:nvPr/>
        </p:nvSpPr>
        <p:spPr>
          <a:xfrm>
            <a:off x="544146" y="1831477"/>
            <a:ext cx="8227060" cy="3670236"/>
          </a:xfrm>
          <a:prstGeom prst="rect">
            <a:avLst/>
          </a:prstGeom>
        </p:spPr>
        <p:txBody>
          <a:bodyPr vert="horz" wrap="square" lIns="0" tIns="83820" rIns="0" bIns="0" rtlCol="0">
            <a:spAutoFit/>
          </a:bodyPr>
          <a:lstStyle/>
          <a:p>
            <a:pPr marL="12700">
              <a:lnSpc>
                <a:spcPct val="100000"/>
              </a:lnSpc>
              <a:spcBef>
                <a:spcPts val="66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Complete</a:t>
            </a:r>
            <a:r>
              <a:rPr sz="2600" spc="-25" dirty="0">
                <a:latin typeface="Gill Sans MT"/>
                <a:cs typeface="Gill Sans MT"/>
              </a:rPr>
              <a:t> </a:t>
            </a:r>
            <a:r>
              <a:rPr sz="2600" dirty="0">
                <a:latin typeface="Gill Sans MT"/>
                <a:cs typeface="Gill Sans MT"/>
              </a:rPr>
              <a:t>syntax:</a:t>
            </a:r>
          </a:p>
          <a:p>
            <a:pPr marL="286385">
              <a:lnSpc>
                <a:spcPct val="100000"/>
              </a:lnSpc>
              <a:spcBef>
                <a:spcPts val="565"/>
              </a:spcBef>
            </a:pPr>
            <a:r>
              <a:rPr sz="2600" b="1" dirty="0">
                <a:solidFill>
                  <a:srgbClr val="0000FF"/>
                </a:solidFill>
                <a:latin typeface="Consolas"/>
                <a:cs typeface="Consolas"/>
              </a:rPr>
              <a:t>for </a:t>
            </a:r>
            <a:r>
              <a:rPr sz="2600" spc="-5" dirty="0">
                <a:solidFill>
                  <a:srgbClr val="0000FF"/>
                </a:solidFill>
                <a:latin typeface="Consolas"/>
                <a:cs typeface="Consolas"/>
              </a:rPr>
              <a:t>VARIABLE </a:t>
            </a:r>
            <a:r>
              <a:rPr sz="2600" b="1" spc="-5" dirty="0">
                <a:solidFill>
                  <a:srgbClr val="0000FF"/>
                </a:solidFill>
                <a:latin typeface="Consolas"/>
                <a:cs typeface="Consolas"/>
              </a:rPr>
              <a:t>in</a:t>
            </a:r>
            <a:r>
              <a:rPr sz="2600" b="1" spc="-65" dirty="0">
                <a:solidFill>
                  <a:srgbClr val="0000FF"/>
                </a:solidFill>
                <a:latin typeface="Consolas"/>
                <a:cs typeface="Consolas"/>
              </a:rPr>
              <a:t> </a:t>
            </a:r>
            <a:r>
              <a:rPr sz="2600" spc="-5" dirty="0">
                <a:solidFill>
                  <a:srgbClr val="0000FF"/>
                </a:solidFill>
                <a:latin typeface="Consolas"/>
                <a:cs typeface="Consolas"/>
              </a:rPr>
              <a:t>SEQ</a:t>
            </a:r>
            <a:r>
              <a:rPr sz="2600" b="1" spc="-5" dirty="0">
                <a:solidFill>
                  <a:srgbClr val="0000FF"/>
                </a:solidFill>
                <a:latin typeface="Consolas"/>
                <a:cs typeface="Consolas"/>
              </a:rPr>
              <a:t>:</a:t>
            </a:r>
            <a:endParaRPr sz="2600" dirty="0">
              <a:latin typeface="Consolas"/>
              <a:cs typeface="Consolas"/>
            </a:endParaRPr>
          </a:p>
          <a:p>
            <a:pPr marL="927100">
              <a:lnSpc>
                <a:spcPct val="100000"/>
              </a:lnSpc>
              <a:spcBef>
                <a:spcPts val="590"/>
              </a:spcBef>
            </a:pPr>
            <a:r>
              <a:rPr sz="2600" spc="-5" dirty="0">
                <a:solidFill>
                  <a:srgbClr val="0000FF"/>
                </a:solidFill>
                <a:latin typeface="Consolas"/>
                <a:cs typeface="Consolas"/>
              </a:rPr>
              <a:t>ACTION</a:t>
            </a:r>
            <a:endParaRPr sz="2600" dirty="0">
              <a:latin typeface="Consolas"/>
              <a:cs typeface="Consolas"/>
            </a:endParaRPr>
          </a:p>
          <a:p>
            <a:pPr marL="286385" marR="5080" indent="-274320">
              <a:lnSpc>
                <a:spcPct val="100000"/>
              </a:lnSpc>
              <a:spcBef>
                <a:spcPts val="64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25" dirty="0">
                <a:latin typeface="Gill Sans MT"/>
                <a:cs typeface="Gill Sans MT"/>
              </a:rPr>
              <a:t>VARIABLE </a:t>
            </a:r>
            <a:r>
              <a:rPr sz="2600" spc="-15" dirty="0">
                <a:latin typeface="Gill Sans MT"/>
                <a:cs typeface="Gill Sans MT"/>
              </a:rPr>
              <a:t>takes </a:t>
            </a:r>
            <a:r>
              <a:rPr sz="2600" dirty="0">
                <a:latin typeface="Gill Sans MT"/>
                <a:cs typeface="Gill Sans MT"/>
              </a:rPr>
              <a:t>on each value in </a:t>
            </a:r>
            <a:r>
              <a:rPr sz="2600" spc="-5" dirty="0">
                <a:latin typeface="Gill Sans MT"/>
                <a:cs typeface="Gill Sans MT"/>
              </a:rPr>
              <a:t>SEQ to </a:t>
            </a:r>
            <a:r>
              <a:rPr sz="2600" dirty="0">
                <a:latin typeface="Gill Sans MT"/>
                <a:cs typeface="Gill Sans MT"/>
              </a:rPr>
              <a:t>be </a:t>
            </a:r>
            <a:r>
              <a:rPr sz="2600" spc="-10" dirty="0">
                <a:latin typeface="Gill Sans MT"/>
                <a:cs typeface="Gill Sans MT"/>
              </a:rPr>
              <a:t>executed  </a:t>
            </a:r>
            <a:r>
              <a:rPr sz="2600" spc="-5" dirty="0">
                <a:latin typeface="Gill Sans MT"/>
                <a:cs typeface="Gill Sans MT"/>
              </a:rPr>
              <a:t>within </a:t>
            </a:r>
            <a:r>
              <a:rPr sz="2600" spc="-20" dirty="0">
                <a:latin typeface="Gill Sans MT"/>
                <a:cs typeface="Gill Sans MT"/>
              </a:rPr>
              <a:t>ACTION </a:t>
            </a:r>
            <a:r>
              <a:rPr sz="2600" dirty="0">
                <a:latin typeface="Gill Sans MT"/>
                <a:cs typeface="Gill Sans MT"/>
              </a:rPr>
              <a:t>one at a</a:t>
            </a:r>
            <a:r>
              <a:rPr sz="2600" spc="-260" dirty="0">
                <a:latin typeface="Gill Sans MT"/>
                <a:cs typeface="Gill Sans MT"/>
              </a:rPr>
              <a:t> </a:t>
            </a:r>
            <a:r>
              <a:rPr sz="2600" spc="0" dirty="0">
                <a:latin typeface="Gill Sans MT"/>
                <a:cs typeface="Gill Sans MT"/>
              </a:rPr>
              <a:t>time.</a:t>
            </a:r>
            <a:endParaRPr sz="2600" dirty="0">
              <a:latin typeface="Gill Sans MT"/>
              <a:cs typeface="Gill Sans MT"/>
            </a:endParaRPr>
          </a:p>
          <a:p>
            <a:pPr marL="12700">
              <a:lnSpc>
                <a:spcPct val="100000"/>
              </a:lnSpc>
              <a:spcBef>
                <a:spcPts val="57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20" dirty="0">
                <a:latin typeface="Gill Sans MT"/>
                <a:cs typeface="Gill Sans MT"/>
              </a:rPr>
              <a:t>ACTION </a:t>
            </a:r>
            <a:r>
              <a:rPr sz="2600" spc="-10" dirty="0">
                <a:latin typeface="Gill Sans MT"/>
                <a:cs typeface="Gill Sans MT"/>
              </a:rPr>
              <a:t>must </a:t>
            </a:r>
            <a:r>
              <a:rPr sz="2600" dirty="0">
                <a:latin typeface="Gill Sans MT"/>
                <a:cs typeface="Gill Sans MT"/>
              </a:rPr>
              <a:t>be indented </a:t>
            </a:r>
            <a:r>
              <a:rPr sz="2600" spc="-5" dirty="0">
                <a:latin typeface="Gill Sans MT"/>
                <a:cs typeface="Gill Sans MT"/>
              </a:rPr>
              <a:t>to the </a:t>
            </a:r>
            <a:r>
              <a:rPr sz="2600" dirty="0">
                <a:latin typeface="Gill Sans MT"/>
                <a:cs typeface="Gill Sans MT"/>
              </a:rPr>
              <a:t>right of the</a:t>
            </a:r>
            <a:r>
              <a:rPr sz="2600" spc="-60" dirty="0">
                <a:latin typeface="Gill Sans MT"/>
                <a:cs typeface="Gill Sans MT"/>
              </a:rPr>
              <a:t> </a:t>
            </a:r>
            <a:r>
              <a:rPr sz="2600" spc="-5" dirty="0">
                <a:solidFill>
                  <a:srgbClr val="0000FF"/>
                </a:solidFill>
                <a:latin typeface="Consolas"/>
                <a:cs typeface="Consolas"/>
              </a:rPr>
              <a:t>for</a:t>
            </a:r>
            <a:endParaRPr sz="2600" dirty="0">
              <a:latin typeface="Consolas"/>
              <a:cs typeface="Consolas"/>
            </a:endParaRPr>
          </a:p>
          <a:p>
            <a:pPr marL="286385">
              <a:lnSpc>
                <a:spcPct val="100000"/>
              </a:lnSpc>
              <a:spcBef>
                <a:spcPts val="35"/>
              </a:spcBef>
            </a:pPr>
            <a:r>
              <a:rPr sz="2600" dirty="0">
                <a:latin typeface="Gill Sans MT"/>
                <a:cs typeface="Gill Sans MT"/>
              </a:rPr>
              <a:t>header</a:t>
            </a:r>
          </a:p>
          <a:p>
            <a:pPr marL="12700">
              <a:lnSpc>
                <a:spcPct val="100000"/>
              </a:lnSpc>
              <a:spcBef>
                <a:spcPts val="56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5" dirty="0">
                <a:latin typeface="Gill Sans MT"/>
                <a:cs typeface="Gill Sans MT"/>
              </a:rPr>
              <a:t>SEQ </a:t>
            </a:r>
            <a:r>
              <a:rPr sz="2600" dirty="0">
                <a:latin typeface="Gill Sans MT"/>
                <a:cs typeface="Gill Sans MT"/>
              </a:rPr>
              <a:t>can be a </a:t>
            </a:r>
            <a:r>
              <a:rPr lang="en-SG" sz="2600" spc="-5" dirty="0">
                <a:solidFill>
                  <a:srgbClr val="0000FF"/>
                </a:solidFill>
                <a:latin typeface="Consolas"/>
                <a:cs typeface="Consolas"/>
              </a:rPr>
              <a:t>range</a:t>
            </a:r>
            <a:r>
              <a:rPr sz="2600" spc="-760" dirty="0">
                <a:solidFill>
                  <a:srgbClr val="6F2F9F"/>
                </a:solidFill>
                <a:latin typeface="Consolas"/>
                <a:cs typeface="Consolas"/>
              </a:rPr>
              <a:t> </a:t>
            </a:r>
            <a:r>
              <a:rPr sz="2600" dirty="0">
                <a:latin typeface="Gill Sans MT"/>
                <a:cs typeface="Gill Sans MT"/>
              </a:rPr>
              <a:t>function</a:t>
            </a:r>
          </a:p>
        </p:txBody>
      </p:sp>
    </p:spTree>
    <p:extLst>
      <p:ext uri="{BB962C8B-B14F-4D97-AF65-F5344CB8AC3E}">
        <p14:creationId xmlns:p14="http://schemas.microsoft.com/office/powerpoint/2010/main" val="20433313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4294"/>
            <a:ext cx="2936240" cy="513715"/>
          </a:xfrm>
          <a:prstGeom prst="rect">
            <a:avLst/>
          </a:prstGeom>
        </p:spPr>
        <p:txBody>
          <a:bodyPr vert="horz" wrap="square" lIns="0" tIns="13335" rIns="0" bIns="0" rtlCol="0">
            <a:spAutoFit/>
          </a:bodyPr>
          <a:lstStyle/>
          <a:p>
            <a:pPr marL="12700">
              <a:lnSpc>
                <a:spcPct val="100000"/>
              </a:lnSpc>
              <a:spcBef>
                <a:spcPts val="105"/>
              </a:spcBef>
            </a:pPr>
            <a:r>
              <a:rPr sz="3200" b="0" dirty="0">
                <a:solidFill>
                  <a:srgbClr val="0000FF"/>
                </a:solidFill>
                <a:latin typeface="Consolas"/>
                <a:cs typeface="Consolas"/>
              </a:rPr>
              <a:t>range</a:t>
            </a:r>
            <a:r>
              <a:rPr sz="3200" b="0" spc="-805" dirty="0">
                <a:solidFill>
                  <a:srgbClr val="6F2F9F"/>
                </a:solidFill>
                <a:latin typeface="Consolas"/>
                <a:cs typeface="Consolas"/>
              </a:rPr>
              <a:t> </a:t>
            </a:r>
            <a:r>
              <a:rPr sz="3200" dirty="0">
                <a:solidFill>
                  <a:srgbClr val="464652"/>
                </a:solidFill>
              </a:rPr>
              <a:t>function</a:t>
            </a:r>
            <a:endParaRPr sz="3200" dirty="0">
              <a:latin typeface="Consolas"/>
              <a:cs typeface="Consolas"/>
            </a:endParaRPr>
          </a:p>
        </p:txBody>
      </p:sp>
      <p:sp>
        <p:nvSpPr>
          <p:cNvPr id="7" name="Slide Number Placeholder 6"/>
          <p:cNvSpPr>
            <a:spLocks noGrp="1"/>
          </p:cNvSpPr>
          <p:nvPr>
            <p:ph type="sldNum" sz="quarter" idx="12"/>
          </p:nvPr>
        </p:nvSpPr>
        <p:spPr/>
        <p:txBody>
          <a:bodyPr/>
          <a:lstStyle/>
          <a:p>
            <a:fld id="{2F424A89-909B-4BA1-940E-23EAC9404E56}" type="slidenum">
              <a:rPr lang="en-US" smtClean="0"/>
              <a:pPr/>
              <a:t>63</a:t>
            </a:fld>
            <a:endParaRPr lang="en-US"/>
          </a:p>
        </p:txBody>
      </p:sp>
      <p:sp>
        <p:nvSpPr>
          <p:cNvPr id="3" name="object 3"/>
          <p:cNvSpPr txBox="1"/>
          <p:nvPr/>
        </p:nvSpPr>
        <p:spPr>
          <a:xfrm>
            <a:off x="546491" y="1752600"/>
            <a:ext cx="8150860" cy="4315284"/>
          </a:xfrm>
          <a:prstGeom prst="rect">
            <a:avLst/>
          </a:prstGeom>
        </p:spPr>
        <p:txBody>
          <a:bodyPr vert="horz" wrap="square" lIns="0" tIns="87630" rIns="0" bIns="0" rtlCol="0">
            <a:spAutoFit/>
          </a:bodyPr>
          <a:lstStyle/>
          <a:p>
            <a:pPr marL="12700">
              <a:lnSpc>
                <a:spcPct val="100000"/>
              </a:lnSpc>
              <a:spcBef>
                <a:spcPts val="69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10" dirty="0">
                <a:solidFill>
                  <a:srgbClr val="0000FF"/>
                </a:solidFill>
                <a:latin typeface="Consolas"/>
                <a:cs typeface="Consolas"/>
              </a:rPr>
              <a:t>range(start</a:t>
            </a:r>
            <a:r>
              <a:rPr sz="2600" spc="-10" dirty="0">
                <a:latin typeface="Consolas"/>
                <a:cs typeface="Consolas"/>
              </a:rPr>
              <a:t>, </a:t>
            </a:r>
            <a:r>
              <a:rPr sz="2600" spc="-5" dirty="0">
                <a:solidFill>
                  <a:srgbClr val="0000FF"/>
                </a:solidFill>
                <a:latin typeface="Consolas"/>
                <a:cs typeface="Consolas"/>
              </a:rPr>
              <a:t>stop</a:t>
            </a:r>
            <a:r>
              <a:rPr lang="en-US" sz="2600" spc="-5" dirty="0">
                <a:solidFill>
                  <a:srgbClr val="0000FF"/>
                </a:solidFill>
                <a:latin typeface="Consolas"/>
                <a:cs typeface="Consolas"/>
              </a:rPr>
              <a:t>[</a:t>
            </a:r>
            <a:r>
              <a:rPr sz="2600" spc="-5" dirty="0">
                <a:latin typeface="Consolas"/>
                <a:cs typeface="Consolas"/>
              </a:rPr>
              <a:t>,</a:t>
            </a:r>
            <a:r>
              <a:rPr sz="2600" spc="-25" dirty="0">
                <a:latin typeface="Consolas"/>
                <a:cs typeface="Consolas"/>
              </a:rPr>
              <a:t> </a:t>
            </a:r>
            <a:r>
              <a:rPr sz="2600" spc="-5" dirty="0">
                <a:solidFill>
                  <a:srgbClr val="0000FF"/>
                </a:solidFill>
                <a:latin typeface="Consolas"/>
                <a:cs typeface="Consolas"/>
              </a:rPr>
              <a:t>step</a:t>
            </a:r>
            <a:r>
              <a:rPr lang="en-US" sz="2600" spc="-5" dirty="0">
                <a:solidFill>
                  <a:srgbClr val="0000FF"/>
                </a:solidFill>
                <a:latin typeface="Consolas"/>
                <a:cs typeface="Consolas"/>
              </a:rPr>
              <a:t>]</a:t>
            </a:r>
            <a:r>
              <a:rPr sz="2600" spc="-5" dirty="0">
                <a:latin typeface="Consolas"/>
                <a:cs typeface="Consolas"/>
              </a:rPr>
              <a:t>)</a:t>
            </a:r>
            <a:endParaRPr sz="2600" dirty="0">
              <a:latin typeface="Consolas"/>
              <a:cs typeface="Consolas"/>
            </a:endParaRPr>
          </a:p>
          <a:p>
            <a:pPr marL="286385">
              <a:lnSpc>
                <a:spcPts val="2755"/>
              </a:lnSpc>
              <a:spcBef>
                <a:spcPts val="53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464652"/>
                </a:solidFill>
                <a:latin typeface="Gill Sans MT"/>
                <a:cs typeface="Gill Sans MT"/>
              </a:rPr>
              <a:t>integer</a:t>
            </a:r>
            <a:r>
              <a:rPr sz="2300" spc="-25" dirty="0">
                <a:solidFill>
                  <a:srgbClr val="464652"/>
                </a:solidFill>
                <a:latin typeface="Gill Sans MT"/>
                <a:cs typeface="Gill Sans MT"/>
              </a:rPr>
              <a:t> </a:t>
            </a:r>
            <a:r>
              <a:rPr sz="2300" dirty="0">
                <a:solidFill>
                  <a:srgbClr val="464652"/>
                </a:solidFill>
                <a:latin typeface="Gill Sans MT"/>
                <a:cs typeface="Gill Sans MT"/>
              </a:rPr>
              <a:t>values</a:t>
            </a:r>
            <a:r>
              <a:rPr sz="2300" spc="-10" dirty="0">
                <a:solidFill>
                  <a:srgbClr val="464652"/>
                </a:solidFill>
                <a:latin typeface="Gill Sans MT"/>
                <a:cs typeface="Gill Sans MT"/>
              </a:rPr>
              <a:t> </a:t>
            </a:r>
            <a:r>
              <a:rPr sz="2300" spc="-15" dirty="0">
                <a:solidFill>
                  <a:srgbClr val="464652"/>
                </a:solidFill>
                <a:latin typeface="Gill Sans MT"/>
                <a:cs typeface="Gill Sans MT"/>
              </a:rPr>
              <a:t>from</a:t>
            </a:r>
            <a:r>
              <a:rPr sz="2300" dirty="0">
                <a:solidFill>
                  <a:srgbClr val="464652"/>
                </a:solidFill>
                <a:latin typeface="Gill Sans MT"/>
                <a:cs typeface="Gill Sans MT"/>
              </a:rPr>
              <a:t> </a:t>
            </a:r>
            <a:r>
              <a:rPr sz="2300" dirty="0">
                <a:solidFill>
                  <a:srgbClr val="0000FF"/>
                </a:solidFill>
                <a:latin typeface="Consolas"/>
                <a:cs typeface="Consolas"/>
              </a:rPr>
              <a:t>start</a:t>
            </a:r>
            <a:r>
              <a:rPr sz="2300" spc="-675" dirty="0">
                <a:solidFill>
                  <a:srgbClr val="0000FF"/>
                </a:solidFill>
                <a:latin typeface="Consolas"/>
                <a:cs typeface="Consolas"/>
              </a:rPr>
              <a:t> </a:t>
            </a:r>
            <a:r>
              <a:rPr sz="2300" dirty="0">
                <a:solidFill>
                  <a:srgbClr val="464652"/>
                </a:solidFill>
                <a:latin typeface="Gill Sans MT"/>
                <a:cs typeface="Gill Sans MT"/>
              </a:rPr>
              <a:t>to</a:t>
            </a:r>
            <a:r>
              <a:rPr sz="2300" spc="-5" dirty="0">
                <a:solidFill>
                  <a:srgbClr val="464652"/>
                </a:solidFill>
                <a:latin typeface="Gill Sans MT"/>
                <a:cs typeface="Gill Sans MT"/>
              </a:rPr>
              <a:t> </a:t>
            </a:r>
            <a:r>
              <a:rPr sz="2300" dirty="0">
                <a:solidFill>
                  <a:srgbClr val="0000FF"/>
                </a:solidFill>
                <a:latin typeface="Consolas"/>
                <a:cs typeface="Consolas"/>
              </a:rPr>
              <a:t>stop</a:t>
            </a:r>
            <a:r>
              <a:rPr sz="2300" spc="-665" dirty="0">
                <a:solidFill>
                  <a:srgbClr val="0000FF"/>
                </a:solidFill>
                <a:latin typeface="Consolas"/>
                <a:cs typeface="Consolas"/>
              </a:rPr>
              <a:t> </a:t>
            </a:r>
            <a:r>
              <a:rPr sz="2300" dirty="0">
                <a:solidFill>
                  <a:srgbClr val="464652"/>
                </a:solidFill>
                <a:latin typeface="Gill Sans MT"/>
                <a:cs typeface="Gill Sans MT"/>
              </a:rPr>
              <a:t>excluding,</a:t>
            </a:r>
            <a:r>
              <a:rPr sz="2300" spc="-245" dirty="0">
                <a:solidFill>
                  <a:srgbClr val="464652"/>
                </a:solidFill>
                <a:latin typeface="Gill Sans MT"/>
                <a:cs typeface="Gill Sans MT"/>
              </a:rPr>
              <a:t> </a:t>
            </a:r>
            <a:r>
              <a:rPr sz="2300" spc="-5" dirty="0">
                <a:solidFill>
                  <a:srgbClr val="464652"/>
                </a:solidFill>
                <a:latin typeface="Gill Sans MT"/>
                <a:cs typeface="Gill Sans MT"/>
              </a:rPr>
              <a:t>in</a:t>
            </a:r>
            <a:r>
              <a:rPr sz="2300" spc="-10" dirty="0">
                <a:solidFill>
                  <a:srgbClr val="464652"/>
                </a:solidFill>
                <a:latin typeface="Gill Sans MT"/>
                <a:cs typeface="Gill Sans MT"/>
              </a:rPr>
              <a:t> increments</a:t>
            </a:r>
            <a:r>
              <a:rPr sz="2300" spc="-35" dirty="0">
                <a:solidFill>
                  <a:srgbClr val="464652"/>
                </a:solidFill>
                <a:latin typeface="Gill Sans MT"/>
                <a:cs typeface="Gill Sans MT"/>
              </a:rPr>
              <a:t> </a:t>
            </a:r>
            <a:r>
              <a:rPr sz="2300" dirty="0">
                <a:solidFill>
                  <a:srgbClr val="464652"/>
                </a:solidFill>
                <a:latin typeface="Gill Sans MT"/>
                <a:cs typeface="Gill Sans MT"/>
              </a:rPr>
              <a:t>of</a:t>
            </a:r>
            <a:endParaRPr sz="2300" dirty="0">
              <a:latin typeface="Gill Sans MT"/>
              <a:cs typeface="Gill Sans MT"/>
            </a:endParaRPr>
          </a:p>
          <a:p>
            <a:pPr marR="6238240" algn="ctr">
              <a:lnSpc>
                <a:spcPts val="2755"/>
              </a:lnSpc>
            </a:pPr>
            <a:r>
              <a:rPr sz="2300" spc="-5" dirty="0">
                <a:solidFill>
                  <a:srgbClr val="0000FF"/>
                </a:solidFill>
                <a:latin typeface="Consolas"/>
                <a:cs typeface="Consolas"/>
              </a:rPr>
              <a:t>step</a:t>
            </a:r>
            <a:endParaRPr sz="2300" dirty="0">
              <a:latin typeface="Consolas"/>
              <a:cs typeface="Consolas"/>
            </a:endParaRPr>
          </a:p>
          <a:p>
            <a:pPr marL="286385">
              <a:lnSpc>
                <a:spcPct val="100000"/>
              </a:lnSpc>
              <a:spcBef>
                <a:spcPts val="51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0000FF"/>
                </a:solidFill>
                <a:latin typeface="Consolas"/>
                <a:cs typeface="Consolas"/>
              </a:rPr>
              <a:t>start</a:t>
            </a:r>
            <a:r>
              <a:rPr sz="2300" spc="-680" dirty="0">
                <a:solidFill>
                  <a:srgbClr val="0000FF"/>
                </a:solidFill>
                <a:latin typeface="Consolas"/>
                <a:cs typeface="Consolas"/>
              </a:rPr>
              <a:t> </a:t>
            </a:r>
            <a:r>
              <a:rPr sz="2300" dirty="0">
                <a:latin typeface="Gill Sans MT"/>
                <a:cs typeface="Gill Sans MT"/>
              </a:rPr>
              <a:t>and</a:t>
            </a:r>
            <a:r>
              <a:rPr sz="2300" spc="-10" dirty="0">
                <a:latin typeface="Gill Sans MT"/>
                <a:cs typeface="Gill Sans MT"/>
              </a:rPr>
              <a:t> </a:t>
            </a:r>
            <a:r>
              <a:rPr sz="2300" dirty="0">
                <a:solidFill>
                  <a:srgbClr val="0000FF"/>
                </a:solidFill>
                <a:latin typeface="Consolas"/>
                <a:cs typeface="Consolas"/>
              </a:rPr>
              <a:t>step</a:t>
            </a:r>
            <a:r>
              <a:rPr sz="2300" spc="-665" dirty="0">
                <a:solidFill>
                  <a:srgbClr val="0000FF"/>
                </a:solidFill>
                <a:latin typeface="Consolas"/>
                <a:cs typeface="Consolas"/>
              </a:rPr>
              <a:t> </a:t>
            </a:r>
            <a:r>
              <a:rPr sz="2300" spc="-15" dirty="0">
                <a:latin typeface="Gill Sans MT"/>
                <a:cs typeface="Gill Sans MT"/>
              </a:rPr>
              <a:t>are</a:t>
            </a:r>
            <a:r>
              <a:rPr sz="2300" dirty="0">
                <a:latin typeface="Gill Sans MT"/>
                <a:cs typeface="Gill Sans MT"/>
              </a:rPr>
              <a:t> optional</a:t>
            </a:r>
            <a:r>
              <a:rPr lang="en-US" sz="2300" dirty="0">
                <a:latin typeface="Gill Sans MT"/>
                <a:cs typeface="Gill Sans MT"/>
              </a:rPr>
              <a:t>, with the default being </a:t>
            </a:r>
            <a:r>
              <a:rPr lang="en-US" sz="2300" dirty="0">
                <a:solidFill>
                  <a:srgbClr val="0000FF"/>
                </a:solidFill>
                <a:latin typeface="Consolas" panose="020B0609020204030204" pitchFamily="49" charset="0"/>
                <a:cs typeface="Gill Sans MT"/>
              </a:rPr>
              <a:t>0</a:t>
            </a:r>
            <a:r>
              <a:rPr lang="en-US" sz="2300" dirty="0">
                <a:latin typeface="Gill Sans MT"/>
                <a:cs typeface="Gill Sans MT"/>
              </a:rPr>
              <a:t> and </a:t>
            </a:r>
            <a:r>
              <a:rPr lang="en-US" sz="2300" dirty="0">
                <a:solidFill>
                  <a:srgbClr val="0000FF"/>
                </a:solidFill>
                <a:latin typeface="Consolas" panose="020B0609020204030204" pitchFamily="49" charset="0"/>
                <a:cs typeface="Gill Sans MT"/>
              </a:rPr>
              <a:t>1</a:t>
            </a:r>
            <a:r>
              <a:rPr lang="en-US" sz="2300" dirty="0">
                <a:latin typeface="Gill Sans MT"/>
                <a:cs typeface="Gill Sans MT"/>
              </a:rPr>
              <a:t>    </a:t>
            </a:r>
          </a:p>
          <a:p>
            <a:pPr marL="286385">
              <a:lnSpc>
                <a:spcPct val="100000"/>
              </a:lnSpc>
              <a:spcBef>
                <a:spcPts val="515"/>
              </a:spcBef>
              <a:tabLst>
                <a:tab pos="561340" algn="l"/>
              </a:tabLst>
            </a:pPr>
            <a:r>
              <a:rPr lang="en-US" sz="2300" dirty="0">
                <a:latin typeface="Gill Sans MT"/>
                <a:cs typeface="Gill Sans MT"/>
              </a:rPr>
              <a:t>    respectively</a:t>
            </a:r>
            <a:endParaRPr sz="2300" dirty="0">
              <a:latin typeface="Gill Sans MT"/>
              <a:cs typeface="Gill Sans MT"/>
            </a:endParaRPr>
          </a:p>
          <a:p>
            <a:pPr marL="12700">
              <a:lnSpc>
                <a:spcPct val="100000"/>
              </a:lnSpc>
              <a:spcBef>
                <a:spcPts val="57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10" dirty="0">
                <a:solidFill>
                  <a:srgbClr val="0000FF"/>
                </a:solidFill>
                <a:latin typeface="Consolas"/>
                <a:cs typeface="Consolas"/>
              </a:rPr>
              <a:t>range(n)</a:t>
            </a:r>
            <a:endParaRPr sz="2600" dirty="0">
              <a:solidFill>
                <a:srgbClr val="0000FF"/>
              </a:solidFill>
              <a:latin typeface="Consolas"/>
              <a:cs typeface="Consolas"/>
            </a:endParaRPr>
          </a:p>
          <a:p>
            <a:pPr marL="286385">
              <a:lnSpc>
                <a:spcPct val="100000"/>
              </a:lnSpc>
              <a:spcBef>
                <a:spcPts val="55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464652"/>
                </a:solidFill>
                <a:latin typeface="Gill Sans MT"/>
                <a:cs typeface="Gill Sans MT"/>
              </a:rPr>
              <a:t>integer </a:t>
            </a:r>
            <a:r>
              <a:rPr sz="2300" dirty="0">
                <a:solidFill>
                  <a:srgbClr val="464652"/>
                </a:solidFill>
                <a:latin typeface="Gill Sans MT"/>
                <a:cs typeface="Gill Sans MT"/>
              </a:rPr>
              <a:t>values </a:t>
            </a:r>
            <a:r>
              <a:rPr sz="2300" spc="-15" dirty="0">
                <a:solidFill>
                  <a:srgbClr val="464652"/>
                </a:solidFill>
                <a:latin typeface="Gill Sans MT"/>
                <a:cs typeface="Gill Sans MT"/>
              </a:rPr>
              <a:t>from </a:t>
            </a:r>
            <a:r>
              <a:rPr sz="2300" dirty="0">
                <a:solidFill>
                  <a:srgbClr val="464652"/>
                </a:solidFill>
                <a:latin typeface="Gill Sans MT"/>
                <a:cs typeface="Gill Sans MT"/>
              </a:rPr>
              <a:t>0 to </a:t>
            </a:r>
            <a:r>
              <a:rPr sz="2300" spc="-5" dirty="0">
                <a:solidFill>
                  <a:srgbClr val="464652"/>
                </a:solidFill>
                <a:latin typeface="Gill Sans MT"/>
                <a:cs typeface="Gill Sans MT"/>
              </a:rPr>
              <a:t>one less than</a:t>
            </a:r>
            <a:r>
              <a:rPr sz="2300" spc="-40" dirty="0">
                <a:solidFill>
                  <a:srgbClr val="464652"/>
                </a:solidFill>
                <a:latin typeface="Gill Sans MT"/>
                <a:cs typeface="Gill Sans MT"/>
              </a:rPr>
              <a:t> </a:t>
            </a:r>
            <a:r>
              <a:rPr sz="2300" dirty="0">
                <a:solidFill>
                  <a:srgbClr val="464652"/>
                </a:solidFill>
                <a:latin typeface="Gill Sans MT"/>
                <a:cs typeface="Gill Sans MT"/>
              </a:rPr>
              <a:t>n</a:t>
            </a:r>
            <a:r>
              <a:rPr lang="en-US" sz="2300" dirty="0">
                <a:solidFill>
                  <a:srgbClr val="464652"/>
                </a:solidFill>
                <a:latin typeface="Gill Sans MT"/>
                <a:cs typeface="Gill Sans MT"/>
              </a:rPr>
              <a:t>, increment by 1</a:t>
            </a:r>
            <a:endParaRPr sz="2300" dirty="0">
              <a:latin typeface="Gill Sans MT"/>
              <a:cs typeface="Gill Sans MT"/>
            </a:endParaRPr>
          </a:p>
          <a:p>
            <a:pPr marL="12700">
              <a:lnSpc>
                <a:spcPct val="100000"/>
              </a:lnSpc>
              <a:spcBef>
                <a:spcPts val="545"/>
              </a:spcBef>
              <a:tabLst>
                <a:tab pos="286385" algn="l"/>
              </a:tabLst>
            </a:pPr>
            <a:r>
              <a:rPr sz="1950" spc="10" dirty="0">
                <a:solidFill>
                  <a:srgbClr val="0000FF"/>
                </a:solidFill>
                <a:latin typeface="Wingdings 3"/>
                <a:cs typeface="Wingdings 3"/>
              </a:rPr>
              <a:t></a:t>
            </a:r>
            <a:r>
              <a:rPr sz="1950" spc="10" dirty="0">
                <a:solidFill>
                  <a:srgbClr val="0000FF"/>
                </a:solidFill>
                <a:latin typeface="Times New Roman"/>
                <a:cs typeface="Times New Roman"/>
              </a:rPr>
              <a:t>	</a:t>
            </a:r>
            <a:r>
              <a:rPr sz="2600" spc="-5" dirty="0">
                <a:solidFill>
                  <a:srgbClr val="0000FF"/>
                </a:solidFill>
                <a:latin typeface="Consolas"/>
                <a:cs typeface="Consolas"/>
              </a:rPr>
              <a:t>range(start,</a:t>
            </a:r>
            <a:r>
              <a:rPr sz="2600" spc="-30" dirty="0">
                <a:solidFill>
                  <a:srgbClr val="0000FF"/>
                </a:solidFill>
                <a:latin typeface="Consolas"/>
                <a:cs typeface="Consolas"/>
              </a:rPr>
              <a:t> </a:t>
            </a:r>
            <a:r>
              <a:rPr sz="2600" spc="-5" dirty="0">
                <a:solidFill>
                  <a:srgbClr val="0000FF"/>
                </a:solidFill>
                <a:latin typeface="Consolas"/>
                <a:cs typeface="Consolas"/>
              </a:rPr>
              <a:t>stop)</a:t>
            </a:r>
            <a:endParaRPr sz="2600" dirty="0">
              <a:solidFill>
                <a:srgbClr val="0000FF"/>
              </a:solidFill>
              <a:latin typeface="Consolas"/>
              <a:cs typeface="Consolas"/>
            </a:endParaRPr>
          </a:p>
          <a:p>
            <a:pPr marL="286385">
              <a:lnSpc>
                <a:spcPct val="100000"/>
              </a:lnSpc>
              <a:spcBef>
                <a:spcPts val="52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464652"/>
                </a:solidFill>
                <a:latin typeface="Gill Sans MT"/>
                <a:cs typeface="Gill Sans MT"/>
              </a:rPr>
              <a:t>integer </a:t>
            </a:r>
            <a:r>
              <a:rPr sz="2300" dirty="0">
                <a:solidFill>
                  <a:srgbClr val="464652"/>
                </a:solidFill>
                <a:latin typeface="Gill Sans MT"/>
                <a:cs typeface="Gill Sans MT"/>
              </a:rPr>
              <a:t>values </a:t>
            </a:r>
            <a:r>
              <a:rPr sz="2300" spc="-15" dirty="0">
                <a:solidFill>
                  <a:srgbClr val="464652"/>
                </a:solidFill>
                <a:latin typeface="Gill Sans MT"/>
                <a:cs typeface="Gill Sans MT"/>
              </a:rPr>
              <a:t>from </a:t>
            </a:r>
            <a:r>
              <a:rPr sz="2300" dirty="0">
                <a:solidFill>
                  <a:srgbClr val="0000FF"/>
                </a:solidFill>
                <a:latin typeface="Consolas"/>
                <a:cs typeface="Consolas"/>
              </a:rPr>
              <a:t>start</a:t>
            </a:r>
            <a:r>
              <a:rPr sz="2300" spc="-670" dirty="0">
                <a:solidFill>
                  <a:srgbClr val="0000FF"/>
                </a:solidFill>
                <a:latin typeface="Consolas"/>
                <a:cs typeface="Consolas"/>
              </a:rPr>
              <a:t> </a:t>
            </a:r>
            <a:r>
              <a:rPr sz="2300" spc="-5" dirty="0">
                <a:solidFill>
                  <a:srgbClr val="464652"/>
                </a:solidFill>
                <a:latin typeface="Gill Sans MT"/>
                <a:cs typeface="Gill Sans MT"/>
              </a:rPr>
              <a:t>to </a:t>
            </a:r>
            <a:r>
              <a:rPr sz="2300" dirty="0">
                <a:solidFill>
                  <a:srgbClr val="464652"/>
                </a:solidFill>
                <a:latin typeface="Gill Sans MT"/>
                <a:cs typeface="Gill Sans MT"/>
              </a:rPr>
              <a:t>one </a:t>
            </a:r>
            <a:r>
              <a:rPr sz="2300" spc="-5" dirty="0">
                <a:solidFill>
                  <a:srgbClr val="464652"/>
                </a:solidFill>
                <a:latin typeface="Gill Sans MT"/>
                <a:cs typeface="Gill Sans MT"/>
              </a:rPr>
              <a:t>less than </a:t>
            </a:r>
            <a:r>
              <a:rPr sz="2300" dirty="0">
                <a:solidFill>
                  <a:srgbClr val="0000FF"/>
                </a:solidFill>
                <a:latin typeface="Consolas"/>
                <a:cs typeface="Consolas"/>
              </a:rPr>
              <a:t>stop</a:t>
            </a:r>
            <a:r>
              <a:rPr lang="en-US" sz="2300" dirty="0">
                <a:solidFill>
                  <a:srgbClr val="464652"/>
                </a:solidFill>
                <a:latin typeface="Gill Sans MT"/>
                <a:cs typeface="Gill Sans MT"/>
              </a:rPr>
              <a:t>, increment by </a:t>
            </a:r>
          </a:p>
          <a:p>
            <a:pPr marL="286385">
              <a:lnSpc>
                <a:spcPct val="100000"/>
              </a:lnSpc>
              <a:spcBef>
                <a:spcPts val="525"/>
              </a:spcBef>
              <a:tabLst>
                <a:tab pos="561340" algn="l"/>
              </a:tabLst>
            </a:pPr>
            <a:r>
              <a:rPr lang="en-US" sz="2300" dirty="0">
                <a:solidFill>
                  <a:srgbClr val="464652"/>
                </a:solidFill>
                <a:latin typeface="Gill Sans MT"/>
                <a:cs typeface="Gill Sans MT"/>
              </a:rPr>
              <a:t>   1.</a:t>
            </a:r>
            <a:endParaRPr sz="2300" dirty="0">
              <a:solidFill>
                <a:srgbClr val="464652"/>
              </a:solidFill>
              <a:latin typeface="Gill Sans MT"/>
              <a:cs typeface="Gill Sans MT"/>
            </a:endParaRPr>
          </a:p>
        </p:txBody>
      </p:sp>
    </p:spTree>
    <p:extLst>
      <p:ext uri="{BB962C8B-B14F-4D97-AF65-F5344CB8AC3E}">
        <p14:creationId xmlns:p14="http://schemas.microsoft.com/office/powerpoint/2010/main" val="22992679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5148"/>
            <a:ext cx="8150860" cy="505908"/>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464652"/>
                </a:solidFill>
              </a:rPr>
              <a:t>for </a:t>
            </a:r>
            <a:r>
              <a:rPr sz="3200" spc="-5" dirty="0">
                <a:solidFill>
                  <a:srgbClr val="464652"/>
                </a:solidFill>
              </a:rPr>
              <a:t>Statement</a:t>
            </a:r>
            <a:r>
              <a:rPr sz="3200" spc="-75" dirty="0">
                <a:solidFill>
                  <a:srgbClr val="464652"/>
                </a:solidFill>
              </a:rPr>
              <a:t> </a:t>
            </a:r>
            <a:r>
              <a:rPr sz="3200" dirty="0">
                <a:solidFill>
                  <a:srgbClr val="464652"/>
                </a:solidFill>
              </a:rPr>
              <a:t>(</a:t>
            </a:r>
            <a:r>
              <a:rPr lang="en-SG" sz="3200" dirty="0">
                <a:solidFill>
                  <a:srgbClr val="464652"/>
                </a:solidFill>
              </a:rPr>
              <a:t>cont.</a:t>
            </a:r>
            <a:r>
              <a:rPr sz="3200" dirty="0">
                <a:solidFill>
                  <a:srgbClr val="464652"/>
                </a:solidFill>
              </a:rPr>
              <a:t>)</a:t>
            </a:r>
            <a:endParaRPr sz="3200" dirty="0"/>
          </a:p>
        </p:txBody>
      </p:sp>
      <p:sp>
        <p:nvSpPr>
          <p:cNvPr id="12" name="Slide Number Placeholder 11"/>
          <p:cNvSpPr>
            <a:spLocks noGrp="1"/>
          </p:cNvSpPr>
          <p:nvPr>
            <p:ph type="sldNum" sz="quarter" idx="12"/>
          </p:nvPr>
        </p:nvSpPr>
        <p:spPr/>
        <p:txBody>
          <a:bodyPr/>
          <a:lstStyle/>
          <a:p>
            <a:fld id="{2F424A89-909B-4BA1-940E-23EAC9404E56}" type="slidenum">
              <a:rPr lang="en-US" smtClean="0"/>
              <a:pPr/>
              <a:t>64</a:t>
            </a:fld>
            <a:endParaRPr lang="en-US"/>
          </a:p>
        </p:txBody>
      </p:sp>
      <p:sp>
        <p:nvSpPr>
          <p:cNvPr id="7" name="object 7"/>
          <p:cNvSpPr/>
          <p:nvPr/>
        </p:nvSpPr>
        <p:spPr>
          <a:xfrm>
            <a:off x="1981200" y="3124200"/>
            <a:ext cx="2695575" cy="121920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981200" y="4724400"/>
            <a:ext cx="2695575" cy="685800"/>
          </a:xfrm>
          <a:prstGeom prst="rect">
            <a:avLst/>
          </a:prstGeom>
          <a:blipFill>
            <a:blip r:embed="rId3" cstate="print"/>
            <a:stretch>
              <a:fillRect/>
            </a:stretch>
          </a:blipFill>
        </p:spPr>
        <p:txBody>
          <a:bodyPr wrap="square" lIns="0" tIns="0" rIns="0" bIns="0" rtlCol="0"/>
          <a:lstStyle/>
          <a:p>
            <a:endParaRPr/>
          </a:p>
        </p:txBody>
      </p:sp>
      <p:pic>
        <p:nvPicPr>
          <p:cNvPr id="5" name="Picture 4"/>
          <p:cNvPicPr>
            <a:picLocks noChangeAspect="1"/>
          </p:cNvPicPr>
          <p:nvPr/>
        </p:nvPicPr>
        <p:blipFill rotWithShape="1">
          <a:blip r:embed="rId4"/>
          <a:srcRect l="33600" t="38540" r="27742" b="46875"/>
          <a:stretch/>
        </p:blipFill>
        <p:spPr>
          <a:xfrm>
            <a:off x="1919720" y="1534401"/>
            <a:ext cx="5029200" cy="1066801"/>
          </a:xfrm>
          <a:prstGeom prst="rect">
            <a:avLst/>
          </a:prstGeom>
        </p:spPr>
      </p:pic>
    </p:spTree>
    <p:extLst>
      <p:ext uri="{BB962C8B-B14F-4D97-AF65-F5344CB8AC3E}">
        <p14:creationId xmlns:p14="http://schemas.microsoft.com/office/powerpoint/2010/main" val="2049456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7341"/>
            <a:ext cx="2661920" cy="513715"/>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464652"/>
                </a:solidFill>
              </a:rPr>
              <a:t>Nested</a:t>
            </a:r>
            <a:r>
              <a:rPr sz="3200" spc="-95" dirty="0">
                <a:solidFill>
                  <a:srgbClr val="464652"/>
                </a:solidFill>
              </a:rPr>
              <a:t> </a:t>
            </a:r>
            <a:r>
              <a:rPr sz="3200" dirty="0">
                <a:solidFill>
                  <a:srgbClr val="464652"/>
                </a:solidFill>
              </a:rPr>
              <a:t>Loops</a:t>
            </a:r>
            <a:endParaRPr sz="3200"/>
          </a:p>
        </p:txBody>
      </p:sp>
      <p:sp>
        <p:nvSpPr>
          <p:cNvPr id="7" name="Slide Number Placeholder 6"/>
          <p:cNvSpPr>
            <a:spLocks noGrp="1"/>
          </p:cNvSpPr>
          <p:nvPr>
            <p:ph type="sldNum" sz="quarter" idx="12"/>
          </p:nvPr>
        </p:nvSpPr>
        <p:spPr/>
        <p:txBody>
          <a:bodyPr/>
          <a:lstStyle/>
          <a:p>
            <a:fld id="{2F424A89-909B-4BA1-940E-23EAC9404E56}" type="slidenum">
              <a:rPr lang="en-US" smtClean="0"/>
              <a:pPr/>
              <a:t>65</a:t>
            </a:fld>
            <a:endParaRPr lang="en-US"/>
          </a:p>
        </p:txBody>
      </p:sp>
      <p:sp>
        <p:nvSpPr>
          <p:cNvPr id="3" name="object 3"/>
          <p:cNvSpPr txBox="1"/>
          <p:nvPr/>
        </p:nvSpPr>
        <p:spPr>
          <a:xfrm>
            <a:off x="535940" y="1827416"/>
            <a:ext cx="7911465" cy="3714750"/>
          </a:xfrm>
          <a:prstGeom prst="rect">
            <a:avLst/>
          </a:prstGeom>
        </p:spPr>
        <p:txBody>
          <a:bodyPr vert="horz" wrap="square" lIns="0" tIns="13335" rIns="0" bIns="0" rtlCol="0">
            <a:spAutoFit/>
          </a:bodyPr>
          <a:lstStyle/>
          <a:p>
            <a:pPr marL="286385" marR="297180" indent="-274320">
              <a:lnSpc>
                <a:spcPct val="100000"/>
              </a:lnSpc>
              <a:spcBef>
                <a:spcPts val="10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10" dirty="0">
                <a:latin typeface="Gill Sans MT"/>
                <a:cs typeface="Gill Sans MT"/>
              </a:rPr>
              <a:t>Any </a:t>
            </a:r>
            <a:r>
              <a:rPr sz="2600" spc="-5" dirty="0">
                <a:latin typeface="Gill Sans MT"/>
                <a:cs typeface="Gill Sans MT"/>
              </a:rPr>
              <a:t>number </a:t>
            </a:r>
            <a:r>
              <a:rPr sz="2600" dirty="0">
                <a:latin typeface="Gill Sans MT"/>
                <a:cs typeface="Gill Sans MT"/>
              </a:rPr>
              <a:t>and combination of </a:t>
            </a:r>
            <a:r>
              <a:rPr sz="2600" spc="-5" dirty="0">
                <a:latin typeface="Gill Sans MT"/>
                <a:cs typeface="Gill Sans MT"/>
              </a:rPr>
              <a:t>the followings </a:t>
            </a:r>
            <a:r>
              <a:rPr sz="2600" spc="-35" dirty="0">
                <a:latin typeface="Gill Sans MT"/>
                <a:cs typeface="Gill Sans MT"/>
              </a:rPr>
              <a:t>may </a:t>
            </a:r>
            <a:r>
              <a:rPr sz="2600" dirty="0">
                <a:latin typeface="Gill Sans MT"/>
                <a:cs typeface="Gill Sans MT"/>
              </a:rPr>
              <a:t>be  </a:t>
            </a:r>
            <a:r>
              <a:rPr sz="2600" spc="-5" dirty="0">
                <a:latin typeface="Gill Sans MT"/>
                <a:cs typeface="Gill Sans MT"/>
              </a:rPr>
              <a:t>nested </a:t>
            </a:r>
            <a:r>
              <a:rPr sz="2600" dirty="0">
                <a:latin typeface="Gill Sans MT"/>
                <a:cs typeface="Gill Sans MT"/>
              </a:rPr>
              <a:t>within one</a:t>
            </a:r>
            <a:r>
              <a:rPr sz="2600" spc="-20" dirty="0">
                <a:latin typeface="Gill Sans MT"/>
                <a:cs typeface="Gill Sans MT"/>
              </a:rPr>
              <a:t> </a:t>
            </a:r>
            <a:r>
              <a:rPr sz="2600" spc="10" dirty="0">
                <a:latin typeface="Gill Sans MT"/>
                <a:cs typeface="Gill Sans MT"/>
              </a:rPr>
              <a:t>another:</a:t>
            </a:r>
            <a:endParaRPr sz="2600" dirty="0">
              <a:latin typeface="Gill Sans MT"/>
              <a:cs typeface="Gill Sans MT"/>
            </a:endParaRPr>
          </a:p>
          <a:p>
            <a:pPr marL="286385">
              <a:lnSpc>
                <a:spcPct val="100000"/>
              </a:lnSpc>
              <a:spcBef>
                <a:spcPts val="48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0000FF"/>
                </a:solidFill>
                <a:latin typeface="Consolas"/>
                <a:cs typeface="Consolas"/>
              </a:rPr>
              <a:t>while</a:t>
            </a:r>
            <a:r>
              <a:rPr sz="2300" spc="-680" dirty="0">
                <a:solidFill>
                  <a:srgbClr val="0000FF"/>
                </a:solidFill>
                <a:latin typeface="Consolas"/>
                <a:cs typeface="Consolas"/>
              </a:rPr>
              <a:t> </a:t>
            </a:r>
            <a:r>
              <a:rPr sz="2300" dirty="0">
                <a:solidFill>
                  <a:srgbClr val="464652"/>
                </a:solidFill>
                <a:latin typeface="Gill Sans MT"/>
                <a:cs typeface="Gill Sans MT"/>
              </a:rPr>
              <a:t>statement</a:t>
            </a:r>
            <a:endParaRPr sz="2300" dirty="0">
              <a:latin typeface="Gill Sans MT"/>
              <a:cs typeface="Gill Sans MT"/>
            </a:endParaRPr>
          </a:p>
          <a:p>
            <a:pPr marL="286385">
              <a:lnSpc>
                <a:spcPct val="100000"/>
              </a:lnSpc>
              <a:spcBef>
                <a:spcPts val="50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0000FF"/>
                </a:solidFill>
                <a:latin typeface="Consolas"/>
                <a:cs typeface="Consolas"/>
              </a:rPr>
              <a:t>for</a:t>
            </a:r>
            <a:r>
              <a:rPr sz="2300" spc="-655" dirty="0">
                <a:solidFill>
                  <a:srgbClr val="0000FF"/>
                </a:solidFill>
                <a:latin typeface="Consolas"/>
                <a:cs typeface="Consolas"/>
              </a:rPr>
              <a:t> </a:t>
            </a:r>
            <a:r>
              <a:rPr sz="2300" dirty="0">
                <a:solidFill>
                  <a:srgbClr val="464652"/>
                </a:solidFill>
                <a:latin typeface="Gill Sans MT"/>
                <a:cs typeface="Gill Sans MT"/>
              </a:rPr>
              <a:t>statement</a:t>
            </a:r>
            <a:endParaRPr sz="2300" dirty="0">
              <a:latin typeface="Gill Sans MT"/>
              <a:cs typeface="Gill Sans MT"/>
            </a:endParaRPr>
          </a:p>
          <a:p>
            <a:pPr marL="12700">
              <a:lnSpc>
                <a:spcPct val="100000"/>
              </a:lnSpc>
              <a:spcBef>
                <a:spcPts val="62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A typical example </a:t>
            </a:r>
            <a:r>
              <a:rPr sz="2600" spc="-15" dirty="0">
                <a:latin typeface="Gill Sans MT"/>
                <a:cs typeface="Gill Sans MT"/>
              </a:rPr>
              <a:t>involves </a:t>
            </a:r>
            <a:r>
              <a:rPr sz="2600" b="1" dirty="0">
                <a:latin typeface="Gill Sans MT"/>
                <a:cs typeface="Gill Sans MT"/>
              </a:rPr>
              <a:t>nested </a:t>
            </a:r>
            <a:r>
              <a:rPr sz="2600" b="1" spc="-15" dirty="0">
                <a:solidFill>
                  <a:srgbClr val="0000FF"/>
                </a:solidFill>
                <a:latin typeface="Gill Sans MT"/>
                <a:cs typeface="Gill Sans MT"/>
              </a:rPr>
              <a:t>for</a:t>
            </a:r>
            <a:r>
              <a:rPr sz="2600" b="1" spc="-95" dirty="0">
                <a:solidFill>
                  <a:srgbClr val="0000FF"/>
                </a:solidFill>
                <a:latin typeface="Gill Sans MT"/>
                <a:cs typeface="Gill Sans MT"/>
              </a:rPr>
              <a:t> </a:t>
            </a:r>
            <a:r>
              <a:rPr sz="2600" b="1" dirty="0">
                <a:latin typeface="Gill Sans MT"/>
                <a:cs typeface="Gill Sans MT"/>
              </a:rPr>
              <a:t>statements</a:t>
            </a:r>
            <a:r>
              <a:rPr sz="2600" dirty="0">
                <a:latin typeface="Gill Sans MT"/>
                <a:cs typeface="Gill Sans MT"/>
              </a:rPr>
              <a:t>:</a:t>
            </a:r>
          </a:p>
          <a:p>
            <a:pPr marL="286385">
              <a:lnSpc>
                <a:spcPct val="100000"/>
              </a:lnSpc>
              <a:spcBef>
                <a:spcPts val="50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464652"/>
                </a:solidFill>
                <a:latin typeface="Gill Sans MT"/>
                <a:cs typeface="Gill Sans MT"/>
              </a:rPr>
              <a:t>Use </a:t>
            </a:r>
            <a:r>
              <a:rPr sz="2300" spc="-5" dirty="0">
                <a:solidFill>
                  <a:srgbClr val="464652"/>
                </a:solidFill>
                <a:latin typeface="Gill Sans MT"/>
                <a:cs typeface="Gill Sans MT"/>
              </a:rPr>
              <a:t>multiple </a:t>
            </a:r>
            <a:r>
              <a:rPr sz="2300" dirty="0">
                <a:solidFill>
                  <a:srgbClr val="464652"/>
                </a:solidFill>
                <a:latin typeface="Gill Sans MT"/>
                <a:cs typeface="Gill Sans MT"/>
              </a:rPr>
              <a:t>counting</a:t>
            </a:r>
            <a:r>
              <a:rPr sz="2300" spc="-55" dirty="0">
                <a:solidFill>
                  <a:srgbClr val="464652"/>
                </a:solidFill>
                <a:latin typeface="Gill Sans MT"/>
                <a:cs typeface="Gill Sans MT"/>
              </a:rPr>
              <a:t> </a:t>
            </a:r>
            <a:r>
              <a:rPr sz="2300" dirty="0">
                <a:solidFill>
                  <a:srgbClr val="464652"/>
                </a:solidFill>
                <a:latin typeface="Gill Sans MT"/>
                <a:cs typeface="Gill Sans MT"/>
              </a:rPr>
              <a:t>variables.</a:t>
            </a:r>
            <a:endParaRPr sz="2300" dirty="0">
              <a:latin typeface="Gill Sans MT"/>
              <a:cs typeface="Gill Sans MT"/>
            </a:endParaRPr>
          </a:p>
          <a:p>
            <a:pPr marL="286385">
              <a:lnSpc>
                <a:spcPct val="100000"/>
              </a:lnSpc>
              <a:spcBef>
                <a:spcPts val="47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464652"/>
                </a:solidFill>
                <a:latin typeface="Gill Sans MT"/>
                <a:cs typeface="Gill Sans MT"/>
              </a:rPr>
              <a:t>One </a:t>
            </a:r>
            <a:r>
              <a:rPr sz="2300" dirty="0">
                <a:solidFill>
                  <a:srgbClr val="464652"/>
                </a:solidFill>
                <a:latin typeface="Gill Sans MT"/>
                <a:cs typeface="Gill Sans MT"/>
              </a:rPr>
              <a:t>distinct counting variable </a:t>
            </a:r>
            <a:r>
              <a:rPr sz="2300" spc="-5" dirty="0">
                <a:solidFill>
                  <a:srgbClr val="464652"/>
                </a:solidFill>
                <a:latin typeface="Gill Sans MT"/>
                <a:cs typeface="Gill Sans MT"/>
              </a:rPr>
              <a:t>in each </a:t>
            </a:r>
            <a:r>
              <a:rPr sz="2300" dirty="0">
                <a:solidFill>
                  <a:srgbClr val="0000FF"/>
                </a:solidFill>
                <a:latin typeface="Consolas"/>
                <a:cs typeface="Consolas"/>
              </a:rPr>
              <a:t>for</a:t>
            </a:r>
            <a:r>
              <a:rPr sz="2300" spc="-700" dirty="0">
                <a:solidFill>
                  <a:srgbClr val="0000FF"/>
                </a:solidFill>
                <a:latin typeface="Consolas"/>
                <a:cs typeface="Consolas"/>
              </a:rPr>
              <a:t> </a:t>
            </a:r>
            <a:r>
              <a:rPr sz="2300" dirty="0">
                <a:solidFill>
                  <a:srgbClr val="464652"/>
                </a:solidFill>
                <a:latin typeface="Gill Sans MT"/>
                <a:cs typeface="Gill Sans MT"/>
              </a:rPr>
              <a:t>statement.</a:t>
            </a:r>
            <a:endParaRPr sz="2300" dirty="0">
              <a:latin typeface="Gill Sans MT"/>
              <a:cs typeface="Gill Sans MT"/>
            </a:endParaRPr>
          </a:p>
          <a:p>
            <a:pPr marL="561340" marR="5080" indent="-274955">
              <a:lnSpc>
                <a:spcPct val="101299"/>
              </a:lnSpc>
              <a:spcBef>
                <a:spcPts val="46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464652"/>
                </a:solidFill>
                <a:latin typeface="Gill Sans MT"/>
                <a:cs typeface="Gill Sans MT"/>
              </a:rPr>
              <a:t>Inner</a:t>
            </a:r>
            <a:r>
              <a:rPr sz="2300" spc="-20" dirty="0">
                <a:solidFill>
                  <a:srgbClr val="464652"/>
                </a:solidFill>
                <a:latin typeface="Gill Sans MT"/>
                <a:cs typeface="Gill Sans MT"/>
              </a:rPr>
              <a:t> </a:t>
            </a:r>
            <a:r>
              <a:rPr sz="2300" dirty="0">
                <a:solidFill>
                  <a:srgbClr val="0000FF"/>
                </a:solidFill>
                <a:latin typeface="Consolas"/>
                <a:cs typeface="Consolas"/>
              </a:rPr>
              <a:t>for</a:t>
            </a:r>
            <a:r>
              <a:rPr sz="2300" spc="-650" dirty="0">
                <a:solidFill>
                  <a:srgbClr val="0000FF"/>
                </a:solidFill>
                <a:latin typeface="Consolas"/>
                <a:cs typeface="Consolas"/>
              </a:rPr>
              <a:t> </a:t>
            </a:r>
            <a:r>
              <a:rPr sz="2300" dirty="0">
                <a:solidFill>
                  <a:srgbClr val="464652"/>
                </a:solidFill>
                <a:latin typeface="Gill Sans MT"/>
                <a:cs typeface="Gill Sans MT"/>
              </a:rPr>
              <a:t>statements</a:t>
            </a:r>
            <a:r>
              <a:rPr sz="2300" spc="-25" dirty="0">
                <a:solidFill>
                  <a:srgbClr val="464652"/>
                </a:solidFill>
                <a:latin typeface="Gill Sans MT"/>
                <a:cs typeface="Gill Sans MT"/>
              </a:rPr>
              <a:t> </a:t>
            </a:r>
            <a:r>
              <a:rPr sz="2300" dirty="0">
                <a:solidFill>
                  <a:srgbClr val="464652"/>
                </a:solidFill>
                <a:latin typeface="Gill Sans MT"/>
                <a:cs typeface="Gill Sans MT"/>
              </a:rPr>
              <a:t>use </a:t>
            </a:r>
            <a:r>
              <a:rPr sz="2300" spc="-5" dirty="0">
                <a:solidFill>
                  <a:srgbClr val="464652"/>
                </a:solidFill>
                <a:latin typeface="Gill Sans MT"/>
                <a:cs typeface="Gill Sans MT"/>
              </a:rPr>
              <a:t>the</a:t>
            </a:r>
            <a:r>
              <a:rPr sz="2300" spc="-20" dirty="0">
                <a:solidFill>
                  <a:srgbClr val="464652"/>
                </a:solidFill>
                <a:latin typeface="Gill Sans MT"/>
                <a:cs typeface="Gill Sans MT"/>
              </a:rPr>
              <a:t> </a:t>
            </a:r>
            <a:r>
              <a:rPr sz="2300" dirty="0">
                <a:solidFill>
                  <a:srgbClr val="464652"/>
                </a:solidFill>
                <a:latin typeface="Gill Sans MT"/>
                <a:cs typeface="Gill Sans MT"/>
              </a:rPr>
              <a:t>outer</a:t>
            </a:r>
            <a:r>
              <a:rPr sz="2300" spc="-25" dirty="0">
                <a:solidFill>
                  <a:srgbClr val="464652"/>
                </a:solidFill>
                <a:latin typeface="Gill Sans MT"/>
                <a:cs typeface="Gill Sans MT"/>
              </a:rPr>
              <a:t> </a:t>
            </a:r>
            <a:r>
              <a:rPr sz="2300" dirty="0">
                <a:solidFill>
                  <a:srgbClr val="0000FF"/>
                </a:solidFill>
                <a:latin typeface="Consolas"/>
                <a:cs typeface="Consolas"/>
              </a:rPr>
              <a:t>for</a:t>
            </a:r>
            <a:r>
              <a:rPr sz="2300" spc="-650" dirty="0">
                <a:solidFill>
                  <a:srgbClr val="0000FF"/>
                </a:solidFill>
                <a:latin typeface="Consolas"/>
                <a:cs typeface="Consolas"/>
              </a:rPr>
              <a:t> </a:t>
            </a:r>
            <a:r>
              <a:rPr sz="2300" dirty="0">
                <a:solidFill>
                  <a:srgbClr val="464652"/>
                </a:solidFill>
                <a:latin typeface="Gill Sans MT"/>
                <a:cs typeface="Gill Sans MT"/>
              </a:rPr>
              <a:t>statements’</a:t>
            </a:r>
            <a:r>
              <a:rPr sz="2300" spc="-25" dirty="0">
                <a:solidFill>
                  <a:srgbClr val="464652"/>
                </a:solidFill>
                <a:latin typeface="Gill Sans MT"/>
                <a:cs typeface="Gill Sans MT"/>
              </a:rPr>
              <a:t> </a:t>
            </a:r>
            <a:r>
              <a:rPr sz="2300" dirty="0">
                <a:solidFill>
                  <a:srgbClr val="464652"/>
                </a:solidFill>
                <a:latin typeface="Gill Sans MT"/>
                <a:cs typeface="Gill Sans MT"/>
              </a:rPr>
              <a:t>counting  variables </a:t>
            </a:r>
            <a:r>
              <a:rPr sz="2300" spc="-10" dirty="0">
                <a:solidFill>
                  <a:srgbClr val="464652"/>
                </a:solidFill>
                <a:latin typeface="Gill Sans MT"/>
                <a:cs typeface="Gill Sans MT"/>
              </a:rPr>
              <a:t>for </a:t>
            </a:r>
            <a:r>
              <a:rPr sz="2300" dirty="0">
                <a:solidFill>
                  <a:srgbClr val="464652"/>
                </a:solidFill>
                <a:latin typeface="Gill Sans MT"/>
                <a:cs typeface="Gill Sans MT"/>
              </a:rPr>
              <a:t>some purposes.</a:t>
            </a:r>
            <a:endParaRPr sz="2300" dirty="0">
              <a:latin typeface="Gill Sans MT"/>
              <a:cs typeface="Gill Sans MT"/>
            </a:endParaRPr>
          </a:p>
        </p:txBody>
      </p:sp>
    </p:spTree>
    <p:extLst>
      <p:ext uri="{BB962C8B-B14F-4D97-AF65-F5344CB8AC3E}">
        <p14:creationId xmlns:p14="http://schemas.microsoft.com/office/powerpoint/2010/main" val="18044880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95755" y="2209800"/>
            <a:ext cx="4857510" cy="694944"/>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5940" y="585148"/>
            <a:ext cx="8074660" cy="505908"/>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464652"/>
                </a:solidFill>
              </a:rPr>
              <a:t>Nested Loops</a:t>
            </a:r>
            <a:r>
              <a:rPr sz="3200" spc="-114" dirty="0">
                <a:solidFill>
                  <a:srgbClr val="464652"/>
                </a:solidFill>
              </a:rPr>
              <a:t> </a:t>
            </a:r>
            <a:r>
              <a:rPr sz="3200" dirty="0">
                <a:solidFill>
                  <a:srgbClr val="464652"/>
                </a:solidFill>
              </a:rPr>
              <a:t>(</a:t>
            </a:r>
            <a:r>
              <a:rPr lang="en-SG" sz="3200" dirty="0">
                <a:solidFill>
                  <a:srgbClr val="464652"/>
                </a:solidFill>
              </a:rPr>
              <a:t>cont.</a:t>
            </a:r>
            <a:r>
              <a:rPr sz="3200" dirty="0">
                <a:solidFill>
                  <a:srgbClr val="464652"/>
                </a:solidFill>
              </a:rPr>
              <a:t>)</a:t>
            </a:r>
            <a:endParaRPr sz="3200" dirty="0"/>
          </a:p>
        </p:txBody>
      </p:sp>
      <p:sp>
        <p:nvSpPr>
          <p:cNvPr id="15" name="Slide Number Placeholder 14"/>
          <p:cNvSpPr>
            <a:spLocks noGrp="1"/>
          </p:cNvSpPr>
          <p:nvPr>
            <p:ph type="sldNum" sz="quarter" idx="12"/>
          </p:nvPr>
        </p:nvSpPr>
        <p:spPr/>
        <p:txBody>
          <a:bodyPr/>
          <a:lstStyle/>
          <a:p>
            <a:fld id="{2F424A89-909B-4BA1-940E-23EAC9404E56}" type="slidenum">
              <a:rPr lang="en-US" smtClean="0"/>
              <a:pPr/>
              <a:t>66</a:t>
            </a:fld>
            <a:endParaRPr lang="en-US"/>
          </a:p>
        </p:txBody>
      </p:sp>
      <p:sp>
        <p:nvSpPr>
          <p:cNvPr id="6" name="object 6"/>
          <p:cNvSpPr txBox="1"/>
          <p:nvPr/>
        </p:nvSpPr>
        <p:spPr>
          <a:xfrm>
            <a:off x="535940" y="5474614"/>
            <a:ext cx="7703184" cy="57404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Gill Sans MT"/>
                <a:cs typeface="Gill Sans MT"/>
              </a:rPr>
              <a:t>In</a:t>
            </a:r>
            <a:r>
              <a:rPr sz="1800" spc="-15" dirty="0">
                <a:latin typeface="Gill Sans MT"/>
                <a:cs typeface="Gill Sans MT"/>
              </a:rPr>
              <a:t> </a:t>
            </a:r>
            <a:r>
              <a:rPr sz="1800" spc="-5" dirty="0">
                <a:latin typeface="Gill Sans MT"/>
                <a:cs typeface="Gill Sans MT"/>
              </a:rPr>
              <a:t>this</a:t>
            </a:r>
            <a:r>
              <a:rPr sz="1800" spc="-15" dirty="0">
                <a:latin typeface="Gill Sans MT"/>
                <a:cs typeface="Gill Sans MT"/>
              </a:rPr>
              <a:t> </a:t>
            </a:r>
            <a:r>
              <a:rPr sz="1800" dirty="0">
                <a:latin typeface="Gill Sans MT"/>
                <a:cs typeface="Gill Sans MT"/>
              </a:rPr>
              <a:t>simple example,</a:t>
            </a:r>
            <a:r>
              <a:rPr sz="1800" spc="-195" dirty="0">
                <a:latin typeface="Gill Sans MT"/>
                <a:cs typeface="Gill Sans MT"/>
              </a:rPr>
              <a:t> </a:t>
            </a:r>
            <a:r>
              <a:rPr sz="1800" spc="-20" dirty="0">
                <a:latin typeface="Gill Sans MT"/>
                <a:cs typeface="Gill Sans MT"/>
              </a:rPr>
              <a:t>we</a:t>
            </a:r>
            <a:r>
              <a:rPr sz="1800" spc="-5" dirty="0">
                <a:latin typeface="Gill Sans MT"/>
                <a:cs typeface="Gill Sans MT"/>
              </a:rPr>
              <a:t> </a:t>
            </a:r>
            <a:r>
              <a:rPr sz="1800" dirty="0">
                <a:latin typeface="Gill Sans MT"/>
                <a:cs typeface="Gill Sans MT"/>
              </a:rPr>
              <a:t>use</a:t>
            </a:r>
            <a:r>
              <a:rPr sz="1800" spc="-5" dirty="0">
                <a:latin typeface="Gill Sans MT"/>
                <a:cs typeface="Gill Sans MT"/>
              </a:rPr>
              <a:t> </a:t>
            </a:r>
            <a:r>
              <a:rPr sz="1800" spc="-15" dirty="0">
                <a:latin typeface="Gill Sans MT"/>
                <a:cs typeface="Gill Sans MT"/>
              </a:rPr>
              <a:t>two</a:t>
            </a:r>
            <a:r>
              <a:rPr sz="1800" spc="-10" dirty="0">
                <a:latin typeface="Gill Sans MT"/>
                <a:cs typeface="Gill Sans MT"/>
              </a:rPr>
              <a:t> </a:t>
            </a:r>
            <a:r>
              <a:rPr sz="1800" dirty="0">
                <a:latin typeface="Gill Sans MT"/>
                <a:cs typeface="Gill Sans MT"/>
              </a:rPr>
              <a:t>counting</a:t>
            </a:r>
            <a:r>
              <a:rPr sz="1800" spc="-25" dirty="0">
                <a:latin typeface="Gill Sans MT"/>
                <a:cs typeface="Gill Sans MT"/>
              </a:rPr>
              <a:t> </a:t>
            </a:r>
            <a:r>
              <a:rPr sz="1800" dirty="0">
                <a:latin typeface="Gill Sans MT"/>
                <a:cs typeface="Gill Sans MT"/>
              </a:rPr>
              <a:t>variables:</a:t>
            </a:r>
            <a:r>
              <a:rPr sz="1800" spc="-170" dirty="0">
                <a:latin typeface="Gill Sans MT"/>
                <a:cs typeface="Gill Sans MT"/>
              </a:rPr>
              <a:t> </a:t>
            </a:r>
            <a:r>
              <a:rPr sz="1800" dirty="0">
                <a:latin typeface="Gill Sans MT"/>
                <a:cs typeface="Gill Sans MT"/>
              </a:rPr>
              <a:t>i </a:t>
            </a:r>
            <a:r>
              <a:rPr sz="1800" spc="-5" dirty="0">
                <a:latin typeface="Gill Sans MT"/>
                <a:cs typeface="Gill Sans MT"/>
              </a:rPr>
              <a:t>for</a:t>
            </a:r>
            <a:r>
              <a:rPr sz="1800" spc="-15" dirty="0">
                <a:latin typeface="Gill Sans MT"/>
                <a:cs typeface="Gill Sans MT"/>
              </a:rPr>
              <a:t> </a:t>
            </a:r>
            <a:r>
              <a:rPr sz="1800" spc="-5" dirty="0">
                <a:latin typeface="Gill Sans MT"/>
                <a:cs typeface="Gill Sans MT"/>
              </a:rPr>
              <a:t>the</a:t>
            </a:r>
            <a:r>
              <a:rPr sz="1800" spc="-15" dirty="0">
                <a:latin typeface="Gill Sans MT"/>
                <a:cs typeface="Gill Sans MT"/>
              </a:rPr>
              <a:t> </a:t>
            </a:r>
            <a:r>
              <a:rPr sz="1800" dirty="0">
                <a:latin typeface="Gill Sans MT"/>
                <a:cs typeface="Gill Sans MT"/>
              </a:rPr>
              <a:t>outer</a:t>
            </a:r>
            <a:r>
              <a:rPr sz="1800" spc="-20" dirty="0">
                <a:latin typeface="Gill Sans MT"/>
                <a:cs typeface="Gill Sans MT"/>
              </a:rPr>
              <a:t> </a:t>
            </a:r>
            <a:r>
              <a:rPr sz="1800" spc="-5" dirty="0">
                <a:solidFill>
                  <a:srgbClr val="0000FF"/>
                </a:solidFill>
                <a:latin typeface="Gill Sans MT"/>
                <a:cs typeface="Gill Sans MT"/>
              </a:rPr>
              <a:t>for</a:t>
            </a:r>
            <a:r>
              <a:rPr sz="1800" spc="-20" dirty="0">
                <a:solidFill>
                  <a:srgbClr val="0000FF"/>
                </a:solidFill>
                <a:latin typeface="Gill Sans MT"/>
                <a:cs typeface="Gill Sans MT"/>
              </a:rPr>
              <a:t> </a:t>
            </a:r>
            <a:r>
              <a:rPr sz="1800" dirty="0">
                <a:latin typeface="Gill Sans MT"/>
                <a:cs typeface="Gill Sans MT"/>
              </a:rPr>
              <a:t>statement  and j </a:t>
            </a:r>
            <a:r>
              <a:rPr sz="1800" spc="-5" dirty="0">
                <a:solidFill>
                  <a:srgbClr val="0000FF"/>
                </a:solidFill>
                <a:latin typeface="Gill Sans MT"/>
                <a:cs typeface="Gill Sans MT"/>
              </a:rPr>
              <a:t>for </a:t>
            </a:r>
            <a:r>
              <a:rPr sz="1800" spc="-5" dirty="0">
                <a:latin typeface="Gill Sans MT"/>
                <a:cs typeface="Gill Sans MT"/>
              </a:rPr>
              <a:t>the inner </a:t>
            </a:r>
            <a:r>
              <a:rPr sz="1800" dirty="0">
                <a:latin typeface="Gill Sans MT"/>
                <a:cs typeface="Gill Sans MT"/>
              </a:rPr>
              <a:t>for</a:t>
            </a:r>
            <a:r>
              <a:rPr sz="1800" spc="-55" dirty="0">
                <a:latin typeface="Gill Sans MT"/>
                <a:cs typeface="Gill Sans MT"/>
              </a:rPr>
              <a:t> </a:t>
            </a:r>
            <a:r>
              <a:rPr sz="1800" dirty="0">
                <a:latin typeface="Gill Sans MT"/>
                <a:cs typeface="Gill Sans MT"/>
              </a:rPr>
              <a:t>statement.</a:t>
            </a:r>
            <a:endParaRPr sz="1800">
              <a:latin typeface="Gill Sans MT"/>
              <a:cs typeface="Gill Sans MT"/>
            </a:endParaRPr>
          </a:p>
        </p:txBody>
      </p:sp>
      <p:sp>
        <p:nvSpPr>
          <p:cNvPr id="7" name="object 7"/>
          <p:cNvSpPr/>
          <p:nvPr/>
        </p:nvSpPr>
        <p:spPr>
          <a:xfrm>
            <a:off x="7468361" y="2286761"/>
            <a:ext cx="304800" cy="609600"/>
          </a:xfrm>
          <a:custGeom>
            <a:avLst/>
            <a:gdLst/>
            <a:ahLst/>
            <a:cxnLst/>
            <a:rect l="l" t="t" r="r" b="b"/>
            <a:pathLst>
              <a:path w="304800" h="609600">
                <a:moveTo>
                  <a:pt x="0" y="0"/>
                </a:moveTo>
                <a:lnTo>
                  <a:pt x="59334" y="2004"/>
                </a:lnTo>
                <a:lnTo>
                  <a:pt x="107775" y="7461"/>
                </a:lnTo>
                <a:lnTo>
                  <a:pt x="140428" y="15537"/>
                </a:lnTo>
                <a:lnTo>
                  <a:pt x="152400" y="25400"/>
                </a:lnTo>
                <a:lnTo>
                  <a:pt x="152400" y="279400"/>
                </a:lnTo>
                <a:lnTo>
                  <a:pt x="164371" y="289262"/>
                </a:lnTo>
                <a:lnTo>
                  <a:pt x="197024" y="297338"/>
                </a:lnTo>
                <a:lnTo>
                  <a:pt x="245465" y="302795"/>
                </a:lnTo>
                <a:lnTo>
                  <a:pt x="304800" y="304800"/>
                </a:lnTo>
                <a:lnTo>
                  <a:pt x="245465" y="306804"/>
                </a:lnTo>
                <a:lnTo>
                  <a:pt x="197024" y="312261"/>
                </a:lnTo>
                <a:lnTo>
                  <a:pt x="164371" y="320337"/>
                </a:lnTo>
                <a:lnTo>
                  <a:pt x="152400" y="330200"/>
                </a:lnTo>
                <a:lnTo>
                  <a:pt x="152400" y="584200"/>
                </a:lnTo>
                <a:lnTo>
                  <a:pt x="140428" y="594062"/>
                </a:lnTo>
                <a:lnTo>
                  <a:pt x="107775" y="602138"/>
                </a:lnTo>
                <a:lnTo>
                  <a:pt x="59334" y="607595"/>
                </a:lnTo>
                <a:lnTo>
                  <a:pt x="0" y="609600"/>
                </a:lnTo>
              </a:path>
            </a:pathLst>
          </a:custGeom>
          <a:ln w="19812">
            <a:solidFill>
              <a:srgbClr val="717BA2"/>
            </a:solidFill>
          </a:ln>
        </p:spPr>
        <p:txBody>
          <a:bodyPr wrap="square" lIns="0" tIns="0" rIns="0" bIns="0" rtlCol="0"/>
          <a:lstStyle/>
          <a:p>
            <a:endParaRPr/>
          </a:p>
        </p:txBody>
      </p:sp>
      <p:sp>
        <p:nvSpPr>
          <p:cNvPr id="8" name="object 8"/>
          <p:cNvSpPr txBox="1"/>
          <p:nvPr/>
        </p:nvSpPr>
        <p:spPr>
          <a:xfrm>
            <a:off x="7852409" y="2462910"/>
            <a:ext cx="94234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Gill Sans MT"/>
                <a:cs typeface="Gill Sans MT"/>
              </a:rPr>
              <a:t>Outer</a:t>
            </a:r>
            <a:r>
              <a:rPr sz="1800" spc="-55" dirty="0">
                <a:latin typeface="Gill Sans MT"/>
                <a:cs typeface="Gill Sans MT"/>
              </a:rPr>
              <a:t> </a:t>
            </a:r>
            <a:r>
              <a:rPr sz="1800" spc="-5" dirty="0">
                <a:solidFill>
                  <a:srgbClr val="0000FF"/>
                </a:solidFill>
                <a:latin typeface="Gill Sans MT"/>
                <a:cs typeface="Gill Sans MT"/>
              </a:rPr>
              <a:t>for</a:t>
            </a:r>
            <a:endParaRPr sz="1800">
              <a:latin typeface="Gill Sans MT"/>
              <a:cs typeface="Gill Sans MT"/>
            </a:endParaRPr>
          </a:p>
        </p:txBody>
      </p:sp>
      <p:sp>
        <p:nvSpPr>
          <p:cNvPr id="9" name="object 9"/>
          <p:cNvSpPr/>
          <p:nvPr/>
        </p:nvSpPr>
        <p:spPr>
          <a:xfrm>
            <a:off x="6020561" y="2439161"/>
            <a:ext cx="304800" cy="381000"/>
          </a:xfrm>
          <a:custGeom>
            <a:avLst/>
            <a:gdLst/>
            <a:ahLst/>
            <a:cxnLst/>
            <a:rect l="l" t="t" r="r" b="b"/>
            <a:pathLst>
              <a:path w="304800" h="381000">
                <a:moveTo>
                  <a:pt x="0" y="0"/>
                </a:moveTo>
                <a:lnTo>
                  <a:pt x="59334" y="2004"/>
                </a:lnTo>
                <a:lnTo>
                  <a:pt x="107775" y="7461"/>
                </a:lnTo>
                <a:lnTo>
                  <a:pt x="140428" y="15537"/>
                </a:lnTo>
                <a:lnTo>
                  <a:pt x="152400" y="25400"/>
                </a:lnTo>
                <a:lnTo>
                  <a:pt x="152400" y="165100"/>
                </a:lnTo>
                <a:lnTo>
                  <a:pt x="164371" y="174962"/>
                </a:lnTo>
                <a:lnTo>
                  <a:pt x="197024" y="183038"/>
                </a:lnTo>
                <a:lnTo>
                  <a:pt x="245465" y="188495"/>
                </a:lnTo>
                <a:lnTo>
                  <a:pt x="304800" y="190500"/>
                </a:lnTo>
                <a:lnTo>
                  <a:pt x="245465" y="192504"/>
                </a:lnTo>
                <a:lnTo>
                  <a:pt x="197024" y="197961"/>
                </a:lnTo>
                <a:lnTo>
                  <a:pt x="164371" y="206037"/>
                </a:lnTo>
                <a:lnTo>
                  <a:pt x="152400" y="215900"/>
                </a:lnTo>
                <a:lnTo>
                  <a:pt x="152400" y="355600"/>
                </a:lnTo>
                <a:lnTo>
                  <a:pt x="140428" y="365462"/>
                </a:lnTo>
                <a:lnTo>
                  <a:pt x="107775" y="373538"/>
                </a:lnTo>
                <a:lnTo>
                  <a:pt x="59334" y="378995"/>
                </a:lnTo>
                <a:lnTo>
                  <a:pt x="0" y="381000"/>
                </a:lnTo>
              </a:path>
            </a:pathLst>
          </a:custGeom>
          <a:ln w="19812">
            <a:solidFill>
              <a:srgbClr val="717BA2"/>
            </a:solidFill>
          </a:ln>
        </p:spPr>
        <p:txBody>
          <a:bodyPr wrap="square" lIns="0" tIns="0" rIns="0" bIns="0" rtlCol="0"/>
          <a:lstStyle/>
          <a:p>
            <a:endParaRPr/>
          </a:p>
        </p:txBody>
      </p:sp>
      <p:sp>
        <p:nvSpPr>
          <p:cNvPr id="10" name="object 10"/>
          <p:cNvSpPr txBox="1"/>
          <p:nvPr/>
        </p:nvSpPr>
        <p:spPr>
          <a:xfrm>
            <a:off x="6404228" y="2310510"/>
            <a:ext cx="975994" cy="57404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Gill Sans MT"/>
                <a:cs typeface="Gill Sans MT"/>
              </a:rPr>
              <a:t>Inner  </a:t>
            </a:r>
            <a:r>
              <a:rPr sz="1800" spc="-5" dirty="0">
                <a:latin typeface="Gill Sans MT"/>
                <a:cs typeface="Gill Sans MT"/>
              </a:rPr>
              <a:t>nested</a:t>
            </a:r>
            <a:r>
              <a:rPr sz="1800" spc="-80" dirty="0">
                <a:latin typeface="Gill Sans MT"/>
                <a:cs typeface="Gill Sans MT"/>
              </a:rPr>
              <a:t> </a:t>
            </a:r>
            <a:r>
              <a:rPr sz="1800" spc="-5" dirty="0">
                <a:solidFill>
                  <a:srgbClr val="0000FF"/>
                </a:solidFill>
                <a:latin typeface="Gill Sans MT"/>
                <a:cs typeface="Gill Sans MT"/>
              </a:rPr>
              <a:t>for</a:t>
            </a:r>
            <a:endParaRPr sz="1800">
              <a:latin typeface="Gill Sans MT"/>
              <a:cs typeface="Gill Sans MT"/>
            </a:endParaRPr>
          </a:p>
        </p:txBody>
      </p:sp>
      <p:sp>
        <p:nvSpPr>
          <p:cNvPr id="11" name="object 11"/>
          <p:cNvSpPr/>
          <p:nvPr/>
        </p:nvSpPr>
        <p:spPr>
          <a:xfrm>
            <a:off x="1095755" y="3352800"/>
            <a:ext cx="981026" cy="189585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490482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1945" t="6781" r="50586" b="69769"/>
          <a:stretch/>
        </p:blipFill>
        <p:spPr>
          <a:xfrm>
            <a:off x="838201" y="2438400"/>
            <a:ext cx="4874539" cy="1715200"/>
          </a:xfrm>
          <a:prstGeom prst="rect">
            <a:avLst/>
          </a:prstGeom>
        </p:spPr>
      </p:pic>
      <p:sp>
        <p:nvSpPr>
          <p:cNvPr id="2" name="object 2"/>
          <p:cNvSpPr/>
          <p:nvPr/>
        </p:nvSpPr>
        <p:spPr>
          <a:xfrm>
            <a:off x="838200" y="4343400"/>
            <a:ext cx="981026" cy="1895856"/>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535940" y="585148"/>
            <a:ext cx="8150860" cy="505908"/>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464652"/>
                </a:solidFill>
              </a:rPr>
              <a:t>Nested Loops</a:t>
            </a:r>
            <a:r>
              <a:rPr sz="3200" spc="-114" dirty="0">
                <a:solidFill>
                  <a:srgbClr val="464652"/>
                </a:solidFill>
              </a:rPr>
              <a:t> </a:t>
            </a:r>
            <a:r>
              <a:rPr sz="3200" dirty="0">
                <a:solidFill>
                  <a:srgbClr val="464652"/>
                </a:solidFill>
              </a:rPr>
              <a:t>(</a:t>
            </a:r>
            <a:r>
              <a:rPr lang="en-SG" sz="3200" dirty="0">
                <a:solidFill>
                  <a:srgbClr val="464652"/>
                </a:solidFill>
              </a:rPr>
              <a:t>cont.</a:t>
            </a:r>
            <a:r>
              <a:rPr sz="3200" dirty="0">
                <a:solidFill>
                  <a:srgbClr val="464652"/>
                </a:solidFill>
              </a:rPr>
              <a:t>)</a:t>
            </a:r>
            <a:endParaRPr sz="3200" dirty="0"/>
          </a:p>
        </p:txBody>
      </p:sp>
      <p:sp>
        <p:nvSpPr>
          <p:cNvPr id="11" name="Slide Number Placeholder 10"/>
          <p:cNvSpPr>
            <a:spLocks noGrp="1"/>
          </p:cNvSpPr>
          <p:nvPr>
            <p:ph type="sldNum" sz="quarter" idx="12"/>
          </p:nvPr>
        </p:nvSpPr>
        <p:spPr/>
        <p:txBody>
          <a:bodyPr/>
          <a:lstStyle/>
          <a:p>
            <a:fld id="{2F424A89-909B-4BA1-940E-23EAC9404E56}" type="slidenum">
              <a:rPr lang="en-US" smtClean="0"/>
              <a:pPr/>
              <a:t>67</a:t>
            </a:fld>
            <a:endParaRPr lang="en-US"/>
          </a:p>
        </p:txBody>
      </p:sp>
      <p:sp>
        <p:nvSpPr>
          <p:cNvPr id="7" name="object 7"/>
          <p:cNvSpPr txBox="1"/>
          <p:nvPr/>
        </p:nvSpPr>
        <p:spPr>
          <a:xfrm>
            <a:off x="535940" y="1238757"/>
            <a:ext cx="8150860" cy="813684"/>
          </a:xfrm>
          <a:prstGeom prst="rect">
            <a:avLst/>
          </a:prstGeom>
        </p:spPr>
        <p:txBody>
          <a:bodyPr vert="horz" wrap="square" lIns="0" tIns="13335" rIns="0" bIns="0" rtlCol="0">
            <a:spAutoFit/>
          </a:bodyPr>
          <a:lstStyle/>
          <a:p>
            <a:pPr marL="286385" marR="5080" indent="-274320">
              <a:lnSpc>
                <a:spcPct val="100000"/>
              </a:lnSpc>
              <a:spcBef>
                <a:spcPts val="10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Another typical example </a:t>
            </a:r>
            <a:r>
              <a:rPr sz="2600" spc="-15" dirty="0">
                <a:latin typeface="Gill Sans MT"/>
                <a:cs typeface="Gill Sans MT"/>
              </a:rPr>
              <a:t>involves </a:t>
            </a:r>
            <a:r>
              <a:rPr sz="2600" b="1" dirty="0">
                <a:latin typeface="Gill Sans MT"/>
                <a:cs typeface="Gill Sans MT"/>
              </a:rPr>
              <a:t>nested</a:t>
            </a:r>
            <a:r>
              <a:rPr sz="2600" b="1" spc="-125" dirty="0">
                <a:latin typeface="Gill Sans MT"/>
                <a:cs typeface="Gill Sans MT"/>
              </a:rPr>
              <a:t> </a:t>
            </a:r>
            <a:r>
              <a:rPr sz="2600" b="1" dirty="0">
                <a:solidFill>
                  <a:srgbClr val="0000FF"/>
                </a:solidFill>
                <a:latin typeface="Gill Sans MT"/>
                <a:cs typeface="Gill Sans MT"/>
              </a:rPr>
              <a:t>while  </a:t>
            </a:r>
            <a:r>
              <a:rPr sz="2600" b="1" dirty="0">
                <a:latin typeface="Gill Sans MT"/>
                <a:cs typeface="Gill Sans MT"/>
              </a:rPr>
              <a:t>statements</a:t>
            </a:r>
            <a:r>
              <a:rPr sz="2600" dirty="0">
                <a:latin typeface="Gill Sans MT"/>
                <a:cs typeface="Gill Sans MT"/>
              </a:rPr>
              <a:t>:</a:t>
            </a:r>
          </a:p>
        </p:txBody>
      </p:sp>
    </p:spTree>
    <p:extLst>
      <p:ext uri="{BB962C8B-B14F-4D97-AF65-F5344CB8AC3E}">
        <p14:creationId xmlns:p14="http://schemas.microsoft.com/office/powerpoint/2010/main" val="35268800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7341"/>
            <a:ext cx="6294120" cy="513715"/>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break and continue</a:t>
            </a:r>
            <a:r>
              <a:rPr sz="3200" spc="-50" dirty="0">
                <a:solidFill>
                  <a:srgbClr val="464652"/>
                </a:solidFill>
              </a:rPr>
              <a:t> </a:t>
            </a:r>
            <a:r>
              <a:rPr sz="3200" spc="-5" dirty="0">
                <a:solidFill>
                  <a:srgbClr val="464652"/>
                </a:solidFill>
              </a:rPr>
              <a:t>Statements</a:t>
            </a:r>
            <a:endParaRPr sz="3200"/>
          </a:p>
        </p:txBody>
      </p:sp>
      <p:sp>
        <p:nvSpPr>
          <p:cNvPr id="7" name="Slide Number Placeholder 6"/>
          <p:cNvSpPr>
            <a:spLocks noGrp="1"/>
          </p:cNvSpPr>
          <p:nvPr>
            <p:ph type="sldNum" sz="quarter" idx="12"/>
          </p:nvPr>
        </p:nvSpPr>
        <p:spPr/>
        <p:txBody>
          <a:bodyPr/>
          <a:lstStyle/>
          <a:p>
            <a:fld id="{2F424A89-909B-4BA1-940E-23EAC9404E56}" type="slidenum">
              <a:rPr lang="en-US" smtClean="0"/>
              <a:pPr/>
              <a:t>68</a:t>
            </a:fld>
            <a:endParaRPr lang="en-US"/>
          </a:p>
        </p:txBody>
      </p:sp>
      <p:sp>
        <p:nvSpPr>
          <p:cNvPr id="3" name="object 3"/>
          <p:cNvSpPr txBox="1"/>
          <p:nvPr/>
        </p:nvSpPr>
        <p:spPr>
          <a:xfrm>
            <a:off x="615950" y="1781322"/>
            <a:ext cx="7912100" cy="4422775"/>
          </a:xfrm>
          <a:prstGeom prst="rect">
            <a:avLst/>
          </a:prstGeom>
        </p:spPr>
        <p:txBody>
          <a:bodyPr vert="horz" wrap="square" lIns="0" tIns="91440" rIns="0" bIns="0" rtlCol="0">
            <a:spAutoFit/>
          </a:bodyPr>
          <a:lstStyle/>
          <a:p>
            <a:pPr marL="12700">
              <a:lnSpc>
                <a:spcPct val="100000"/>
              </a:lnSpc>
              <a:spcBef>
                <a:spcPts val="72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5" dirty="0">
                <a:solidFill>
                  <a:srgbClr val="0000FF"/>
                </a:solidFill>
                <a:latin typeface="Consolas"/>
                <a:cs typeface="Consolas"/>
              </a:rPr>
              <a:t>break</a:t>
            </a:r>
            <a:r>
              <a:rPr sz="2600" spc="-740" dirty="0">
                <a:solidFill>
                  <a:srgbClr val="0000FF"/>
                </a:solidFill>
                <a:latin typeface="Consolas"/>
                <a:cs typeface="Consolas"/>
              </a:rPr>
              <a:t> </a:t>
            </a:r>
            <a:r>
              <a:rPr sz="2600" dirty="0">
                <a:latin typeface="Gill Sans MT"/>
                <a:cs typeface="Gill Sans MT"/>
              </a:rPr>
              <a:t>statement:</a:t>
            </a:r>
          </a:p>
          <a:p>
            <a:pPr marL="286385">
              <a:lnSpc>
                <a:spcPts val="2745"/>
              </a:lnSpc>
              <a:spcBef>
                <a:spcPts val="55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464652"/>
                </a:solidFill>
                <a:latin typeface="Gill Sans MT"/>
                <a:cs typeface="Gill Sans MT"/>
              </a:rPr>
              <a:t>Causes </a:t>
            </a:r>
            <a:r>
              <a:rPr sz="2300" dirty="0">
                <a:solidFill>
                  <a:srgbClr val="464652"/>
                </a:solidFill>
                <a:latin typeface="Gill Sans MT"/>
                <a:cs typeface="Gill Sans MT"/>
              </a:rPr>
              <a:t>an </a:t>
            </a:r>
            <a:r>
              <a:rPr sz="2300" spc="-5" dirty="0">
                <a:solidFill>
                  <a:srgbClr val="464652"/>
                </a:solidFill>
                <a:latin typeface="Gill Sans MT"/>
                <a:cs typeface="Gill Sans MT"/>
              </a:rPr>
              <a:t>immediate termination </a:t>
            </a:r>
            <a:r>
              <a:rPr sz="2300" dirty="0">
                <a:solidFill>
                  <a:srgbClr val="464652"/>
                </a:solidFill>
                <a:latin typeface="Gill Sans MT"/>
                <a:cs typeface="Gill Sans MT"/>
              </a:rPr>
              <a:t>of and </a:t>
            </a:r>
            <a:r>
              <a:rPr sz="2300" spc="-5" dirty="0">
                <a:solidFill>
                  <a:srgbClr val="464652"/>
                </a:solidFill>
                <a:latin typeface="Gill Sans MT"/>
                <a:cs typeface="Gill Sans MT"/>
              </a:rPr>
              <a:t>exit </a:t>
            </a:r>
            <a:r>
              <a:rPr sz="2300" spc="-15" dirty="0">
                <a:solidFill>
                  <a:srgbClr val="464652"/>
                </a:solidFill>
                <a:latin typeface="Gill Sans MT"/>
                <a:cs typeface="Gill Sans MT"/>
              </a:rPr>
              <a:t>from</a:t>
            </a:r>
            <a:r>
              <a:rPr sz="2300" spc="-80" dirty="0">
                <a:solidFill>
                  <a:srgbClr val="464652"/>
                </a:solidFill>
                <a:latin typeface="Gill Sans MT"/>
                <a:cs typeface="Gill Sans MT"/>
              </a:rPr>
              <a:t> </a:t>
            </a:r>
            <a:r>
              <a:rPr sz="2300" spc="-5" dirty="0">
                <a:solidFill>
                  <a:srgbClr val="464652"/>
                </a:solidFill>
                <a:latin typeface="Gill Sans MT"/>
                <a:cs typeface="Gill Sans MT"/>
              </a:rPr>
              <a:t>the</a:t>
            </a:r>
            <a:endParaRPr sz="2300" dirty="0">
              <a:latin typeface="Gill Sans MT"/>
              <a:cs typeface="Gill Sans MT"/>
            </a:endParaRPr>
          </a:p>
          <a:p>
            <a:pPr marL="561340">
              <a:lnSpc>
                <a:spcPts val="2745"/>
              </a:lnSpc>
            </a:pPr>
            <a:r>
              <a:rPr sz="2300" spc="-5" dirty="0">
                <a:solidFill>
                  <a:srgbClr val="464652"/>
                </a:solidFill>
                <a:latin typeface="Gill Sans MT"/>
                <a:cs typeface="Gill Sans MT"/>
              </a:rPr>
              <a:t>enclosing</a:t>
            </a:r>
            <a:r>
              <a:rPr sz="2300" spc="-10" dirty="0">
                <a:solidFill>
                  <a:srgbClr val="464652"/>
                </a:solidFill>
                <a:latin typeface="Gill Sans MT"/>
                <a:cs typeface="Gill Sans MT"/>
              </a:rPr>
              <a:t> </a:t>
            </a:r>
            <a:r>
              <a:rPr sz="2300" dirty="0">
                <a:solidFill>
                  <a:srgbClr val="0000FF"/>
                </a:solidFill>
                <a:latin typeface="Consolas"/>
                <a:cs typeface="Consolas"/>
              </a:rPr>
              <a:t>while</a:t>
            </a:r>
            <a:r>
              <a:rPr sz="2300" spc="-675" dirty="0">
                <a:solidFill>
                  <a:srgbClr val="0000FF"/>
                </a:solidFill>
                <a:latin typeface="Consolas"/>
                <a:cs typeface="Consolas"/>
              </a:rPr>
              <a:t> </a:t>
            </a:r>
            <a:r>
              <a:rPr sz="2300" dirty="0">
                <a:solidFill>
                  <a:srgbClr val="464652"/>
                </a:solidFill>
                <a:latin typeface="Gill Sans MT"/>
                <a:cs typeface="Gill Sans MT"/>
              </a:rPr>
              <a:t>or</a:t>
            </a:r>
            <a:r>
              <a:rPr sz="2300" spc="-10" dirty="0">
                <a:solidFill>
                  <a:srgbClr val="464652"/>
                </a:solidFill>
                <a:latin typeface="Gill Sans MT"/>
                <a:cs typeface="Gill Sans MT"/>
              </a:rPr>
              <a:t> </a:t>
            </a:r>
            <a:r>
              <a:rPr sz="2300" dirty="0">
                <a:solidFill>
                  <a:srgbClr val="0000FF"/>
                </a:solidFill>
                <a:latin typeface="Consolas"/>
                <a:cs typeface="Consolas"/>
              </a:rPr>
              <a:t>for</a:t>
            </a:r>
            <a:r>
              <a:rPr sz="2300" spc="-655" dirty="0">
                <a:solidFill>
                  <a:srgbClr val="0000FF"/>
                </a:solidFill>
                <a:latin typeface="Consolas"/>
                <a:cs typeface="Consolas"/>
              </a:rPr>
              <a:t> </a:t>
            </a:r>
            <a:r>
              <a:rPr sz="2300" spc="-20" dirty="0">
                <a:solidFill>
                  <a:srgbClr val="464652"/>
                </a:solidFill>
                <a:latin typeface="Gill Sans MT"/>
                <a:cs typeface="Gill Sans MT"/>
              </a:rPr>
              <a:t>loop.</a:t>
            </a:r>
            <a:endParaRPr sz="2300" dirty="0">
              <a:latin typeface="Gill Sans MT"/>
              <a:cs typeface="Gill Sans MT"/>
            </a:endParaRPr>
          </a:p>
          <a:p>
            <a:pPr marL="286385">
              <a:lnSpc>
                <a:spcPct val="100000"/>
              </a:lnSpc>
              <a:spcBef>
                <a:spcPts val="54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464652"/>
                </a:solidFill>
                <a:latin typeface="Gill Sans MT"/>
                <a:cs typeface="Gill Sans MT"/>
              </a:rPr>
              <a:t>Can </a:t>
            </a:r>
            <a:r>
              <a:rPr sz="2300" dirty="0">
                <a:solidFill>
                  <a:srgbClr val="464652"/>
                </a:solidFill>
                <a:latin typeface="Gill Sans MT"/>
                <a:cs typeface="Gill Sans MT"/>
              </a:rPr>
              <a:t>be used </a:t>
            </a:r>
            <a:r>
              <a:rPr sz="2300" spc="-5" dirty="0">
                <a:solidFill>
                  <a:srgbClr val="464652"/>
                </a:solidFill>
                <a:latin typeface="Gill Sans MT"/>
                <a:cs typeface="Gill Sans MT"/>
              </a:rPr>
              <a:t>to </a:t>
            </a:r>
            <a:r>
              <a:rPr sz="2300" spc="-20" dirty="0">
                <a:solidFill>
                  <a:srgbClr val="464652"/>
                </a:solidFill>
                <a:latin typeface="Gill Sans MT"/>
                <a:cs typeface="Gill Sans MT"/>
              </a:rPr>
              <a:t>force </a:t>
            </a:r>
            <a:r>
              <a:rPr sz="2300" dirty="0">
                <a:solidFill>
                  <a:srgbClr val="464652"/>
                </a:solidFill>
                <a:latin typeface="Gill Sans MT"/>
                <a:cs typeface="Gill Sans MT"/>
              </a:rPr>
              <a:t>an </a:t>
            </a:r>
            <a:r>
              <a:rPr sz="2300" spc="-5" dirty="0">
                <a:solidFill>
                  <a:srgbClr val="464652"/>
                </a:solidFill>
                <a:latin typeface="Gill Sans MT"/>
                <a:cs typeface="Gill Sans MT"/>
              </a:rPr>
              <a:t>exit </a:t>
            </a:r>
            <a:r>
              <a:rPr sz="2300" spc="-15" dirty="0">
                <a:solidFill>
                  <a:srgbClr val="464652"/>
                </a:solidFill>
                <a:latin typeface="Gill Sans MT"/>
                <a:cs typeface="Gill Sans MT"/>
              </a:rPr>
              <a:t>from </a:t>
            </a:r>
            <a:r>
              <a:rPr sz="2300" dirty="0">
                <a:solidFill>
                  <a:srgbClr val="464652"/>
                </a:solidFill>
                <a:latin typeface="Gill Sans MT"/>
                <a:cs typeface="Gill Sans MT"/>
              </a:rPr>
              <a:t>an </a:t>
            </a:r>
            <a:r>
              <a:rPr sz="2300" spc="-5" dirty="0">
                <a:solidFill>
                  <a:srgbClr val="464652"/>
                </a:solidFill>
                <a:latin typeface="Gill Sans MT"/>
                <a:cs typeface="Gill Sans MT"/>
              </a:rPr>
              <a:t>infinite</a:t>
            </a:r>
            <a:r>
              <a:rPr sz="2300" spc="-25" dirty="0">
                <a:solidFill>
                  <a:srgbClr val="464652"/>
                </a:solidFill>
                <a:latin typeface="Gill Sans MT"/>
                <a:cs typeface="Gill Sans MT"/>
              </a:rPr>
              <a:t> </a:t>
            </a:r>
            <a:r>
              <a:rPr sz="2300" spc="-20" dirty="0">
                <a:solidFill>
                  <a:srgbClr val="464652"/>
                </a:solidFill>
                <a:latin typeface="Gill Sans MT"/>
                <a:cs typeface="Gill Sans MT"/>
              </a:rPr>
              <a:t>loop.</a:t>
            </a:r>
            <a:endParaRPr sz="2300" dirty="0">
              <a:latin typeface="Gill Sans MT"/>
              <a:cs typeface="Gill Sans MT"/>
            </a:endParaRPr>
          </a:p>
          <a:p>
            <a:pPr marL="12700">
              <a:lnSpc>
                <a:spcPct val="100000"/>
              </a:lnSpc>
              <a:spcBef>
                <a:spcPts val="54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5" dirty="0">
                <a:solidFill>
                  <a:srgbClr val="0000FF"/>
                </a:solidFill>
                <a:latin typeface="Consolas"/>
                <a:cs typeface="Consolas"/>
              </a:rPr>
              <a:t>continue</a:t>
            </a:r>
            <a:r>
              <a:rPr sz="2600" spc="-760" dirty="0">
                <a:solidFill>
                  <a:srgbClr val="0000FF"/>
                </a:solidFill>
                <a:latin typeface="Consolas"/>
                <a:cs typeface="Consolas"/>
              </a:rPr>
              <a:t> </a:t>
            </a:r>
            <a:r>
              <a:rPr sz="2600" dirty="0">
                <a:latin typeface="Gill Sans MT"/>
                <a:cs typeface="Gill Sans MT"/>
              </a:rPr>
              <a:t>statement:</a:t>
            </a:r>
          </a:p>
          <a:p>
            <a:pPr marL="286385">
              <a:lnSpc>
                <a:spcPct val="100000"/>
              </a:lnSpc>
              <a:spcBef>
                <a:spcPts val="550"/>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5" dirty="0">
                <a:solidFill>
                  <a:srgbClr val="464652"/>
                </a:solidFill>
                <a:latin typeface="Gill Sans MT"/>
                <a:cs typeface="Gill Sans MT"/>
              </a:rPr>
              <a:t>Causes </a:t>
            </a:r>
            <a:r>
              <a:rPr sz="2300" dirty="0">
                <a:solidFill>
                  <a:srgbClr val="464652"/>
                </a:solidFill>
                <a:latin typeface="Gill Sans MT"/>
                <a:cs typeface="Gill Sans MT"/>
              </a:rPr>
              <a:t>an </a:t>
            </a:r>
            <a:r>
              <a:rPr sz="2300" spc="-5" dirty="0">
                <a:solidFill>
                  <a:srgbClr val="464652"/>
                </a:solidFill>
                <a:latin typeface="Gill Sans MT"/>
                <a:cs typeface="Gill Sans MT"/>
              </a:rPr>
              <a:t>immediate termination in the </a:t>
            </a:r>
            <a:r>
              <a:rPr sz="2300" dirty="0">
                <a:solidFill>
                  <a:srgbClr val="464652"/>
                </a:solidFill>
                <a:latin typeface="Gill Sans MT"/>
                <a:cs typeface="Gill Sans MT"/>
              </a:rPr>
              <a:t>body of </a:t>
            </a:r>
            <a:r>
              <a:rPr sz="2300" spc="-5" dirty="0">
                <a:solidFill>
                  <a:srgbClr val="464652"/>
                </a:solidFill>
                <a:latin typeface="Gill Sans MT"/>
                <a:cs typeface="Gill Sans MT"/>
              </a:rPr>
              <a:t>the</a:t>
            </a:r>
            <a:r>
              <a:rPr sz="2300" spc="-50" dirty="0">
                <a:solidFill>
                  <a:srgbClr val="464652"/>
                </a:solidFill>
                <a:latin typeface="Gill Sans MT"/>
                <a:cs typeface="Gill Sans MT"/>
              </a:rPr>
              <a:t> </a:t>
            </a:r>
            <a:r>
              <a:rPr sz="2300" dirty="0">
                <a:solidFill>
                  <a:srgbClr val="464652"/>
                </a:solidFill>
                <a:latin typeface="Gill Sans MT"/>
                <a:cs typeface="Gill Sans MT"/>
              </a:rPr>
              <a:t>enclosing</a:t>
            </a:r>
            <a:endParaRPr sz="2300" dirty="0">
              <a:latin typeface="Gill Sans MT"/>
              <a:cs typeface="Gill Sans MT"/>
            </a:endParaRPr>
          </a:p>
          <a:p>
            <a:pPr marL="561340">
              <a:lnSpc>
                <a:spcPct val="100000"/>
              </a:lnSpc>
              <a:spcBef>
                <a:spcPts val="5"/>
              </a:spcBef>
            </a:pPr>
            <a:r>
              <a:rPr sz="2300" spc="-5" dirty="0">
                <a:solidFill>
                  <a:srgbClr val="464652"/>
                </a:solidFill>
                <a:latin typeface="Gill Sans MT"/>
                <a:cs typeface="Gill Sans MT"/>
              </a:rPr>
              <a:t>loop </a:t>
            </a:r>
            <a:r>
              <a:rPr sz="2300" dirty="0">
                <a:solidFill>
                  <a:srgbClr val="464652"/>
                </a:solidFill>
                <a:latin typeface="Gill Sans MT"/>
                <a:cs typeface="Gill Sans MT"/>
              </a:rPr>
              <a:t>but does </a:t>
            </a:r>
            <a:r>
              <a:rPr sz="2300" spc="-50" dirty="0">
                <a:solidFill>
                  <a:srgbClr val="464652"/>
                </a:solidFill>
                <a:latin typeface="Gill Sans MT"/>
                <a:cs typeface="Gill Sans MT"/>
              </a:rPr>
              <a:t>NOT</a:t>
            </a:r>
            <a:r>
              <a:rPr sz="2300" spc="-35" dirty="0">
                <a:solidFill>
                  <a:srgbClr val="464652"/>
                </a:solidFill>
                <a:latin typeface="Gill Sans MT"/>
                <a:cs typeface="Gill Sans MT"/>
              </a:rPr>
              <a:t> </a:t>
            </a:r>
            <a:r>
              <a:rPr sz="2300" dirty="0">
                <a:solidFill>
                  <a:srgbClr val="464652"/>
                </a:solidFill>
                <a:latin typeface="Gill Sans MT"/>
                <a:cs typeface="Gill Sans MT"/>
              </a:rPr>
              <a:t>exit.</a:t>
            </a:r>
            <a:endParaRPr sz="2300" dirty="0">
              <a:latin typeface="Gill Sans MT"/>
              <a:cs typeface="Gill Sans MT"/>
            </a:endParaRPr>
          </a:p>
          <a:p>
            <a:pPr marL="561340" marR="6985" indent="-274955">
              <a:lnSpc>
                <a:spcPct val="100000"/>
              </a:lnSpc>
              <a:spcBef>
                <a:spcPts val="50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464652"/>
                </a:solidFill>
                <a:latin typeface="Gill Sans MT"/>
                <a:cs typeface="Gill Sans MT"/>
              </a:rPr>
              <a:t>Instead of </a:t>
            </a:r>
            <a:r>
              <a:rPr sz="2300" spc="-5" dirty="0">
                <a:solidFill>
                  <a:srgbClr val="464652"/>
                </a:solidFill>
                <a:latin typeface="Gill Sans MT"/>
                <a:cs typeface="Gill Sans MT"/>
              </a:rPr>
              <a:t>exiting the enclosing </a:t>
            </a:r>
            <a:r>
              <a:rPr sz="2300" spc="-20" dirty="0">
                <a:solidFill>
                  <a:srgbClr val="464652"/>
                </a:solidFill>
                <a:latin typeface="Gill Sans MT"/>
                <a:cs typeface="Gill Sans MT"/>
              </a:rPr>
              <a:t>loop, </a:t>
            </a:r>
            <a:r>
              <a:rPr sz="2300" spc="-10" dirty="0">
                <a:solidFill>
                  <a:srgbClr val="464652"/>
                </a:solidFill>
                <a:latin typeface="Gill Sans MT"/>
                <a:cs typeface="Gill Sans MT"/>
              </a:rPr>
              <a:t>control flow proceeds</a:t>
            </a:r>
            <a:r>
              <a:rPr sz="2300" spc="-190" dirty="0">
                <a:solidFill>
                  <a:srgbClr val="464652"/>
                </a:solidFill>
                <a:latin typeface="Gill Sans MT"/>
                <a:cs typeface="Gill Sans MT"/>
              </a:rPr>
              <a:t> </a:t>
            </a:r>
            <a:r>
              <a:rPr sz="2300" spc="-5" dirty="0">
                <a:solidFill>
                  <a:srgbClr val="464652"/>
                </a:solidFill>
                <a:latin typeface="Gill Sans MT"/>
                <a:cs typeface="Gill Sans MT"/>
              </a:rPr>
              <a:t>to  the top </a:t>
            </a:r>
            <a:r>
              <a:rPr sz="2300" dirty="0">
                <a:solidFill>
                  <a:srgbClr val="464652"/>
                </a:solidFill>
                <a:latin typeface="Gill Sans MT"/>
                <a:cs typeface="Gill Sans MT"/>
              </a:rPr>
              <a:t>of </a:t>
            </a:r>
            <a:r>
              <a:rPr sz="2300" spc="-5" dirty="0">
                <a:solidFill>
                  <a:srgbClr val="464652"/>
                </a:solidFill>
                <a:latin typeface="Gill Sans MT"/>
                <a:cs typeface="Gill Sans MT"/>
              </a:rPr>
              <a:t>the loop</a:t>
            </a:r>
            <a:r>
              <a:rPr sz="2300" spc="-20" dirty="0">
                <a:solidFill>
                  <a:srgbClr val="464652"/>
                </a:solidFill>
                <a:latin typeface="Gill Sans MT"/>
                <a:cs typeface="Gill Sans MT"/>
              </a:rPr>
              <a:t> </a:t>
            </a:r>
            <a:r>
              <a:rPr sz="2300" spc="-15" dirty="0">
                <a:solidFill>
                  <a:srgbClr val="464652"/>
                </a:solidFill>
                <a:latin typeface="Gill Sans MT"/>
                <a:cs typeface="Gill Sans MT"/>
              </a:rPr>
              <a:t>where</a:t>
            </a:r>
            <a:endParaRPr sz="2300" dirty="0">
              <a:latin typeface="Gill Sans MT"/>
              <a:cs typeface="Gill Sans MT"/>
            </a:endParaRPr>
          </a:p>
          <a:p>
            <a:pPr marL="607060">
              <a:lnSpc>
                <a:spcPct val="100000"/>
              </a:lnSpc>
              <a:spcBef>
                <a:spcPts val="480"/>
              </a:spcBef>
            </a:pPr>
            <a:r>
              <a:rPr sz="1500" spc="5" dirty="0">
                <a:solidFill>
                  <a:srgbClr val="BBBBBB"/>
                </a:solidFill>
                <a:latin typeface="Wingdings 3"/>
                <a:cs typeface="Wingdings 3"/>
              </a:rPr>
              <a:t></a:t>
            </a:r>
            <a:r>
              <a:rPr sz="1500" spc="5" dirty="0">
                <a:solidFill>
                  <a:srgbClr val="BBBBBB"/>
                </a:solidFill>
                <a:latin typeface="Times New Roman"/>
                <a:cs typeface="Times New Roman"/>
              </a:rPr>
              <a:t> </a:t>
            </a:r>
            <a:r>
              <a:rPr sz="2000" dirty="0">
                <a:latin typeface="Gill Sans MT"/>
                <a:cs typeface="Gill Sans MT"/>
              </a:rPr>
              <a:t>the </a:t>
            </a:r>
            <a:r>
              <a:rPr sz="2000" spc="-5" dirty="0">
                <a:latin typeface="Gill Sans MT"/>
                <a:cs typeface="Gill Sans MT"/>
              </a:rPr>
              <a:t>loop </a:t>
            </a:r>
            <a:r>
              <a:rPr sz="2000" dirty="0">
                <a:latin typeface="Gill Sans MT"/>
                <a:cs typeface="Gill Sans MT"/>
              </a:rPr>
              <a:t>EXPRESSION </a:t>
            </a:r>
            <a:r>
              <a:rPr sz="2000" spc="-5" dirty="0">
                <a:latin typeface="Gill Sans MT"/>
                <a:cs typeface="Gill Sans MT"/>
              </a:rPr>
              <a:t>is evaluated </a:t>
            </a:r>
            <a:r>
              <a:rPr sz="2000" dirty="0">
                <a:latin typeface="Gill Sans MT"/>
                <a:cs typeface="Gill Sans MT"/>
              </a:rPr>
              <a:t>(</a:t>
            </a:r>
            <a:r>
              <a:rPr sz="2000" dirty="0">
                <a:solidFill>
                  <a:srgbClr val="0000FF"/>
                </a:solidFill>
                <a:latin typeface="Consolas"/>
                <a:cs typeface="Consolas"/>
              </a:rPr>
              <a:t>while</a:t>
            </a:r>
            <a:r>
              <a:rPr sz="2000" spc="-825" dirty="0">
                <a:solidFill>
                  <a:srgbClr val="0000FF"/>
                </a:solidFill>
                <a:latin typeface="Consolas"/>
                <a:cs typeface="Consolas"/>
              </a:rPr>
              <a:t> </a:t>
            </a:r>
            <a:r>
              <a:rPr sz="2000" spc="-5" dirty="0">
                <a:latin typeface="Gill Sans MT"/>
                <a:cs typeface="Gill Sans MT"/>
              </a:rPr>
              <a:t>loop),</a:t>
            </a:r>
            <a:endParaRPr sz="2000" dirty="0">
              <a:latin typeface="Gill Sans MT"/>
              <a:cs typeface="Gill Sans MT"/>
            </a:endParaRPr>
          </a:p>
          <a:p>
            <a:pPr marL="607060">
              <a:lnSpc>
                <a:spcPct val="100000"/>
              </a:lnSpc>
              <a:spcBef>
                <a:spcPts val="505"/>
              </a:spcBef>
            </a:pPr>
            <a:r>
              <a:rPr sz="1500" spc="5" dirty="0">
                <a:solidFill>
                  <a:srgbClr val="BBBBBB"/>
                </a:solidFill>
                <a:latin typeface="Wingdings 3"/>
                <a:cs typeface="Wingdings 3"/>
              </a:rPr>
              <a:t></a:t>
            </a:r>
            <a:r>
              <a:rPr sz="1500" spc="5" dirty="0">
                <a:solidFill>
                  <a:srgbClr val="BBBBBB"/>
                </a:solidFill>
                <a:latin typeface="Times New Roman"/>
                <a:cs typeface="Times New Roman"/>
              </a:rPr>
              <a:t> </a:t>
            </a:r>
            <a:r>
              <a:rPr sz="2000" dirty="0">
                <a:latin typeface="Gill Sans MT"/>
                <a:cs typeface="Gill Sans MT"/>
              </a:rPr>
              <a:t>the </a:t>
            </a:r>
            <a:r>
              <a:rPr sz="2000" spc="-10" dirty="0">
                <a:latin typeface="Gill Sans MT"/>
                <a:cs typeface="Gill Sans MT"/>
              </a:rPr>
              <a:t>control </a:t>
            </a:r>
            <a:r>
              <a:rPr sz="2000" spc="-5" dirty="0">
                <a:latin typeface="Gill Sans MT"/>
                <a:cs typeface="Gill Sans MT"/>
              </a:rPr>
              <a:t>variable </a:t>
            </a:r>
            <a:r>
              <a:rPr sz="2000" spc="-15" dirty="0">
                <a:latin typeface="Gill Sans MT"/>
                <a:cs typeface="Gill Sans MT"/>
              </a:rPr>
              <a:t>takes </a:t>
            </a:r>
            <a:r>
              <a:rPr sz="2000" dirty="0">
                <a:latin typeface="Gill Sans MT"/>
                <a:cs typeface="Gill Sans MT"/>
              </a:rPr>
              <a:t>on the next value </a:t>
            </a:r>
            <a:r>
              <a:rPr sz="2000" spc="-5" dirty="0">
                <a:latin typeface="Gill Sans MT"/>
                <a:cs typeface="Gill Sans MT"/>
              </a:rPr>
              <a:t>in </a:t>
            </a:r>
            <a:r>
              <a:rPr sz="2000" dirty="0">
                <a:latin typeface="Gill Sans MT"/>
                <a:cs typeface="Gill Sans MT"/>
              </a:rPr>
              <a:t>the </a:t>
            </a:r>
            <a:r>
              <a:rPr sz="2000" spc="-5" dirty="0">
                <a:latin typeface="Gill Sans MT"/>
                <a:cs typeface="Gill Sans MT"/>
              </a:rPr>
              <a:t>list </a:t>
            </a:r>
            <a:r>
              <a:rPr sz="2000" spc="0" dirty="0">
                <a:latin typeface="Gill Sans MT"/>
                <a:cs typeface="Gill Sans MT"/>
              </a:rPr>
              <a:t>(</a:t>
            </a:r>
            <a:r>
              <a:rPr sz="2000" spc="0" dirty="0">
                <a:solidFill>
                  <a:srgbClr val="0000FF"/>
                </a:solidFill>
                <a:latin typeface="Consolas"/>
                <a:cs typeface="Consolas"/>
              </a:rPr>
              <a:t>for</a:t>
            </a:r>
            <a:r>
              <a:rPr sz="2000" spc="-885" dirty="0">
                <a:solidFill>
                  <a:srgbClr val="0000FF"/>
                </a:solidFill>
                <a:latin typeface="Consolas"/>
                <a:cs typeface="Consolas"/>
              </a:rPr>
              <a:t> </a:t>
            </a:r>
            <a:r>
              <a:rPr sz="2000" spc="-5" dirty="0">
                <a:latin typeface="Gill Sans MT"/>
                <a:cs typeface="Gill Sans MT"/>
              </a:rPr>
              <a:t>loop).</a:t>
            </a:r>
            <a:endParaRPr sz="2000" dirty="0">
              <a:latin typeface="Gill Sans MT"/>
              <a:cs typeface="Gill Sans MT"/>
            </a:endParaRPr>
          </a:p>
        </p:txBody>
      </p:sp>
    </p:spTree>
    <p:extLst>
      <p:ext uri="{BB962C8B-B14F-4D97-AF65-F5344CB8AC3E}">
        <p14:creationId xmlns:p14="http://schemas.microsoft.com/office/powerpoint/2010/main" val="2159774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5148"/>
            <a:ext cx="8150860" cy="505908"/>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Identifiers</a:t>
            </a:r>
            <a:r>
              <a:rPr lang="en-US" spc="-25" dirty="0">
                <a:solidFill>
                  <a:srgbClr val="464652"/>
                </a:solidFill>
              </a:rPr>
              <a:t> </a:t>
            </a:r>
            <a:r>
              <a:rPr sz="3200" spc="-5" dirty="0">
                <a:solidFill>
                  <a:srgbClr val="464652"/>
                </a:solidFill>
              </a:rPr>
              <a:t>(</a:t>
            </a:r>
            <a:r>
              <a:rPr lang="en-SG" sz="3200" spc="-5" dirty="0">
                <a:solidFill>
                  <a:srgbClr val="464652"/>
                </a:solidFill>
              </a:rPr>
              <a:t>cont.</a:t>
            </a:r>
            <a:r>
              <a:rPr sz="3200" spc="-5" dirty="0">
                <a:solidFill>
                  <a:srgbClr val="464652"/>
                </a:solidFill>
              </a:rPr>
              <a:t>)</a:t>
            </a:r>
            <a:endParaRPr sz="3200" dirty="0"/>
          </a:p>
        </p:txBody>
      </p:sp>
      <p:sp>
        <p:nvSpPr>
          <p:cNvPr id="9" name="Slide Number Placeholder 8"/>
          <p:cNvSpPr>
            <a:spLocks noGrp="1"/>
          </p:cNvSpPr>
          <p:nvPr>
            <p:ph type="sldNum" sz="quarter" idx="12"/>
          </p:nvPr>
        </p:nvSpPr>
        <p:spPr/>
        <p:txBody>
          <a:bodyPr/>
          <a:lstStyle/>
          <a:p>
            <a:fld id="{2F424A89-909B-4BA1-940E-23EAC9404E56}" type="slidenum">
              <a:rPr lang="en-US" smtClean="0"/>
              <a:pPr/>
              <a:t>6</a:t>
            </a:fld>
            <a:endParaRPr lang="en-US"/>
          </a:p>
        </p:txBody>
      </p:sp>
      <p:sp>
        <p:nvSpPr>
          <p:cNvPr id="3" name="object 3"/>
          <p:cNvSpPr txBox="1"/>
          <p:nvPr/>
        </p:nvSpPr>
        <p:spPr>
          <a:xfrm>
            <a:off x="457200" y="1905000"/>
            <a:ext cx="8229600" cy="4205605"/>
          </a:xfrm>
          <a:prstGeom prst="rect">
            <a:avLst/>
          </a:prstGeom>
        </p:spPr>
        <p:txBody>
          <a:bodyPr vert="horz" wrap="square" lIns="0" tIns="13335" rIns="0" bIns="0" rtlCol="0">
            <a:spAutoFit/>
          </a:bodyPr>
          <a:lstStyle/>
          <a:p>
            <a:pPr marL="286385" marR="501650" indent="-274320">
              <a:lnSpc>
                <a:spcPct val="100000"/>
              </a:lnSpc>
              <a:spcBef>
                <a:spcPts val="10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All </a:t>
            </a:r>
            <a:r>
              <a:rPr sz="2600" spc="-5" dirty="0">
                <a:latin typeface="Gill Sans MT"/>
                <a:cs typeface="Gill Sans MT"/>
              </a:rPr>
              <a:t>identifiers, </a:t>
            </a:r>
            <a:r>
              <a:rPr sz="2600" dirty="0">
                <a:latin typeface="Gill Sans MT"/>
                <a:cs typeface="Gill Sans MT"/>
              </a:rPr>
              <a:t>indeed everything in Python,</a:t>
            </a:r>
            <a:r>
              <a:rPr lang="en-US" sz="2600" dirty="0">
                <a:latin typeface="Gill Sans MT"/>
                <a:cs typeface="Gill Sans MT"/>
              </a:rPr>
              <a:t> </a:t>
            </a:r>
            <a:r>
              <a:rPr sz="2600" spc="-505" dirty="0">
                <a:latin typeface="Gill Sans MT"/>
                <a:cs typeface="Gill Sans MT"/>
              </a:rPr>
              <a:t> </a:t>
            </a:r>
            <a:r>
              <a:rPr sz="2600" spc="-15" dirty="0">
                <a:latin typeface="Gill Sans MT"/>
                <a:cs typeface="Gill Sans MT"/>
              </a:rPr>
              <a:t>are case-  </a:t>
            </a:r>
            <a:r>
              <a:rPr sz="2600" spc="-5" dirty="0">
                <a:latin typeface="Gill Sans MT"/>
                <a:cs typeface="Gill Sans MT"/>
              </a:rPr>
              <a:t>sensitive:</a:t>
            </a:r>
            <a:endParaRPr sz="2600" dirty="0">
              <a:latin typeface="Gill Sans MT"/>
              <a:cs typeface="Gill Sans MT"/>
            </a:endParaRPr>
          </a:p>
          <a:p>
            <a:pPr marL="561340" marR="5080" indent="-274955">
              <a:lnSpc>
                <a:spcPct val="101299"/>
              </a:lnSpc>
              <a:spcBef>
                <a:spcPts val="44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dirty="0">
                <a:solidFill>
                  <a:srgbClr val="0000FF"/>
                </a:solidFill>
                <a:latin typeface="Consolas"/>
                <a:cs typeface="Consolas"/>
              </a:rPr>
              <a:t>Num1</a:t>
            </a:r>
            <a:r>
              <a:rPr sz="2300" spc="-660" dirty="0">
                <a:solidFill>
                  <a:srgbClr val="464652"/>
                </a:solidFill>
                <a:latin typeface="Consolas"/>
                <a:cs typeface="Consolas"/>
              </a:rPr>
              <a:t> </a:t>
            </a:r>
            <a:r>
              <a:rPr sz="2300" dirty="0">
                <a:solidFill>
                  <a:srgbClr val="464652"/>
                </a:solidFill>
                <a:latin typeface="Gill Sans MT"/>
                <a:cs typeface="Gill Sans MT"/>
              </a:rPr>
              <a:t>and</a:t>
            </a:r>
            <a:r>
              <a:rPr sz="2300" spc="-5" dirty="0">
                <a:solidFill>
                  <a:srgbClr val="464652"/>
                </a:solidFill>
                <a:latin typeface="Gill Sans MT"/>
                <a:cs typeface="Gill Sans MT"/>
              </a:rPr>
              <a:t> </a:t>
            </a:r>
            <a:r>
              <a:rPr sz="2300" dirty="0">
                <a:solidFill>
                  <a:srgbClr val="0000FF"/>
                </a:solidFill>
                <a:latin typeface="Consolas"/>
                <a:cs typeface="Consolas"/>
              </a:rPr>
              <a:t>num1</a:t>
            </a:r>
            <a:r>
              <a:rPr sz="2300" spc="-660" dirty="0">
                <a:solidFill>
                  <a:srgbClr val="464652"/>
                </a:solidFill>
                <a:latin typeface="Consolas"/>
                <a:cs typeface="Consolas"/>
              </a:rPr>
              <a:t> </a:t>
            </a:r>
            <a:r>
              <a:rPr sz="2300" spc="-15" dirty="0">
                <a:solidFill>
                  <a:srgbClr val="464652"/>
                </a:solidFill>
                <a:latin typeface="Gill Sans MT"/>
                <a:cs typeface="Gill Sans MT"/>
              </a:rPr>
              <a:t>are</a:t>
            </a:r>
            <a:r>
              <a:rPr sz="2300" dirty="0">
                <a:solidFill>
                  <a:srgbClr val="464652"/>
                </a:solidFill>
                <a:latin typeface="Gill Sans MT"/>
                <a:cs typeface="Gill Sans MT"/>
              </a:rPr>
              <a:t> </a:t>
            </a:r>
            <a:r>
              <a:rPr sz="2300" spc="-5" dirty="0">
                <a:solidFill>
                  <a:srgbClr val="464652"/>
                </a:solidFill>
                <a:latin typeface="Gill Sans MT"/>
                <a:cs typeface="Gill Sans MT"/>
              </a:rPr>
              <a:t>thus</a:t>
            </a:r>
            <a:r>
              <a:rPr sz="2300" dirty="0">
                <a:solidFill>
                  <a:srgbClr val="464652"/>
                </a:solidFill>
                <a:latin typeface="Gill Sans MT"/>
                <a:cs typeface="Gill Sans MT"/>
              </a:rPr>
              <a:t> </a:t>
            </a:r>
            <a:r>
              <a:rPr sz="2300" spc="-20" dirty="0">
                <a:solidFill>
                  <a:srgbClr val="464652"/>
                </a:solidFill>
                <a:latin typeface="Gill Sans MT"/>
                <a:cs typeface="Gill Sans MT"/>
              </a:rPr>
              <a:t>two</a:t>
            </a:r>
            <a:r>
              <a:rPr sz="2300" spc="-15" dirty="0">
                <a:solidFill>
                  <a:srgbClr val="464652"/>
                </a:solidFill>
                <a:latin typeface="Gill Sans MT"/>
                <a:cs typeface="Gill Sans MT"/>
              </a:rPr>
              <a:t> </a:t>
            </a:r>
            <a:r>
              <a:rPr sz="2300" dirty="0">
                <a:solidFill>
                  <a:srgbClr val="464652"/>
                </a:solidFill>
                <a:latin typeface="Gill Sans MT"/>
                <a:cs typeface="Gill Sans MT"/>
              </a:rPr>
              <a:t>distinct</a:t>
            </a:r>
            <a:r>
              <a:rPr sz="2300" spc="-15" dirty="0">
                <a:solidFill>
                  <a:srgbClr val="464652"/>
                </a:solidFill>
                <a:latin typeface="Gill Sans MT"/>
                <a:cs typeface="Gill Sans MT"/>
              </a:rPr>
              <a:t> </a:t>
            </a:r>
            <a:r>
              <a:rPr sz="2300" spc="-5" dirty="0">
                <a:solidFill>
                  <a:srgbClr val="464652"/>
                </a:solidFill>
                <a:latin typeface="Gill Sans MT"/>
                <a:cs typeface="Gill Sans MT"/>
              </a:rPr>
              <a:t>identifiers</a:t>
            </a:r>
            <a:r>
              <a:rPr sz="2300" spc="-30" dirty="0">
                <a:solidFill>
                  <a:srgbClr val="464652"/>
                </a:solidFill>
                <a:latin typeface="Gill Sans MT"/>
                <a:cs typeface="Gill Sans MT"/>
              </a:rPr>
              <a:t> </a:t>
            </a:r>
            <a:r>
              <a:rPr sz="2300" spc="-10" dirty="0">
                <a:solidFill>
                  <a:srgbClr val="464652"/>
                </a:solidFill>
                <a:latin typeface="Gill Sans MT"/>
                <a:cs typeface="Gill Sans MT"/>
              </a:rPr>
              <a:t>representing  </a:t>
            </a:r>
            <a:r>
              <a:rPr sz="2300" spc="-20" dirty="0">
                <a:solidFill>
                  <a:srgbClr val="464652"/>
                </a:solidFill>
                <a:latin typeface="Gill Sans MT"/>
                <a:cs typeface="Gill Sans MT"/>
              </a:rPr>
              <a:t>two </a:t>
            </a:r>
            <a:r>
              <a:rPr sz="2300" dirty="0">
                <a:solidFill>
                  <a:srgbClr val="464652"/>
                </a:solidFill>
                <a:latin typeface="Gill Sans MT"/>
                <a:cs typeface="Gill Sans MT"/>
              </a:rPr>
              <a:t>distinct variables </a:t>
            </a:r>
            <a:r>
              <a:rPr sz="2300" spc="-5" dirty="0">
                <a:solidFill>
                  <a:srgbClr val="464652"/>
                </a:solidFill>
                <a:latin typeface="Gill Sans MT"/>
                <a:cs typeface="Gill Sans MT"/>
              </a:rPr>
              <a:t>(or</a:t>
            </a:r>
            <a:r>
              <a:rPr sz="2300" spc="-25" dirty="0">
                <a:solidFill>
                  <a:srgbClr val="464652"/>
                </a:solidFill>
                <a:latin typeface="Gill Sans MT"/>
                <a:cs typeface="Gill Sans MT"/>
              </a:rPr>
              <a:t> </a:t>
            </a:r>
            <a:r>
              <a:rPr sz="2300" dirty="0">
                <a:solidFill>
                  <a:srgbClr val="464652"/>
                </a:solidFill>
                <a:latin typeface="Gill Sans MT"/>
                <a:cs typeface="Gill Sans MT"/>
              </a:rPr>
              <a:t>functions).</a:t>
            </a:r>
            <a:endParaRPr sz="2300" dirty="0">
              <a:latin typeface="Gill Sans MT"/>
              <a:cs typeface="Gill Sans MT"/>
            </a:endParaRPr>
          </a:p>
          <a:p>
            <a:pPr marL="12700">
              <a:lnSpc>
                <a:spcPct val="100000"/>
              </a:lnSpc>
              <a:spcBef>
                <a:spcPts val="59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spc="-20" dirty="0">
                <a:latin typeface="Gill Sans MT"/>
                <a:cs typeface="Gill Sans MT"/>
              </a:rPr>
              <a:t>Variables </a:t>
            </a:r>
            <a:r>
              <a:rPr sz="2600" spc="-15" dirty="0">
                <a:latin typeface="Gill Sans MT"/>
                <a:cs typeface="Gill Sans MT"/>
              </a:rPr>
              <a:t>are </a:t>
            </a:r>
            <a:r>
              <a:rPr sz="2600" dirty="0">
                <a:latin typeface="Gill Sans MT"/>
                <a:cs typeface="Gill Sans MT"/>
              </a:rPr>
              <a:t>set </a:t>
            </a:r>
            <a:r>
              <a:rPr sz="2600" spc="-5" dirty="0">
                <a:latin typeface="Gill Sans MT"/>
                <a:cs typeface="Gill Sans MT"/>
              </a:rPr>
              <a:t>with </a:t>
            </a:r>
            <a:r>
              <a:rPr sz="2600" dirty="0">
                <a:latin typeface="Gill Sans MT"/>
                <a:cs typeface="Gill Sans MT"/>
              </a:rPr>
              <a:t>specific values via </a:t>
            </a:r>
            <a:r>
              <a:rPr sz="2600" spc="-5" dirty="0">
                <a:latin typeface="Gill Sans MT"/>
                <a:cs typeface="Gill Sans MT"/>
              </a:rPr>
              <a:t>the</a:t>
            </a:r>
            <a:r>
              <a:rPr sz="2600" spc="80" dirty="0">
                <a:latin typeface="Gill Sans MT"/>
                <a:cs typeface="Gill Sans MT"/>
              </a:rPr>
              <a:t> </a:t>
            </a:r>
            <a:r>
              <a:rPr sz="2600" u="sng" dirty="0">
                <a:latin typeface="Gill Sans MT"/>
                <a:cs typeface="Gill Sans MT"/>
              </a:rPr>
              <a:t>assignment</a:t>
            </a:r>
          </a:p>
          <a:p>
            <a:pPr marL="286385">
              <a:lnSpc>
                <a:spcPct val="100000"/>
              </a:lnSpc>
            </a:pPr>
            <a:r>
              <a:rPr sz="2600" u="sng" dirty="0">
                <a:latin typeface="Gill Sans MT"/>
                <a:cs typeface="Gill Sans MT"/>
              </a:rPr>
              <a:t>operation</a:t>
            </a:r>
            <a:r>
              <a:rPr sz="2600" dirty="0">
                <a:latin typeface="Gill Sans MT"/>
                <a:cs typeface="Gill Sans MT"/>
              </a:rPr>
              <a:t>.</a:t>
            </a:r>
          </a:p>
          <a:p>
            <a:pPr marL="12700">
              <a:lnSpc>
                <a:spcPct val="100000"/>
              </a:lnSpc>
              <a:spcBef>
                <a:spcPts val="600"/>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lang="en-US" sz="2600" spc="0" dirty="0">
                <a:latin typeface="Gill Sans MT"/>
                <a:cs typeface="Gill Sans MT"/>
              </a:rPr>
              <a:t>Good practice</a:t>
            </a:r>
            <a:r>
              <a:rPr sz="2600" spc="0" dirty="0">
                <a:latin typeface="Gill Sans MT"/>
                <a:cs typeface="Gill Sans MT"/>
              </a:rPr>
              <a:t> </a:t>
            </a:r>
            <a:r>
              <a:rPr sz="2600" spc="-5" dirty="0">
                <a:latin typeface="Gill Sans MT"/>
                <a:cs typeface="Gill Sans MT"/>
              </a:rPr>
              <a:t>to </a:t>
            </a:r>
            <a:r>
              <a:rPr sz="2600" dirty="0">
                <a:latin typeface="Gill Sans MT"/>
                <a:cs typeface="Gill Sans MT"/>
              </a:rPr>
              <a:t>use meaningful variable</a:t>
            </a:r>
            <a:r>
              <a:rPr sz="2600" spc="-65" dirty="0">
                <a:latin typeface="Gill Sans MT"/>
                <a:cs typeface="Gill Sans MT"/>
              </a:rPr>
              <a:t> </a:t>
            </a:r>
            <a:r>
              <a:rPr sz="2600" dirty="0">
                <a:latin typeface="Gill Sans MT"/>
                <a:cs typeface="Gill Sans MT"/>
              </a:rPr>
              <a:t>names</a:t>
            </a:r>
            <a:r>
              <a:rPr lang="en-US" sz="2600" dirty="0">
                <a:latin typeface="Gill Sans MT"/>
                <a:cs typeface="Gill Sans MT"/>
              </a:rPr>
              <a:t>.</a:t>
            </a:r>
            <a:endParaRPr sz="2600" dirty="0">
              <a:latin typeface="Gill Sans MT"/>
              <a:cs typeface="Gill Sans MT"/>
            </a:endParaRPr>
          </a:p>
          <a:p>
            <a:pPr marL="286385" marR="111125" indent="-274320">
              <a:lnSpc>
                <a:spcPts val="3080"/>
              </a:lnSpc>
              <a:spcBef>
                <a:spcPts val="73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lang="en-US" sz="2600" dirty="0">
                <a:latin typeface="Gill Sans MT"/>
                <a:cs typeface="Gill Sans MT"/>
              </a:rPr>
              <a:t>In</a:t>
            </a:r>
            <a:r>
              <a:rPr sz="2600" dirty="0">
                <a:latin typeface="Gill Sans MT"/>
                <a:cs typeface="Gill Sans MT"/>
              </a:rPr>
              <a:t> Python </a:t>
            </a:r>
            <a:r>
              <a:rPr sz="2600" spc="-10" dirty="0">
                <a:latin typeface="Gill Sans MT"/>
                <a:cs typeface="Gill Sans MT"/>
              </a:rPr>
              <a:t>convention, </a:t>
            </a:r>
            <a:r>
              <a:rPr lang="en-US" sz="2600" spc="-10" dirty="0">
                <a:latin typeface="Gill Sans MT"/>
                <a:cs typeface="Gill Sans MT"/>
              </a:rPr>
              <a:t>identifier </a:t>
            </a:r>
            <a:r>
              <a:rPr sz="2600" dirty="0">
                <a:latin typeface="Gill Sans MT"/>
                <a:cs typeface="Gill Sans MT"/>
              </a:rPr>
              <a:t>use</a:t>
            </a:r>
            <a:r>
              <a:rPr lang="en-US" sz="2600" dirty="0">
                <a:latin typeface="Gill Sans MT"/>
                <a:cs typeface="Gill Sans MT"/>
              </a:rPr>
              <a:t>s</a:t>
            </a:r>
            <a:r>
              <a:rPr sz="2600" dirty="0">
                <a:latin typeface="Gill Sans MT"/>
                <a:cs typeface="Gill Sans MT"/>
              </a:rPr>
              <a:t> </a:t>
            </a:r>
            <a:r>
              <a:rPr sz="2600" spc="-15" dirty="0">
                <a:latin typeface="Gill Sans MT"/>
                <a:cs typeface="Gill Sans MT"/>
              </a:rPr>
              <a:t>lowercase </a:t>
            </a:r>
            <a:r>
              <a:rPr sz="2600" spc="-5" dirty="0">
                <a:latin typeface="Gill Sans MT"/>
                <a:cs typeface="Gill Sans MT"/>
              </a:rPr>
              <a:t>letters</a:t>
            </a:r>
            <a:r>
              <a:rPr sz="2600" spc="-225" dirty="0">
                <a:latin typeface="Gill Sans MT"/>
                <a:cs typeface="Gill Sans MT"/>
              </a:rPr>
              <a:t> </a:t>
            </a:r>
            <a:r>
              <a:rPr lang="en-US" sz="2600" spc="-225" dirty="0">
                <a:latin typeface="Gill Sans MT"/>
                <a:cs typeface="Gill Sans MT"/>
              </a:rPr>
              <a:t>and </a:t>
            </a:r>
            <a:r>
              <a:rPr sz="2600" spc="-15" dirty="0">
                <a:latin typeface="Gill Sans MT"/>
                <a:cs typeface="Gill Sans MT"/>
              </a:rPr>
              <a:t>words</a:t>
            </a:r>
            <a:r>
              <a:rPr lang="en-US" sz="2600" spc="-15" dirty="0">
                <a:latin typeface="Gill Sans MT"/>
                <a:cs typeface="Gill Sans MT"/>
              </a:rPr>
              <a:t> are separated</a:t>
            </a:r>
            <a:r>
              <a:rPr sz="2600" spc="-15" dirty="0">
                <a:latin typeface="Gill Sans MT"/>
                <a:cs typeface="Gill Sans MT"/>
              </a:rPr>
              <a:t> </a:t>
            </a:r>
            <a:r>
              <a:rPr sz="2600" spc="-5" dirty="0">
                <a:latin typeface="Gill Sans MT"/>
                <a:cs typeface="Gill Sans MT"/>
              </a:rPr>
              <a:t>with</a:t>
            </a:r>
            <a:r>
              <a:rPr sz="2600" spc="-260" dirty="0">
                <a:latin typeface="Gill Sans MT"/>
                <a:cs typeface="Gill Sans MT"/>
              </a:rPr>
              <a:t> </a:t>
            </a:r>
            <a:r>
              <a:rPr sz="2600" spc="-10" dirty="0">
                <a:latin typeface="Gill Sans MT"/>
                <a:cs typeface="Gill Sans MT"/>
              </a:rPr>
              <a:t>“</a:t>
            </a:r>
            <a:r>
              <a:rPr sz="2600" spc="-10" dirty="0">
                <a:solidFill>
                  <a:srgbClr val="0000FF"/>
                </a:solidFill>
                <a:latin typeface="Consolas"/>
                <a:cs typeface="Consolas"/>
              </a:rPr>
              <a:t>_</a:t>
            </a:r>
            <a:r>
              <a:rPr sz="2600" spc="-10" dirty="0">
                <a:latin typeface="Gill Sans MT"/>
                <a:cs typeface="Gill Sans MT"/>
              </a:rPr>
              <a:t>”</a:t>
            </a:r>
            <a:endParaRPr sz="2600" dirty="0">
              <a:latin typeface="Gill Sans MT"/>
              <a:cs typeface="Gill Sans MT"/>
            </a:endParaRPr>
          </a:p>
          <a:p>
            <a:pPr marL="286385">
              <a:lnSpc>
                <a:spcPct val="100000"/>
              </a:lnSpc>
              <a:spcBef>
                <a:spcPts val="425"/>
              </a:spcBef>
              <a:tabLst>
                <a:tab pos="561340" algn="l"/>
              </a:tabLst>
            </a:pPr>
            <a:r>
              <a:rPr sz="1750" dirty="0">
                <a:solidFill>
                  <a:srgbClr val="9FB8CD"/>
                </a:solidFill>
                <a:latin typeface="Wingdings 3"/>
                <a:cs typeface="Wingdings 3"/>
              </a:rPr>
              <a:t></a:t>
            </a:r>
            <a:r>
              <a:rPr sz="1750" dirty="0">
                <a:solidFill>
                  <a:srgbClr val="9FB8CD"/>
                </a:solidFill>
                <a:latin typeface="Times New Roman"/>
                <a:cs typeface="Times New Roman"/>
              </a:rPr>
              <a:t>	</a:t>
            </a:r>
            <a:r>
              <a:rPr sz="2300" spc="0" dirty="0">
                <a:solidFill>
                  <a:srgbClr val="464652"/>
                </a:solidFill>
                <a:latin typeface="Gill Sans MT"/>
                <a:cs typeface="Gill Sans MT"/>
              </a:rPr>
              <a:t>e.g.</a:t>
            </a:r>
            <a:r>
              <a:rPr sz="2300" spc="-250" dirty="0">
                <a:solidFill>
                  <a:srgbClr val="464652"/>
                </a:solidFill>
                <a:latin typeface="Gill Sans MT"/>
                <a:cs typeface="Gill Sans MT"/>
              </a:rPr>
              <a:t> </a:t>
            </a:r>
            <a:r>
              <a:rPr sz="2300" dirty="0">
                <a:solidFill>
                  <a:srgbClr val="0000FF"/>
                </a:solidFill>
                <a:latin typeface="Consolas"/>
                <a:cs typeface="Consolas"/>
              </a:rPr>
              <a:t>sum</a:t>
            </a:r>
            <a:r>
              <a:rPr sz="2300" dirty="0">
                <a:solidFill>
                  <a:srgbClr val="464652"/>
                </a:solidFill>
                <a:latin typeface="Gill Sans MT"/>
                <a:cs typeface="Gill Sans MT"/>
              </a:rPr>
              <a:t>,</a:t>
            </a:r>
            <a:r>
              <a:rPr sz="2300" spc="-275" dirty="0">
                <a:solidFill>
                  <a:srgbClr val="464652"/>
                </a:solidFill>
                <a:latin typeface="Gill Sans MT"/>
                <a:cs typeface="Gill Sans MT"/>
              </a:rPr>
              <a:t> </a:t>
            </a:r>
            <a:r>
              <a:rPr sz="2300" dirty="0">
                <a:solidFill>
                  <a:srgbClr val="0000FF"/>
                </a:solidFill>
                <a:latin typeface="Consolas"/>
                <a:cs typeface="Consolas"/>
              </a:rPr>
              <a:t>total_sum</a:t>
            </a:r>
            <a:r>
              <a:rPr sz="2300" dirty="0">
                <a:solidFill>
                  <a:srgbClr val="464652"/>
                </a:solidFill>
                <a:latin typeface="Gill Sans MT"/>
                <a:cs typeface="Gill Sans MT"/>
              </a:rPr>
              <a:t>,</a:t>
            </a:r>
            <a:r>
              <a:rPr sz="2300" spc="-275" dirty="0">
                <a:solidFill>
                  <a:srgbClr val="464652"/>
                </a:solidFill>
                <a:latin typeface="Gill Sans MT"/>
                <a:cs typeface="Gill Sans MT"/>
              </a:rPr>
              <a:t> </a:t>
            </a:r>
            <a:r>
              <a:rPr sz="2300" dirty="0">
                <a:solidFill>
                  <a:srgbClr val="0000FF"/>
                </a:solidFill>
                <a:latin typeface="Consolas"/>
                <a:cs typeface="Consolas"/>
              </a:rPr>
              <a:t>age</a:t>
            </a:r>
            <a:endParaRPr sz="2300" dirty="0">
              <a:latin typeface="Consolas"/>
              <a:cs typeface="Consolas"/>
            </a:endParaRPr>
          </a:p>
        </p:txBody>
      </p:sp>
    </p:spTree>
    <p:extLst>
      <p:ext uri="{BB962C8B-B14F-4D97-AF65-F5344CB8AC3E}">
        <p14:creationId xmlns:p14="http://schemas.microsoft.com/office/powerpoint/2010/main" val="2688348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5148"/>
            <a:ext cx="8150860" cy="505908"/>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break and continue Statements</a:t>
            </a:r>
            <a:r>
              <a:rPr sz="3200" spc="-30" dirty="0">
                <a:solidFill>
                  <a:srgbClr val="464652"/>
                </a:solidFill>
              </a:rPr>
              <a:t> </a:t>
            </a:r>
            <a:r>
              <a:rPr sz="3200" dirty="0">
                <a:solidFill>
                  <a:srgbClr val="464652"/>
                </a:solidFill>
              </a:rPr>
              <a:t>(</a:t>
            </a:r>
            <a:r>
              <a:rPr lang="en-SG" sz="3200" dirty="0">
                <a:solidFill>
                  <a:srgbClr val="464652"/>
                </a:solidFill>
              </a:rPr>
              <a:t>cont.</a:t>
            </a:r>
            <a:r>
              <a:rPr sz="3200" dirty="0">
                <a:solidFill>
                  <a:srgbClr val="464652"/>
                </a:solidFill>
              </a:rPr>
              <a:t>)</a:t>
            </a:r>
            <a:endParaRPr sz="3200" dirty="0"/>
          </a:p>
        </p:txBody>
      </p:sp>
      <p:sp>
        <p:nvSpPr>
          <p:cNvPr id="11" name="Slide Number Placeholder 10"/>
          <p:cNvSpPr>
            <a:spLocks noGrp="1"/>
          </p:cNvSpPr>
          <p:nvPr>
            <p:ph type="sldNum" sz="quarter" idx="12"/>
          </p:nvPr>
        </p:nvSpPr>
        <p:spPr/>
        <p:txBody>
          <a:bodyPr/>
          <a:lstStyle/>
          <a:p>
            <a:fld id="{2F424A89-909B-4BA1-940E-23EAC9404E56}" type="slidenum">
              <a:rPr lang="en-US" smtClean="0"/>
              <a:pPr/>
              <a:t>69</a:t>
            </a:fld>
            <a:endParaRPr lang="en-US"/>
          </a:p>
        </p:txBody>
      </p:sp>
      <p:sp>
        <p:nvSpPr>
          <p:cNvPr id="6" name="object 6"/>
          <p:cNvSpPr/>
          <p:nvPr/>
        </p:nvSpPr>
        <p:spPr>
          <a:xfrm>
            <a:off x="1095755" y="3962400"/>
            <a:ext cx="981026" cy="86715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095755" y="2438400"/>
            <a:ext cx="4857510" cy="10104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594414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25677" t="21538" r="24778" b="59261"/>
          <a:stretch/>
        </p:blipFill>
        <p:spPr>
          <a:xfrm>
            <a:off x="1981200" y="2057400"/>
            <a:ext cx="6445569" cy="1404416"/>
          </a:xfrm>
          <a:prstGeom prst="rect">
            <a:avLst/>
          </a:prstGeom>
        </p:spPr>
      </p:pic>
      <p:sp>
        <p:nvSpPr>
          <p:cNvPr id="2" name="object 2"/>
          <p:cNvSpPr txBox="1">
            <a:spLocks noGrp="1"/>
          </p:cNvSpPr>
          <p:nvPr>
            <p:ph type="title"/>
          </p:nvPr>
        </p:nvSpPr>
        <p:spPr>
          <a:xfrm>
            <a:off x="535940" y="585148"/>
            <a:ext cx="8150860" cy="505908"/>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break and continue Statements</a:t>
            </a:r>
            <a:r>
              <a:rPr sz="3200" spc="-30" dirty="0">
                <a:solidFill>
                  <a:srgbClr val="464652"/>
                </a:solidFill>
              </a:rPr>
              <a:t> </a:t>
            </a:r>
            <a:r>
              <a:rPr sz="3200" dirty="0">
                <a:solidFill>
                  <a:srgbClr val="464652"/>
                </a:solidFill>
              </a:rPr>
              <a:t>(</a:t>
            </a:r>
            <a:r>
              <a:rPr lang="en-SG" sz="3200" dirty="0">
                <a:solidFill>
                  <a:srgbClr val="464652"/>
                </a:solidFill>
              </a:rPr>
              <a:t>cont.</a:t>
            </a:r>
            <a:r>
              <a:rPr sz="3200" dirty="0">
                <a:solidFill>
                  <a:srgbClr val="464652"/>
                </a:solidFill>
              </a:rPr>
              <a:t>)</a:t>
            </a:r>
            <a:endParaRPr sz="3200" dirty="0"/>
          </a:p>
        </p:txBody>
      </p:sp>
      <p:sp>
        <p:nvSpPr>
          <p:cNvPr id="12" name="Slide Number Placeholder 11"/>
          <p:cNvSpPr>
            <a:spLocks noGrp="1"/>
          </p:cNvSpPr>
          <p:nvPr>
            <p:ph type="sldNum" sz="quarter" idx="7"/>
          </p:nvPr>
        </p:nvSpPr>
        <p:spPr/>
        <p:txBody>
          <a:bodyPr/>
          <a:lstStyle/>
          <a:p>
            <a:pPr marL="25400">
              <a:lnSpc>
                <a:spcPct val="100000"/>
              </a:lnSpc>
              <a:spcBef>
                <a:spcPts val="5"/>
              </a:spcBef>
            </a:pPr>
            <a:fld id="{81D60167-4931-47E6-BA6A-407CBD079E47}" type="slidenum">
              <a:rPr lang="en-SG" smtClean="0"/>
              <a:t>70</a:t>
            </a:fld>
            <a:endParaRPr lang="en-SG" dirty="0"/>
          </a:p>
        </p:txBody>
      </p:sp>
      <p:sp>
        <p:nvSpPr>
          <p:cNvPr id="6" name="object 6"/>
          <p:cNvSpPr txBox="1"/>
          <p:nvPr/>
        </p:nvSpPr>
        <p:spPr>
          <a:xfrm>
            <a:off x="5486400" y="2153716"/>
            <a:ext cx="1905000" cy="368935"/>
          </a:xfrm>
          <a:prstGeom prst="rect">
            <a:avLst/>
          </a:prstGeom>
          <a:ln w="9144">
            <a:solidFill>
              <a:srgbClr val="FF0000"/>
            </a:solidFill>
          </a:ln>
        </p:spPr>
        <p:txBody>
          <a:bodyPr vert="horz" wrap="square" lIns="0" tIns="36830" rIns="0" bIns="0" rtlCol="0">
            <a:spAutoFit/>
          </a:bodyPr>
          <a:lstStyle/>
          <a:p>
            <a:pPr marL="92075">
              <a:lnSpc>
                <a:spcPct val="100000"/>
              </a:lnSpc>
              <a:spcBef>
                <a:spcPts val="290"/>
              </a:spcBef>
            </a:pPr>
            <a:r>
              <a:rPr sz="1800" spc="-5" dirty="0">
                <a:solidFill>
                  <a:srgbClr val="FF0000"/>
                </a:solidFill>
                <a:latin typeface="Gill Sans MT"/>
                <a:cs typeface="Gill Sans MT"/>
              </a:rPr>
              <a:t>Infinite while</a:t>
            </a:r>
            <a:r>
              <a:rPr sz="1800" spc="-20" dirty="0">
                <a:solidFill>
                  <a:srgbClr val="FF0000"/>
                </a:solidFill>
                <a:latin typeface="Gill Sans MT"/>
                <a:cs typeface="Gill Sans MT"/>
              </a:rPr>
              <a:t> </a:t>
            </a:r>
            <a:r>
              <a:rPr sz="1800" spc="-5" dirty="0">
                <a:solidFill>
                  <a:srgbClr val="FF0000"/>
                </a:solidFill>
                <a:latin typeface="Gill Sans MT"/>
                <a:cs typeface="Gill Sans MT"/>
              </a:rPr>
              <a:t>loop</a:t>
            </a:r>
            <a:endParaRPr sz="1800" dirty="0">
              <a:latin typeface="Gill Sans MT"/>
              <a:cs typeface="Gill Sans MT"/>
            </a:endParaRPr>
          </a:p>
        </p:txBody>
      </p:sp>
      <p:sp>
        <p:nvSpPr>
          <p:cNvPr id="7" name="object 7"/>
          <p:cNvSpPr/>
          <p:nvPr/>
        </p:nvSpPr>
        <p:spPr>
          <a:xfrm>
            <a:off x="3124200" y="2363901"/>
            <a:ext cx="2362835" cy="183515"/>
          </a:xfrm>
          <a:custGeom>
            <a:avLst/>
            <a:gdLst/>
            <a:ahLst/>
            <a:cxnLst/>
            <a:rect l="l" t="t" r="r" b="b"/>
            <a:pathLst>
              <a:path w="2362835" h="183514">
                <a:moveTo>
                  <a:pt x="123571" y="56641"/>
                </a:moveTo>
                <a:lnTo>
                  <a:pt x="0" y="126491"/>
                </a:lnTo>
                <a:lnTo>
                  <a:pt x="130048" y="183387"/>
                </a:lnTo>
                <a:lnTo>
                  <a:pt x="127166" y="127000"/>
                </a:lnTo>
                <a:lnTo>
                  <a:pt x="114426" y="127000"/>
                </a:lnTo>
                <a:lnTo>
                  <a:pt x="113791" y="114300"/>
                </a:lnTo>
                <a:lnTo>
                  <a:pt x="126484" y="113654"/>
                </a:lnTo>
                <a:lnTo>
                  <a:pt x="123571" y="56641"/>
                </a:lnTo>
                <a:close/>
              </a:path>
              <a:path w="2362835" h="183514">
                <a:moveTo>
                  <a:pt x="126484" y="113654"/>
                </a:moveTo>
                <a:lnTo>
                  <a:pt x="113791" y="114300"/>
                </a:lnTo>
                <a:lnTo>
                  <a:pt x="114426" y="127000"/>
                </a:lnTo>
                <a:lnTo>
                  <a:pt x="127133" y="126353"/>
                </a:lnTo>
                <a:lnTo>
                  <a:pt x="126484" y="113654"/>
                </a:lnTo>
                <a:close/>
              </a:path>
              <a:path w="2362835" h="183514">
                <a:moveTo>
                  <a:pt x="127133" y="126353"/>
                </a:moveTo>
                <a:lnTo>
                  <a:pt x="114426" y="127000"/>
                </a:lnTo>
                <a:lnTo>
                  <a:pt x="127166" y="127000"/>
                </a:lnTo>
                <a:lnTo>
                  <a:pt x="127133" y="126353"/>
                </a:lnTo>
                <a:close/>
              </a:path>
              <a:path w="2362835" h="183514">
                <a:moveTo>
                  <a:pt x="2361819" y="0"/>
                </a:moveTo>
                <a:lnTo>
                  <a:pt x="126484" y="113654"/>
                </a:lnTo>
                <a:lnTo>
                  <a:pt x="127133" y="126353"/>
                </a:lnTo>
                <a:lnTo>
                  <a:pt x="2362580" y="12700"/>
                </a:lnTo>
                <a:lnTo>
                  <a:pt x="2361819" y="0"/>
                </a:lnTo>
                <a:close/>
              </a:path>
            </a:pathLst>
          </a:custGeom>
          <a:solidFill>
            <a:srgbClr val="FF0000"/>
          </a:solidFill>
        </p:spPr>
        <p:txBody>
          <a:bodyPr wrap="square" lIns="0" tIns="0" rIns="0" bIns="0" rtlCol="0"/>
          <a:lstStyle/>
          <a:p>
            <a:endParaRPr/>
          </a:p>
        </p:txBody>
      </p:sp>
      <p:sp>
        <p:nvSpPr>
          <p:cNvPr id="8" name="object 8"/>
          <p:cNvSpPr/>
          <p:nvPr/>
        </p:nvSpPr>
        <p:spPr>
          <a:xfrm>
            <a:off x="1981200" y="3690416"/>
            <a:ext cx="3943349" cy="10866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113353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85148"/>
            <a:ext cx="8150860" cy="505908"/>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break and continue Statements</a:t>
            </a:r>
            <a:r>
              <a:rPr sz="3200" spc="-30" dirty="0">
                <a:solidFill>
                  <a:srgbClr val="464652"/>
                </a:solidFill>
              </a:rPr>
              <a:t> </a:t>
            </a:r>
            <a:r>
              <a:rPr sz="3200" dirty="0">
                <a:solidFill>
                  <a:srgbClr val="464652"/>
                </a:solidFill>
              </a:rPr>
              <a:t>(</a:t>
            </a:r>
            <a:r>
              <a:rPr lang="en-SG" sz="3200" dirty="0">
                <a:solidFill>
                  <a:srgbClr val="464652"/>
                </a:solidFill>
              </a:rPr>
              <a:t>cont.</a:t>
            </a:r>
            <a:r>
              <a:rPr sz="3200" dirty="0">
                <a:solidFill>
                  <a:srgbClr val="464652"/>
                </a:solidFill>
              </a:rPr>
              <a:t>)</a:t>
            </a:r>
            <a:endParaRPr sz="3200" dirty="0"/>
          </a:p>
        </p:txBody>
      </p:sp>
      <p:sp>
        <p:nvSpPr>
          <p:cNvPr id="11" name="Slide Number Placeholder 10"/>
          <p:cNvSpPr>
            <a:spLocks noGrp="1"/>
          </p:cNvSpPr>
          <p:nvPr>
            <p:ph type="sldNum" sz="quarter" idx="12"/>
          </p:nvPr>
        </p:nvSpPr>
        <p:spPr/>
        <p:txBody>
          <a:bodyPr/>
          <a:lstStyle/>
          <a:p>
            <a:fld id="{2F424A89-909B-4BA1-940E-23EAC9404E56}" type="slidenum">
              <a:rPr lang="en-US" smtClean="0"/>
              <a:pPr/>
              <a:t>71</a:t>
            </a:fld>
            <a:endParaRPr lang="en-US"/>
          </a:p>
        </p:txBody>
      </p:sp>
      <p:sp>
        <p:nvSpPr>
          <p:cNvPr id="6" name="object 6"/>
          <p:cNvSpPr/>
          <p:nvPr/>
        </p:nvSpPr>
        <p:spPr>
          <a:xfrm>
            <a:off x="1095755" y="2438400"/>
            <a:ext cx="4857510" cy="1037844"/>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095755" y="3886200"/>
            <a:ext cx="981026" cy="14295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62987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Data Structure</a:t>
            </a:r>
            <a:endParaRPr lang="en-SG" dirty="0"/>
          </a:p>
        </p:txBody>
      </p:sp>
      <p:sp>
        <p:nvSpPr>
          <p:cNvPr id="5" name="Content Placeholder 4"/>
          <p:cNvSpPr>
            <a:spLocks noGrp="1"/>
          </p:cNvSpPr>
          <p:nvPr>
            <p:ph idx="1"/>
          </p:nvPr>
        </p:nvSpPr>
        <p:spPr>
          <a:xfrm>
            <a:off x="726431" y="1905000"/>
            <a:ext cx="8229600" cy="4191000"/>
          </a:xfrm>
        </p:spPr>
        <p:txBody>
          <a:bodyPr>
            <a:normAutofit/>
          </a:bodyPr>
          <a:lstStyle/>
          <a:p>
            <a:r>
              <a:rPr lang="en-US" dirty="0"/>
              <a:t>A simple variable contains a single value.</a:t>
            </a:r>
          </a:p>
          <a:p>
            <a:r>
              <a:rPr lang="en-US" dirty="0"/>
              <a:t>Python supports several types of data structure:</a:t>
            </a:r>
          </a:p>
          <a:p>
            <a:pPr lvl="1"/>
            <a:r>
              <a:rPr lang="en-US" dirty="0"/>
              <a:t>list</a:t>
            </a:r>
          </a:p>
          <a:p>
            <a:pPr lvl="1"/>
            <a:r>
              <a:rPr lang="en-US" dirty="0"/>
              <a:t>set</a:t>
            </a:r>
          </a:p>
          <a:p>
            <a:pPr lvl="1"/>
            <a:r>
              <a:rPr lang="en-US" dirty="0"/>
              <a:t>strings</a:t>
            </a:r>
          </a:p>
          <a:p>
            <a:pPr lvl="1"/>
            <a:r>
              <a:rPr lang="en-US" dirty="0"/>
              <a:t>tuples</a:t>
            </a:r>
          </a:p>
          <a:p>
            <a:pPr lvl="1"/>
            <a:r>
              <a:rPr lang="en-US" dirty="0"/>
              <a:t>dictionary</a:t>
            </a:r>
          </a:p>
          <a:p>
            <a:r>
              <a:rPr lang="en-US" dirty="0"/>
              <a:t>Each type of data structure can:</a:t>
            </a:r>
          </a:p>
          <a:p>
            <a:pPr lvl="1"/>
            <a:r>
              <a:rPr lang="en-US" dirty="0"/>
              <a:t>Contain several data value simultaneously.</a:t>
            </a:r>
          </a:p>
          <a:p>
            <a:pPr lvl="1"/>
            <a:r>
              <a:rPr lang="en-US" dirty="0"/>
              <a:t>The data values can be of different types.</a:t>
            </a:r>
          </a:p>
          <a:p>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72</a:t>
            </a:fld>
            <a:endParaRPr lang="en-US"/>
          </a:p>
        </p:txBody>
      </p:sp>
    </p:spTree>
    <p:extLst>
      <p:ext uri="{BB962C8B-B14F-4D97-AF65-F5344CB8AC3E}">
        <p14:creationId xmlns:p14="http://schemas.microsoft.com/office/powerpoint/2010/main" val="26217645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Data Structure (cont.)</a:t>
            </a:r>
            <a:endParaRPr lang="en-SG" dirty="0"/>
          </a:p>
        </p:txBody>
      </p:sp>
      <p:sp>
        <p:nvSpPr>
          <p:cNvPr id="5" name="Content Placeholder 4"/>
          <p:cNvSpPr>
            <a:spLocks noGrp="1"/>
          </p:cNvSpPr>
          <p:nvPr>
            <p:ph idx="1"/>
          </p:nvPr>
        </p:nvSpPr>
        <p:spPr/>
        <p:txBody>
          <a:bodyPr>
            <a:normAutofit/>
          </a:bodyPr>
          <a:lstStyle/>
          <a:p>
            <a:r>
              <a:rPr lang="en-US" b="1" dirty="0"/>
              <a:t>Set</a:t>
            </a:r>
            <a:r>
              <a:rPr lang="en-US" dirty="0"/>
              <a:t>:</a:t>
            </a:r>
          </a:p>
          <a:p>
            <a:pPr lvl="1"/>
            <a:r>
              <a:rPr lang="en-SG" dirty="0"/>
              <a:t>A set is an </a:t>
            </a:r>
            <a:r>
              <a:rPr lang="en-SG" u="sng" dirty="0"/>
              <a:t>unordered</a:t>
            </a:r>
            <a:r>
              <a:rPr lang="en-SG" dirty="0"/>
              <a:t> collection with </a:t>
            </a:r>
            <a:r>
              <a:rPr lang="en-SG" u="sng" dirty="0"/>
              <a:t>unique</a:t>
            </a:r>
            <a:r>
              <a:rPr lang="en-SG" dirty="0"/>
              <a:t> elements. </a:t>
            </a:r>
          </a:p>
          <a:p>
            <a:pPr lvl="1"/>
            <a:r>
              <a:rPr lang="en-SG" dirty="0"/>
              <a:t>Mainly use for membership testing and eliminating duplicate entries. </a:t>
            </a:r>
          </a:p>
          <a:p>
            <a:pPr lvl="1"/>
            <a:r>
              <a:rPr lang="en-SG" dirty="0"/>
              <a:t>Also support mathematical operations like union, intersection, difference, and symmetric difference.</a:t>
            </a:r>
          </a:p>
          <a:p>
            <a:pPr lvl="1"/>
            <a:r>
              <a:rPr lang="en-US" dirty="0"/>
              <a:t>Set does not support indexing.</a:t>
            </a:r>
            <a:endParaRPr lang="en-SG" dirty="0"/>
          </a:p>
          <a:p>
            <a:pPr lvl="1"/>
            <a:r>
              <a:rPr lang="en-US" dirty="0"/>
              <a:t>E.g., </a:t>
            </a:r>
            <a:r>
              <a:rPr lang="en-US" dirty="0">
                <a:solidFill>
                  <a:srgbClr val="0000FF"/>
                </a:solidFill>
                <a:latin typeface="Consolas" panose="020B0609020204030204" pitchFamily="49" charset="0"/>
              </a:rPr>
              <a:t>set = {'apple', 'orange', 'pear', 'banana', 'apple'}</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73</a:t>
            </a:fld>
            <a:endParaRPr lang="en-US"/>
          </a:p>
        </p:txBody>
      </p:sp>
    </p:spTree>
    <p:extLst>
      <p:ext uri="{BB962C8B-B14F-4D97-AF65-F5344CB8AC3E}">
        <p14:creationId xmlns:p14="http://schemas.microsoft.com/office/powerpoint/2010/main" val="892334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Data Structure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74</a:t>
            </a:fld>
            <a:endParaRPr lang="en-US"/>
          </a:p>
        </p:txBody>
      </p:sp>
      <p:pic>
        <p:nvPicPr>
          <p:cNvPr id="9" name="Picture 8"/>
          <p:cNvPicPr>
            <a:picLocks noChangeAspect="1"/>
          </p:cNvPicPr>
          <p:nvPr/>
        </p:nvPicPr>
        <p:blipFill rotWithShape="1">
          <a:blip r:embed="rId2"/>
          <a:srcRect l="30671" t="7286" r="27742" b="48959"/>
          <a:stretch/>
        </p:blipFill>
        <p:spPr>
          <a:xfrm>
            <a:off x="76200" y="1524000"/>
            <a:ext cx="5410200" cy="3200400"/>
          </a:xfrm>
          <a:prstGeom prst="rect">
            <a:avLst/>
          </a:prstGeom>
        </p:spPr>
      </p:pic>
      <p:pic>
        <p:nvPicPr>
          <p:cNvPr id="10" name="Picture 9"/>
          <p:cNvPicPr>
            <a:picLocks noChangeAspect="1"/>
          </p:cNvPicPr>
          <p:nvPr/>
        </p:nvPicPr>
        <p:blipFill rotWithShape="1">
          <a:blip r:embed="rId3"/>
          <a:srcRect l="1971" t="51042" r="69915" b="22914"/>
          <a:stretch/>
        </p:blipFill>
        <p:spPr>
          <a:xfrm>
            <a:off x="5486400" y="2819400"/>
            <a:ext cx="3657600" cy="1905000"/>
          </a:xfrm>
          <a:prstGeom prst="rect">
            <a:avLst/>
          </a:prstGeom>
        </p:spPr>
      </p:pic>
    </p:spTree>
    <p:extLst>
      <p:ext uri="{BB962C8B-B14F-4D97-AF65-F5344CB8AC3E}">
        <p14:creationId xmlns:p14="http://schemas.microsoft.com/office/powerpoint/2010/main" val="32610361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Data Structure (cont.)</a:t>
            </a:r>
            <a:endParaRPr lang="en-SG" dirty="0"/>
          </a:p>
        </p:txBody>
      </p:sp>
      <p:sp>
        <p:nvSpPr>
          <p:cNvPr id="5" name="Content Placeholder 4"/>
          <p:cNvSpPr>
            <a:spLocks noGrp="1"/>
          </p:cNvSpPr>
          <p:nvPr>
            <p:ph idx="1"/>
          </p:nvPr>
        </p:nvSpPr>
        <p:spPr/>
        <p:txBody>
          <a:bodyPr>
            <a:normAutofit fontScale="92500" lnSpcReduction="20000"/>
          </a:bodyPr>
          <a:lstStyle/>
          <a:p>
            <a:r>
              <a:rPr lang="en-US" b="1" dirty="0"/>
              <a:t>Dictionary</a:t>
            </a:r>
            <a:r>
              <a:rPr lang="en-US" dirty="0"/>
              <a:t>:</a:t>
            </a:r>
          </a:p>
          <a:p>
            <a:pPr lvl="1"/>
            <a:r>
              <a:rPr lang="en-US" dirty="0"/>
              <a:t>A.k.a. </a:t>
            </a:r>
            <a:r>
              <a:rPr lang="en-US" dirty="0" err="1"/>
              <a:t>dicts</a:t>
            </a:r>
            <a:endParaRPr lang="en-US" dirty="0"/>
          </a:p>
          <a:p>
            <a:pPr lvl="1"/>
            <a:r>
              <a:rPr lang="en-US" dirty="0"/>
              <a:t>Each particular value is associated with a particular label known as a key.</a:t>
            </a:r>
          </a:p>
          <a:p>
            <a:pPr lvl="1"/>
            <a:r>
              <a:rPr lang="en-US" dirty="0"/>
              <a:t>Data in a dictionary does not have any internal order.</a:t>
            </a:r>
          </a:p>
          <a:p>
            <a:pPr lvl="1"/>
            <a:r>
              <a:rPr lang="en-US" dirty="0"/>
              <a:t>There is only the definitions of key/value pairs.</a:t>
            </a:r>
          </a:p>
          <a:p>
            <a:pPr lvl="1"/>
            <a:r>
              <a:rPr lang="en-US" dirty="0"/>
              <a:t>E.g., </a:t>
            </a:r>
            <a:r>
              <a:rPr lang="en-US" dirty="0" err="1">
                <a:solidFill>
                  <a:srgbClr val="0000FF"/>
                </a:solidFill>
                <a:latin typeface="Consolas" panose="020B0609020204030204" pitchFamily="49" charset="0"/>
              </a:rPr>
              <a:t>dict</a:t>
            </a:r>
            <a:r>
              <a:rPr lang="en-US" dirty="0">
                <a:solidFill>
                  <a:srgbClr val="0000FF"/>
                </a:solidFill>
                <a:latin typeface="Consolas" panose="020B0609020204030204" pitchFamily="49" charset="0"/>
              </a:rPr>
              <a:t> = {'name': 'William', 'age': 25, 'city': 'London'}</a:t>
            </a:r>
          </a:p>
          <a:p>
            <a:pPr lvl="1"/>
            <a:r>
              <a:rPr lang="en-US" dirty="0"/>
              <a:t>The name of the associated key is used to access a specific value.</a:t>
            </a:r>
          </a:p>
          <a:p>
            <a:pPr lvl="1"/>
            <a:r>
              <a:rPr lang="en-US" dirty="0"/>
              <a:t>The </a:t>
            </a:r>
            <a:r>
              <a:rPr lang="en-US" dirty="0">
                <a:solidFill>
                  <a:srgbClr val="0000FF"/>
                </a:solidFill>
                <a:latin typeface="Consolas" panose="020B0609020204030204" pitchFamily="49" charset="0"/>
              </a:rPr>
              <a:t>for-in</a:t>
            </a:r>
            <a:r>
              <a:rPr lang="en-US" dirty="0"/>
              <a:t> loop can be used to iterate all key/value pairs using the </a:t>
            </a:r>
            <a:r>
              <a:rPr lang="en-US" dirty="0">
                <a:solidFill>
                  <a:srgbClr val="0000FF"/>
                </a:solidFill>
                <a:latin typeface="Consolas" panose="020B0609020204030204" pitchFamily="49" charset="0"/>
              </a:rPr>
              <a:t>items()</a:t>
            </a:r>
            <a:r>
              <a:rPr lang="en-US" dirty="0"/>
              <a:t> function of the dictionary.</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75</a:t>
            </a:fld>
            <a:endParaRPr lang="en-US"/>
          </a:p>
        </p:txBody>
      </p:sp>
    </p:spTree>
    <p:extLst>
      <p:ext uri="{BB962C8B-B14F-4D97-AF65-F5344CB8AC3E}">
        <p14:creationId xmlns:p14="http://schemas.microsoft.com/office/powerpoint/2010/main" val="37243736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Data Structure (cont.)</a:t>
            </a:r>
            <a:endParaRPr lang="en-SG" dirty="0"/>
          </a:p>
        </p:txBody>
      </p:sp>
      <p:sp>
        <p:nvSpPr>
          <p:cNvPr id="5" name="Content Placeholder 4"/>
          <p:cNvSpPr>
            <a:spLocks noGrp="1"/>
          </p:cNvSpPr>
          <p:nvPr>
            <p:ph idx="1"/>
          </p:nvPr>
        </p:nvSpPr>
        <p:spPr/>
        <p:txBody>
          <a:bodyPr>
            <a:normAutofit/>
          </a:bodyPr>
          <a:lstStyle/>
          <a:p>
            <a:r>
              <a:rPr lang="en-US" b="1" dirty="0"/>
              <a:t>List</a:t>
            </a:r>
            <a:r>
              <a:rPr lang="en-US" dirty="0"/>
              <a:t>:</a:t>
            </a:r>
          </a:p>
          <a:p>
            <a:pPr lvl="1"/>
            <a:r>
              <a:rPr lang="en-US" dirty="0"/>
              <a:t>Contains a number of objects in a precise order to form a sequence.</a:t>
            </a:r>
          </a:p>
          <a:p>
            <a:pPr lvl="1"/>
            <a:r>
              <a:rPr lang="en-US" dirty="0"/>
              <a:t>Elements can be added to, or removed from, the sequence.</a:t>
            </a:r>
          </a:p>
          <a:p>
            <a:pPr lvl="1"/>
            <a:r>
              <a:rPr lang="en-US" dirty="0"/>
              <a:t>Each item is identified by a number corresponding to the order of the sequence known as the index.</a:t>
            </a:r>
          </a:p>
          <a:p>
            <a:pPr lvl="1"/>
            <a:r>
              <a:rPr lang="en-US" dirty="0"/>
              <a:t>The index is zero-based and so the first item is referenced by the index number 0.</a:t>
            </a:r>
          </a:p>
          <a:p>
            <a:pPr lvl="1"/>
            <a:r>
              <a:rPr lang="en-US" dirty="0"/>
              <a:t>E.g., </a:t>
            </a:r>
            <a:r>
              <a:rPr lang="en-US" dirty="0">
                <a:solidFill>
                  <a:srgbClr val="0000FF"/>
                </a:solidFill>
                <a:latin typeface="Consolas" panose="020B0609020204030204" pitchFamily="49" charset="0"/>
              </a:rPr>
              <a:t>list = [1,2,3,4]</a:t>
            </a:r>
            <a:endParaRPr lang="en-SG" dirty="0">
              <a:solidFill>
                <a:srgbClr val="0000FF"/>
              </a:solidFill>
              <a:latin typeface="Consolas" panose="020B0609020204030204" pitchFamily="49" charset="0"/>
            </a:endParaRPr>
          </a:p>
        </p:txBody>
      </p:sp>
      <p:sp>
        <p:nvSpPr>
          <p:cNvPr id="4" name="Slide Number Placeholder 3"/>
          <p:cNvSpPr>
            <a:spLocks noGrp="1"/>
          </p:cNvSpPr>
          <p:nvPr>
            <p:ph type="sldNum" sz="quarter" idx="12"/>
          </p:nvPr>
        </p:nvSpPr>
        <p:spPr/>
        <p:txBody>
          <a:bodyPr/>
          <a:lstStyle/>
          <a:p>
            <a:fld id="{2F424A89-909B-4BA1-940E-23EAC9404E56}" type="slidenum">
              <a:rPr lang="en-US" smtClean="0"/>
              <a:pPr/>
              <a:t>76</a:t>
            </a:fld>
            <a:endParaRPr lang="en-US"/>
          </a:p>
        </p:txBody>
      </p:sp>
    </p:spTree>
    <p:extLst>
      <p:ext uri="{BB962C8B-B14F-4D97-AF65-F5344CB8AC3E}">
        <p14:creationId xmlns:p14="http://schemas.microsoft.com/office/powerpoint/2010/main" val="829529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Data Structure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77</a:t>
            </a:fld>
            <a:endParaRPr lang="en-US"/>
          </a:p>
        </p:txBody>
      </p:sp>
      <p:pic>
        <p:nvPicPr>
          <p:cNvPr id="15" name="Picture 14"/>
          <p:cNvPicPr>
            <a:picLocks noChangeAspect="1"/>
          </p:cNvPicPr>
          <p:nvPr/>
        </p:nvPicPr>
        <p:blipFill rotWithShape="1">
          <a:blip r:embed="rId2"/>
          <a:srcRect l="23561" t="9067" r="55271" b="59376"/>
          <a:stretch/>
        </p:blipFill>
        <p:spPr>
          <a:xfrm>
            <a:off x="533401" y="3478569"/>
            <a:ext cx="3304627" cy="2769831"/>
          </a:xfrm>
          <a:prstGeom prst="rect">
            <a:avLst/>
          </a:prstGeom>
        </p:spPr>
      </p:pic>
      <p:pic>
        <p:nvPicPr>
          <p:cNvPr id="16" name="Picture 15"/>
          <p:cNvPicPr>
            <a:picLocks noChangeAspect="1"/>
          </p:cNvPicPr>
          <p:nvPr/>
        </p:nvPicPr>
        <p:blipFill rotWithShape="1">
          <a:blip r:embed="rId3"/>
          <a:srcRect l="36528" t="7286" r="22472" b="72920"/>
          <a:stretch/>
        </p:blipFill>
        <p:spPr>
          <a:xfrm>
            <a:off x="533401" y="1691652"/>
            <a:ext cx="6400686" cy="1737348"/>
          </a:xfrm>
          <a:prstGeom prst="rect">
            <a:avLst/>
          </a:prstGeom>
        </p:spPr>
      </p:pic>
    </p:spTree>
    <p:extLst>
      <p:ext uri="{BB962C8B-B14F-4D97-AF65-F5344CB8AC3E}">
        <p14:creationId xmlns:p14="http://schemas.microsoft.com/office/powerpoint/2010/main" val="32055930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Data Structure (cont.)</a:t>
            </a:r>
            <a:endParaRPr lang="en-SG" dirty="0"/>
          </a:p>
        </p:txBody>
      </p:sp>
      <p:sp>
        <p:nvSpPr>
          <p:cNvPr id="5" name="Content Placeholder 4"/>
          <p:cNvSpPr>
            <a:spLocks noGrp="1"/>
          </p:cNvSpPr>
          <p:nvPr>
            <p:ph idx="1"/>
          </p:nvPr>
        </p:nvSpPr>
        <p:spPr/>
        <p:txBody>
          <a:bodyPr/>
          <a:lstStyle/>
          <a:p>
            <a:r>
              <a:rPr lang="en-US" b="1" dirty="0"/>
              <a:t>Multidimensional list (or array)</a:t>
            </a:r>
            <a:r>
              <a:rPr lang="en-US" dirty="0"/>
              <a:t>:</a:t>
            </a:r>
          </a:p>
          <a:p>
            <a:pPr lvl="1"/>
            <a:r>
              <a:rPr lang="en-US" dirty="0"/>
              <a:t>To represent a two dimensional data table or dataset with rows and columns in Python, we can use a two dimensional list.</a:t>
            </a:r>
          </a:p>
          <a:p>
            <a:pPr lvl="1"/>
            <a:r>
              <a:rPr lang="en-US" dirty="0"/>
              <a:t>Each cell or element is referenced by two zero-based index numbers, one for the row and another for the column.</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78</a:t>
            </a:fld>
            <a:endParaRPr lang="en-US"/>
          </a:p>
        </p:txBody>
      </p:sp>
      <p:pic>
        <p:nvPicPr>
          <p:cNvPr id="6" name="Picture 5"/>
          <p:cNvPicPr>
            <a:picLocks noChangeAspect="1"/>
          </p:cNvPicPr>
          <p:nvPr/>
        </p:nvPicPr>
        <p:blipFill rotWithShape="1">
          <a:blip r:embed="rId2"/>
          <a:srcRect l="10170" t="7286" r="60543" b="71252"/>
          <a:stretch/>
        </p:blipFill>
        <p:spPr>
          <a:xfrm>
            <a:off x="762000" y="3688080"/>
            <a:ext cx="3810000" cy="1569720"/>
          </a:xfrm>
          <a:prstGeom prst="rect">
            <a:avLst/>
          </a:prstGeom>
        </p:spPr>
      </p:pic>
      <p:pic>
        <p:nvPicPr>
          <p:cNvPr id="7" name="Picture 6"/>
          <p:cNvPicPr>
            <a:picLocks noChangeAspect="1"/>
          </p:cNvPicPr>
          <p:nvPr/>
        </p:nvPicPr>
        <p:blipFill rotWithShape="1">
          <a:blip r:embed="rId3"/>
          <a:srcRect l="1970" t="59376" r="73429" b="10412"/>
          <a:stretch/>
        </p:blipFill>
        <p:spPr>
          <a:xfrm>
            <a:off x="5181600" y="3683164"/>
            <a:ext cx="3200400" cy="2209801"/>
          </a:xfrm>
          <a:prstGeom prst="rect">
            <a:avLst/>
          </a:prstGeom>
        </p:spPr>
      </p:pic>
    </p:spTree>
    <p:extLst>
      <p:ext uri="{BB962C8B-B14F-4D97-AF65-F5344CB8AC3E}">
        <p14:creationId xmlns:p14="http://schemas.microsoft.com/office/powerpoint/2010/main" val="3127898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77341"/>
            <a:ext cx="4245610" cy="513715"/>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464652"/>
                </a:solidFill>
              </a:rPr>
              <a:t>Assignment</a:t>
            </a:r>
            <a:r>
              <a:rPr sz="3200" spc="-60" dirty="0">
                <a:solidFill>
                  <a:srgbClr val="464652"/>
                </a:solidFill>
              </a:rPr>
              <a:t> </a:t>
            </a:r>
            <a:r>
              <a:rPr sz="3200" spc="-5" dirty="0">
                <a:solidFill>
                  <a:srgbClr val="464652"/>
                </a:solidFill>
              </a:rPr>
              <a:t>Operator</a:t>
            </a:r>
            <a:endParaRPr sz="3200"/>
          </a:p>
        </p:txBody>
      </p:sp>
      <p:sp>
        <p:nvSpPr>
          <p:cNvPr id="9" name="Slide Number Placeholder 8"/>
          <p:cNvSpPr>
            <a:spLocks noGrp="1"/>
          </p:cNvSpPr>
          <p:nvPr>
            <p:ph type="sldNum" sz="quarter" idx="12"/>
          </p:nvPr>
        </p:nvSpPr>
        <p:spPr/>
        <p:txBody>
          <a:bodyPr/>
          <a:lstStyle/>
          <a:p>
            <a:fld id="{2F424A89-909B-4BA1-940E-23EAC9404E56}" type="slidenum">
              <a:rPr lang="en-US" smtClean="0"/>
              <a:pPr/>
              <a:t>7</a:t>
            </a:fld>
            <a:endParaRPr lang="en-US"/>
          </a:p>
        </p:txBody>
      </p:sp>
      <p:sp>
        <p:nvSpPr>
          <p:cNvPr id="3" name="object 3"/>
          <p:cNvSpPr txBox="1"/>
          <p:nvPr/>
        </p:nvSpPr>
        <p:spPr>
          <a:xfrm>
            <a:off x="457200" y="1828800"/>
            <a:ext cx="8229600" cy="2235200"/>
          </a:xfrm>
          <a:prstGeom prst="rect">
            <a:avLst/>
          </a:prstGeom>
        </p:spPr>
        <p:txBody>
          <a:bodyPr vert="horz" wrap="square" lIns="0" tIns="8255" rIns="0" bIns="0" rtlCol="0">
            <a:spAutoFit/>
          </a:bodyPr>
          <a:lstStyle/>
          <a:p>
            <a:pPr marL="286385" marR="5080" indent="-274320">
              <a:lnSpc>
                <a:spcPct val="101200"/>
              </a:lnSpc>
              <a:spcBef>
                <a:spcPts val="6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The </a:t>
            </a:r>
            <a:r>
              <a:rPr sz="2600" b="1" dirty="0">
                <a:latin typeface="Gill Sans MT"/>
                <a:cs typeface="Gill Sans MT"/>
              </a:rPr>
              <a:t>assignment </a:t>
            </a:r>
            <a:r>
              <a:rPr sz="2600" b="1" spc="-5" dirty="0">
                <a:latin typeface="Gill Sans MT"/>
                <a:cs typeface="Gill Sans MT"/>
              </a:rPr>
              <a:t>operator </a:t>
            </a:r>
            <a:r>
              <a:rPr sz="2600" dirty="0">
                <a:solidFill>
                  <a:srgbClr val="0000FF"/>
                </a:solidFill>
                <a:latin typeface="Consolas"/>
                <a:cs typeface="Consolas"/>
              </a:rPr>
              <a:t>=</a:t>
            </a:r>
            <a:r>
              <a:rPr sz="2600" spc="-740" dirty="0">
                <a:solidFill>
                  <a:srgbClr val="0000FF"/>
                </a:solidFill>
                <a:latin typeface="Consolas"/>
                <a:cs typeface="Consolas"/>
              </a:rPr>
              <a:t> </a:t>
            </a:r>
            <a:r>
              <a:rPr sz="2600" spc="-5" dirty="0">
                <a:latin typeface="Gill Sans MT"/>
                <a:cs typeface="Gill Sans MT"/>
              </a:rPr>
              <a:t>is </a:t>
            </a:r>
            <a:r>
              <a:rPr sz="2600" dirty="0">
                <a:latin typeface="Gill Sans MT"/>
                <a:cs typeface="Gill Sans MT"/>
              </a:rPr>
              <a:t>used </a:t>
            </a:r>
            <a:r>
              <a:rPr sz="2600" spc="-5" dirty="0">
                <a:latin typeface="Gill Sans MT"/>
                <a:cs typeface="Gill Sans MT"/>
              </a:rPr>
              <a:t>to assign </a:t>
            </a:r>
            <a:r>
              <a:rPr sz="2600" dirty="0">
                <a:latin typeface="Gill Sans MT"/>
                <a:cs typeface="Gill Sans MT"/>
              </a:rPr>
              <a:t>a </a:t>
            </a:r>
            <a:r>
              <a:rPr lang="en-US" sz="2600" u="sng" dirty="0">
                <a:latin typeface="Gill Sans MT"/>
                <a:cs typeface="Gill Sans MT"/>
              </a:rPr>
              <a:t>literal </a:t>
            </a:r>
            <a:r>
              <a:rPr sz="2600" u="sng" dirty="0">
                <a:latin typeface="Gill Sans MT"/>
                <a:cs typeface="Gill Sans MT"/>
              </a:rPr>
              <a:t>value</a:t>
            </a:r>
            <a:r>
              <a:rPr sz="2600" dirty="0">
                <a:latin typeface="Gill Sans MT"/>
                <a:cs typeface="Gill Sans MT"/>
              </a:rPr>
              <a:t> or a </a:t>
            </a:r>
            <a:r>
              <a:rPr sz="2600" u="sng" dirty="0">
                <a:latin typeface="Gill Sans MT"/>
                <a:cs typeface="Gill Sans MT"/>
              </a:rPr>
              <a:t>value of another variable</a:t>
            </a:r>
            <a:r>
              <a:rPr sz="2600" dirty="0">
                <a:latin typeface="Gill Sans MT"/>
                <a:cs typeface="Gill Sans MT"/>
              </a:rPr>
              <a:t> </a:t>
            </a:r>
            <a:r>
              <a:rPr sz="2600" spc="-5" dirty="0">
                <a:latin typeface="Gill Sans MT"/>
                <a:cs typeface="Gill Sans MT"/>
              </a:rPr>
              <a:t>to </a:t>
            </a:r>
            <a:r>
              <a:rPr sz="2600" dirty="0">
                <a:latin typeface="Gill Sans MT"/>
                <a:cs typeface="Gill Sans MT"/>
              </a:rPr>
              <a:t>a</a:t>
            </a:r>
            <a:r>
              <a:rPr sz="2600" spc="-10" dirty="0">
                <a:latin typeface="Gill Sans MT"/>
                <a:cs typeface="Gill Sans MT"/>
              </a:rPr>
              <a:t> </a:t>
            </a:r>
            <a:r>
              <a:rPr sz="2600" spc="0" dirty="0">
                <a:latin typeface="Gill Sans MT"/>
                <a:cs typeface="Gill Sans MT"/>
              </a:rPr>
              <a:t>variable.</a:t>
            </a:r>
            <a:endParaRPr sz="2600" dirty="0">
              <a:latin typeface="Gill Sans MT"/>
              <a:cs typeface="Gill Sans MT"/>
            </a:endParaRPr>
          </a:p>
          <a:p>
            <a:pPr marL="286385" marR="3879850" indent="-274320">
              <a:lnSpc>
                <a:spcPct val="118500"/>
              </a:lnSpc>
              <a:spcBef>
                <a:spcPts val="25"/>
              </a:spcBef>
              <a:tabLst>
                <a:tab pos="286385" algn="l"/>
              </a:tabLst>
            </a:pPr>
            <a:r>
              <a:rPr sz="1950" spc="10" dirty="0">
                <a:solidFill>
                  <a:srgbClr val="717BA2"/>
                </a:solidFill>
                <a:latin typeface="Wingdings 3"/>
                <a:cs typeface="Wingdings 3"/>
              </a:rPr>
              <a:t></a:t>
            </a:r>
            <a:r>
              <a:rPr sz="1950" spc="10" dirty="0">
                <a:solidFill>
                  <a:srgbClr val="717BA2"/>
                </a:solidFill>
                <a:latin typeface="Times New Roman"/>
                <a:cs typeface="Times New Roman"/>
              </a:rPr>
              <a:t>	</a:t>
            </a:r>
            <a:r>
              <a:rPr sz="2600" dirty="0">
                <a:latin typeface="Gill Sans MT"/>
                <a:cs typeface="Gill Sans MT"/>
              </a:rPr>
              <a:t>Assignment statement:  </a:t>
            </a:r>
            <a:r>
              <a:rPr sz="2600" spc="-5" dirty="0">
                <a:solidFill>
                  <a:srgbClr val="0000FF"/>
                </a:solidFill>
                <a:latin typeface="Consolas"/>
                <a:cs typeface="Consolas"/>
              </a:rPr>
              <a:t>VARIABLE1 </a:t>
            </a:r>
            <a:r>
              <a:rPr sz="2600" dirty="0">
                <a:solidFill>
                  <a:srgbClr val="0000FF"/>
                </a:solidFill>
                <a:latin typeface="Consolas"/>
                <a:cs typeface="Consolas"/>
              </a:rPr>
              <a:t>= </a:t>
            </a:r>
            <a:r>
              <a:rPr sz="2600" spc="-10" dirty="0">
                <a:solidFill>
                  <a:srgbClr val="0000FF"/>
                </a:solidFill>
                <a:latin typeface="Consolas"/>
                <a:cs typeface="Consolas"/>
              </a:rPr>
              <a:t>VALUE  </a:t>
            </a:r>
            <a:r>
              <a:rPr sz="2600" spc="-5" dirty="0">
                <a:solidFill>
                  <a:srgbClr val="0000FF"/>
                </a:solidFill>
                <a:latin typeface="Consolas"/>
                <a:cs typeface="Consolas"/>
              </a:rPr>
              <a:t>VARIABLE</a:t>
            </a:r>
            <a:r>
              <a:rPr lang="en-US" sz="2600" spc="-5" dirty="0">
                <a:solidFill>
                  <a:srgbClr val="0000FF"/>
                </a:solidFill>
                <a:latin typeface="Consolas"/>
                <a:cs typeface="Consolas"/>
              </a:rPr>
              <a:t>2</a:t>
            </a:r>
            <a:r>
              <a:rPr sz="2600" spc="-5" dirty="0">
                <a:solidFill>
                  <a:srgbClr val="0000FF"/>
                </a:solidFill>
                <a:latin typeface="Consolas"/>
                <a:cs typeface="Consolas"/>
              </a:rPr>
              <a:t> </a:t>
            </a:r>
            <a:r>
              <a:rPr sz="2600" dirty="0">
                <a:solidFill>
                  <a:srgbClr val="0000FF"/>
                </a:solidFill>
                <a:latin typeface="Consolas"/>
                <a:cs typeface="Consolas"/>
              </a:rPr>
              <a:t>=</a:t>
            </a:r>
            <a:r>
              <a:rPr sz="2600" spc="-55" dirty="0">
                <a:solidFill>
                  <a:srgbClr val="0000FF"/>
                </a:solidFill>
                <a:latin typeface="Consolas"/>
                <a:cs typeface="Consolas"/>
              </a:rPr>
              <a:t> </a:t>
            </a:r>
            <a:r>
              <a:rPr sz="2600" spc="-5" dirty="0">
                <a:solidFill>
                  <a:srgbClr val="0000FF"/>
                </a:solidFill>
                <a:latin typeface="Consolas"/>
                <a:cs typeface="Consolas"/>
              </a:rPr>
              <a:t>VARIABLE</a:t>
            </a:r>
            <a:r>
              <a:rPr lang="en-US" sz="2600" spc="-5" dirty="0">
                <a:solidFill>
                  <a:srgbClr val="0000FF"/>
                </a:solidFill>
                <a:latin typeface="Consolas"/>
                <a:cs typeface="Consolas"/>
              </a:rPr>
              <a:t>1</a:t>
            </a:r>
            <a:endParaRPr sz="2600" dirty="0">
              <a:latin typeface="Consolas"/>
              <a:cs typeface="Consolas"/>
            </a:endParaRPr>
          </a:p>
        </p:txBody>
      </p:sp>
    </p:spTree>
    <p:extLst>
      <p:ext uri="{BB962C8B-B14F-4D97-AF65-F5344CB8AC3E}">
        <p14:creationId xmlns:p14="http://schemas.microsoft.com/office/powerpoint/2010/main" val="39863115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l="1970" t="70836" r="38872" b="8328"/>
          <a:stretch/>
        </p:blipFill>
        <p:spPr>
          <a:xfrm>
            <a:off x="739564" y="4572001"/>
            <a:ext cx="7696200" cy="1524000"/>
          </a:xfrm>
          <a:prstGeom prst="rect">
            <a:avLst/>
          </a:prstGeom>
        </p:spPr>
      </p:pic>
      <p:sp>
        <p:nvSpPr>
          <p:cNvPr id="2" name="Title 1"/>
          <p:cNvSpPr>
            <a:spLocks noGrp="1"/>
          </p:cNvSpPr>
          <p:nvPr>
            <p:ph type="title"/>
          </p:nvPr>
        </p:nvSpPr>
        <p:spPr/>
        <p:txBody>
          <a:bodyPr/>
          <a:lstStyle/>
          <a:p>
            <a:r>
              <a:rPr lang="en-US" dirty="0"/>
              <a:t>Python Data Structure (cont.)</a:t>
            </a:r>
            <a:endParaRPr lang="en-SG" dirty="0"/>
          </a:p>
        </p:txBody>
      </p:sp>
      <p:sp>
        <p:nvSpPr>
          <p:cNvPr id="5" name="Content Placeholder 4"/>
          <p:cNvSpPr>
            <a:spLocks noGrp="1"/>
          </p:cNvSpPr>
          <p:nvPr>
            <p:ph idx="1"/>
          </p:nvPr>
        </p:nvSpPr>
        <p:spPr>
          <a:xfrm>
            <a:off x="1028700" y="1390003"/>
            <a:ext cx="7200900" cy="3581400"/>
          </a:xfrm>
        </p:spPr>
        <p:txBody>
          <a:bodyPr/>
          <a:lstStyle/>
          <a:p>
            <a:r>
              <a:rPr lang="en-US" b="1" dirty="0"/>
              <a:t>Multidimensional dictionary</a:t>
            </a:r>
            <a:r>
              <a:rPr lang="en-US" dirty="0"/>
              <a:t>:</a:t>
            </a:r>
          </a:p>
          <a:p>
            <a:pPr lvl="1"/>
            <a:r>
              <a:rPr lang="en-US" dirty="0"/>
              <a:t>To represent a two dimensional data table or dataset with meaningful labels or keys, we can use a two dimensional dictionary.</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79</a:t>
            </a:fld>
            <a:endParaRPr lang="en-US"/>
          </a:p>
        </p:txBody>
      </p:sp>
      <p:pic>
        <p:nvPicPr>
          <p:cNvPr id="9" name="Picture 8"/>
          <p:cNvPicPr>
            <a:picLocks noChangeAspect="1"/>
          </p:cNvPicPr>
          <p:nvPr/>
        </p:nvPicPr>
        <p:blipFill rotWithShape="1">
          <a:blip r:embed="rId3"/>
          <a:srcRect l="8413" t="7286" r="52343" b="72920"/>
          <a:stretch/>
        </p:blipFill>
        <p:spPr>
          <a:xfrm>
            <a:off x="734569" y="2971800"/>
            <a:ext cx="5105400" cy="1447800"/>
          </a:xfrm>
          <a:prstGeom prst="rect">
            <a:avLst/>
          </a:prstGeom>
        </p:spPr>
      </p:pic>
    </p:spTree>
    <p:extLst>
      <p:ext uri="{BB962C8B-B14F-4D97-AF65-F5344CB8AC3E}">
        <p14:creationId xmlns:p14="http://schemas.microsoft.com/office/powerpoint/2010/main" val="33026783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Data Structure (cont.)</a:t>
            </a:r>
            <a:endParaRPr lang="en-SG" dirty="0"/>
          </a:p>
        </p:txBody>
      </p:sp>
      <p:sp>
        <p:nvSpPr>
          <p:cNvPr id="5" name="Content Placeholder 4"/>
          <p:cNvSpPr>
            <a:spLocks noGrp="1"/>
          </p:cNvSpPr>
          <p:nvPr>
            <p:ph idx="1"/>
          </p:nvPr>
        </p:nvSpPr>
        <p:spPr/>
        <p:txBody>
          <a:bodyPr>
            <a:normAutofit/>
          </a:bodyPr>
          <a:lstStyle/>
          <a:p>
            <a:r>
              <a:rPr lang="en-US" dirty="0"/>
              <a:t>A </a:t>
            </a:r>
            <a:r>
              <a:rPr lang="en-US" u="sng" dirty="0"/>
              <a:t>dictionary</a:t>
            </a:r>
            <a:r>
              <a:rPr lang="en-US" dirty="0"/>
              <a:t> is more useful compared to a </a:t>
            </a:r>
            <a:r>
              <a:rPr lang="en-US" u="sng" dirty="0"/>
              <a:t>set</a:t>
            </a:r>
            <a:r>
              <a:rPr lang="en-US" dirty="0"/>
              <a:t> for most general purposes.</a:t>
            </a:r>
          </a:p>
          <a:p>
            <a:r>
              <a:rPr lang="en-US" dirty="0"/>
              <a:t>We can think of a </a:t>
            </a:r>
            <a:r>
              <a:rPr lang="en-US" u="sng" dirty="0"/>
              <a:t>list</a:t>
            </a:r>
            <a:r>
              <a:rPr lang="en-US" dirty="0"/>
              <a:t> as a </a:t>
            </a:r>
            <a:r>
              <a:rPr lang="en-US" u="sng" dirty="0"/>
              <a:t>dictionary</a:t>
            </a:r>
            <a:r>
              <a:rPr lang="en-US" dirty="0"/>
              <a:t> in which the keys are zero-based index numbers.</a:t>
            </a:r>
          </a:p>
          <a:p>
            <a:r>
              <a:rPr lang="en-US" dirty="0"/>
              <a:t>A </a:t>
            </a:r>
            <a:r>
              <a:rPr lang="en-US" u="sng" dirty="0"/>
              <a:t>string</a:t>
            </a:r>
            <a:r>
              <a:rPr lang="en-US" dirty="0"/>
              <a:t> is essentially a </a:t>
            </a:r>
            <a:r>
              <a:rPr lang="en-US" u="sng" dirty="0"/>
              <a:t>list</a:t>
            </a:r>
            <a:r>
              <a:rPr lang="en-US" dirty="0"/>
              <a:t> of characters.</a:t>
            </a:r>
          </a:p>
          <a:p>
            <a:r>
              <a:rPr lang="en-US" dirty="0"/>
              <a:t>A relational database table can be represented by a two dimensional </a:t>
            </a:r>
            <a:r>
              <a:rPr lang="en-US" u="sng" dirty="0"/>
              <a:t>list</a:t>
            </a:r>
            <a:r>
              <a:rPr lang="en-US" dirty="0"/>
              <a:t> but it is </a:t>
            </a:r>
            <a:r>
              <a:rPr lang="en-US" b="1" dirty="0"/>
              <a:t>NOT</a:t>
            </a:r>
            <a:r>
              <a:rPr lang="en-US" dirty="0"/>
              <a:t> adequate. Why?</a:t>
            </a:r>
          </a:p>
          <a:p>
            <a:r>
              <a:rPr lang="en-US" dirty="0"/>
              <a:t>Representing a relational database table with a two dimensional </a:t>
            </a:r>
            <a:r>
              <a:rPr lang="en-US" u="sng" dirty="0"/>
              <a:t>dictionary</a:t>
            </a:r>
            <a:r>
              <a:rPr lang="en-US" dirty="0"/>
              <a:t> seems more useful.</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80</a:t>
            </a:fld>
            <a:endParaRPr lang="en-US"/>
          </a:p>
        </p:txBody>
      </p:sp>
    </p:spTree>
    <p:extLst>
      <p:ext uri="{BB962C8B-B14F-4D97-AF65-F5344CB8AC3E}">
        <p14:creationId xmlns:p14="http://schemas.microsoft.com/office/powerpoint/2010/main" val="1425622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5" name="Content Placeholder 4"/>
          <p:cNvSpPr>
            <a:spLocks noGrp="1"/>
          </p:cNvSpPr>
          <p:nvPr>
            <p:ph idx="1"/>
          </p:nvPr>
        </p:nvSpPr>
        <p:spPr/>
        <p:txBody>
          <a:bodyPr/>
          <a:lstStyle/>
          <a:p>
            <a:r>
              <a:rPr lang="en-US" dirty="0"/>
              <a:t>At the end of this lecture, you should understand:</a:t>
            </a:r>
          </a:p>
          <a:p>
            <a:pPr lvl="1"/>
            <a:r>
              <a:rPr lang="en-US" dirty="0"/>
              <a:t>How to use Python’s </a:t>
            </a:r>
            <a:r>
              <a:rPr lang="en-US" dirty="0" err="1"/>
              <a:t>SciPy</a:t>
            </a:r>
            <a:r>
              <a:rPr lang="en-US" dirty="0"/>
              <a:t> </a:t>
            </a:r>
            <a:r>
              <a:rPr lang="en-SG" dirty="0"/>
              <a:t>data science libraries to perform common data analytics tasks easily:</a:t>
            </a:r>
          </a:p>
          <a:p>
            <a:pPr lvl="2"/>
            <a:r>
              <a:rPr lang="en-SG" dirty="0"/>
              <a:t>Basic Numerical Processing using </a:t>
            </a:r>
            <a:r>
              <a:rPr lang="en-SG" dirty="0" err="1"/>
              <a:t>NumPy</a:t>
            </a:r>
            <a:r>
              <a:rPr lang="en-SG" dirty="0"/>
              <a:t>.</a:t>
            </a:r>
          </a:p>
          <a:p>
            <a:pPr lvl="2"/>
            <a:r>
              <a:rPr lang="en-SG" dirty="0"/>
              <a:t>Data Preparation and Exploration using Pandas.</a:t>
            </a:r>
          </a:p>
          <a:p>
            <a:pPr lvl="2"/>
            <a:r>
              <a:rPr lang="en-SG" dirty="0"/>
              <a:t>Data Visualisation using </a:t>
            </a:r>
            <a:r>
              <a:rPr lang="en-SG" dirty="0" err="1"/>
              <a:t>Matplotlib</a:t>
            </a:r>
            <a:r>
              <a:rPr lang="en-SG" dirty="0"/>
              <a:t>.</a:t>
            </a:r>
          </a:p>
          <a:p>
            <a:pPr lvl="2"/>
            <a:r>
              <a:rPr lang="en-SG" dirty="0"/>
              <a:t>Machine Learning using </a:t>
            </a:r>
            <a:r>
              <a:rPr lang="en-SG" dirty="0" err="1"/>
              <a:t>Scikit</a:t>
            </a:r>
            <a:r>
              <a:rPr lang="en-SG" dirty="0"/>
              <a:t> Learn.</a:t>
            </a:r>
          </a:p>
          <a:p>
            <a:pPr lvl="1"/>
            <a:r>
              <a:rPr lang="en-SG" dirty="0"/>
              <a:t>How to go about performing machine learning in Python.</a:t>
            </a:r>
            <a:endParaRPr lang="en-US"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81</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7200" y="138545"/>
            <a:ext cx="928255" cy="92825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a:t>
            </a:r>
            <a:r>
              <a:rPr lang="en-US" dirty="0" err="1"/>
              <a:t>SciPy</a:t>
            </a:r>
            <a:endParaRPr lang="en-SG" dirty="0"/>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t="1" r="82787" b="3494"/>
          <a:stretch/>
        </p:blipFill>
        <p:spPr>
          <a:xfrm>
            <a:off x="7772401" y="239925"/>
            <a:ext cx="914400" cy="868439"/>
          </a:xfrm>
        </p:spPr>
      </p:pic>
      <p:sp>
        <p:nvSpPr>
          <p:cNvPr id="4" name="Slide Number Placeholder 3"/>
          <p:cNvSpPr>
            <a:spLocks noGrp="1"/>
          </p:cNvSpPr>
          <p:nvPr>
            <p:ph type="sldNum" sz="quarter" idx="12"/>
          </p:nvPr>
        </p:nvSpPr>
        <p:spPr/>
        <p:txBody>
          <a:bodyPr/>
          <a:lstStyle/>
          <a:p>
            <a:fld id="{2F424A89-909B-4BA1-940E-23EAC9404E56}" type="slidenum">
              <a:rPr lang="en-US" smtClean="0"/>
              <a:pPr/>
              <a:t>82</a:t>
            </a:fld>
            <a:endParaRPr lang="en-US"/>
          </a:p>
        </p:txBody>
      </p:sp>
      <p:sp>
        <p:nvSpPr>
          <p:cNvPr id="7" name="Content Placeholder 4"/>
          <p:cNvSpPr txBox="1">
            <a:spLocks/>
          </p:cNvSpPr>
          <p:nvPr/>
        </p:nvSpPr>
        <p:spPr>
          <a:xfrm>
            <a:off x="362274" y="1737361"/>
            <a:ext cx="8229600" cy="493776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SG" dirty="0" err="1"/>
              <a:t>SciPy</a:t>
            </a:r>
            <a:r>
              <a:rPr lang="en-SG" dirty="0"/>
              <a:t> (pronounced “Sigh Pie”) is a Python-based ecosystem of open-source software for mathematics, science, and engineering. </a:t>
            </a:r>
          </a:p>
          <a:p>
            <a:r>
              <a:rPr lang="en-SG" dirty="0"/>
              <a:t>Some of the core packages include:</a:t>
            </a:r>
          </a:p>
          <a:p>
            <a:pPr lvl="1"/>
            <a:r>
              <a:rPr lang="pt-BR" dirty="0"/>
              <a:t>NumPy – Base N-dimensional array package.</a:t>
            </a:r>
            <a:endParaRPr lang="en-US" dirty="0"/>
          </a:p>
          <a:p>
            <a:pPr lvl="1"/>
            <a:endParaRPr lang="en-SG" dirty="0"/>
          </a:p>
          <a:p>
            <a:pPr lvl="1"/>
            <a:r>
              <a:rPr lang="en-SG" dirty="0" err="1"/>
              <a:t>SciPy</a:t>
            </a:r>
            <a:r>
              <a:rPr lang="en-SG" dirty="0"/>
              <a:t> library – Fundamental library for scientific computing.</a:t>
            </a:r>
          </a:p>
          <a:p>
            <a:pPr lvl="1"/>
            <a:endParaRPr lang="pt-BR" dirty="0"/>
          </a:p>
          <a:p>
            <a:pPr lvl="1"/>
            <a:r>
              <a:rPr lang="pt-BR" dirty="0"/>
              <a:t>Matplotlib – Comprehensive 2D Plotting.</a:t>
            </a:r>
          </a:p>
          <a:p>
            <a:pPr lvl="1"/>
            <a:endParaRPr lang="pt-BR" dirty="0"/>
          </a:p>
          <a:p>
            <a:pPr lvl="1"/>
            <a:r>
              <a:rPr lang="pt-BR" dirty="0"/>
              <a:t>Pandas – Data structures &amp; analysis.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2516" y="3467652"/>
            <a:ext cx="476250" cy="4762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557" y="4258400"/>
            <a:ext cx="545522" cy="54552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9601" y="5118420"/>
            <a:ext cx="635995" cy="635995"/>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800" y="5830789"/>
            <a:ext cx="476250" cy="476250"/>
          </a:xfrm>
          <a:prstGeom prst="rect">
            <a:avLst/>
          </a:prstGeom>
        </p:spPr>
      </p:pic>
    </p:spTree>
    <p:extLst>
      <p:ext uri="{BB962C8B-B14F-4D97-AF65-F5344CB8AC3E}">
        <p14:creationId xmlns:p14="http://schemas.microsoft.com/office/powerpoint/2010/main" val="2752611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a:t>
            </a:r>
            <a:r>
              <a:rPr lang="en-US" dirty="0" err="1"/>
              <a:t>NumPy</a:t>
            </a:r>
            <a:r>
              <a:rPr lang="en-US" dirty="0"/>
              <a:t> Library</a:t>
            </a:r>
            <a:endParaRPr lang="en-SG" dirty="0"/>
          </a:p>
        </p:txBody>
      </p:sp>
      <p:sp>
        <p:nvSpPr>
          <p:cNvPr id="5" name="Content Placeholder 4"/>
          <p:cNvSpPr>
            <a:spLocks noGrp="1"/>
          </p:cNvSpPr>
          <p:nvPr>
            <p:ph idx="1"/>
          </p:nvPr>
        </p:nvSpPr>
        <p:spPr>
          <a:xfrm>
            <a:off x="514350" y="2438400"/>
            <a:ext cx="8229600" cy="3200400"/>
          </a:xfrm>
        </p:spPr>
        <p:txBody>
          <a:bodyPr>
            <a:normAutofit fontScale="92500" lnSpcReduction="10000"/>
          </a:bodyPr>
          <a:lstStyle/>
          <a:p>
            <a:r>
              <a:rPr lang="en-US" dirty="0"/>
              <a:t>The built-in tools provided by the standard Python library may be too simple or inadequate for data analysis calculation.</a:t>
            </a:r>
            <a:endParaRPr lang="en-US" b="1" dirty="0"/>
          </a:p>
          <a:p>
            <a:r>
              <a:rPr lang="en-US" b="1" dirty="0" err="1"/>
              <a:t>NumPy</a:t>
            </a:r>
            <a:r>
              <a:rPr lang="en-US" dirty="0"/>
              <a:t> is the basic package for </a:t>
            </a:r>
            <a:r>
              <a:rPr lang="en-US" u="sng" dirty="0"/>
              <a:t>scientific computing</a:t>
            </a:r>
            <a:r>
              <a:rPr lang="en-US" dirty="0"/>
              <a:t> in Python.</a:t>
            </a:r>
          </a:p>
          <a:p>
            <a:r>
              <a:rPr lang="en-US" dirty="0"/>
              <a:t>It forms the basis for many other mathematical and scientific Python packages.</a:t>
            </a:r>
          </a:p>
          <a:p>
            <a:r>
              <a:rPr lang="en-US" dirty="0" err="1"/>
              <a:t>NumPy</a:t>
            </a:r>
            <a:r>
              <a:rPr lang="en-US" dirty="0"/>
              <a:t> library is based on one main object, i.e., </a:t>
            </a:r>
            <a:r>
              <a:rPr lang="en-US" b="1" dirty="0" err="1">
                <a:solidFill>
                  <a:srgbClr val="0000FF"/>
                </a:solidFill>
                <a:latin typeface="Consolas" panose="020B0609020204030204" pitchFamily="49" charset="0"/>
              </a:rPr>
              <a:t>ndarray</a:t>
            </a:r>
            <a:r>
              <a:rPr lang="en-US" dirty="0"/>
              <a:t>, which stands for </a:t>
            </a:r>
            <a:r>
              <a:rPr lang="en-US" u="sng" dirty="0"/>
              <a:t>N-dimensional array</a:t>
            </a:r>
            <a:r>
              <a:rPr lang="en-US" dirty="0"/>
              <a:t>:</a:t>
            </a:r>
          </a:p>
          <a:p>
            <a:pPr lvl="1"/>
            <a:r>
              <a:rPr lang="en-US" dirty="0" err="1">
                <a:solidFill>
                  <a:srgbClr val="0000FF"/>
                </a:solidFill>
                <a:latin typeface="Consolas" panose="020B0609020204030204" pitchFamily="49" charset="0"/>
              </a:rPr>
              <a:t>ndarray</a:t>
            </a:r>
            <a:r>
              <a:rPr lang="en-US" dirty="0"/>
              <a:t> is a </a:t>
            </a:r>
            <a:r>
              <a:rPr lang="en-US" u="sng" dirty="0"/>
              <a:t>multidimensional</a:t>
            </a:r>
            <a:r>
              <a:rPr lang="en-US" dirty="0"/>
              <a:t> </a:t>
            </a:r>
            <a:r>
              <a:rPr lang="en-US" u="sng" dirty="0"/>
              <a:t>homogeneous</a:t>
            </a:r>
            <a:r>
              <a:rPr lang="en-US" dirty="0"/>
              <a:t> array with a </a:t>
            </a:r>
            <a:r>
              <a:rPr lang="en-US" u="sng" dirty="0"/>
              <a:t>predetermined number of items</a:t>
            </a:r>
            <a:r>
              <a:rPr lang="en-US" dirty="0"/>
              <a:t>.</a:t>
            </a:r>
          </a:p>
          <a:p>
            <a:pPr lvl="1"/>
            <a:r>
              <a:rPr lang="en-US" dirty="0"/>
              <a:t>All items are of the </a:t>
            </a:r>
            <a:r>
              <a:rPr lang="en-US" u="sng" dirty="0"/>
              <a:t>same type</a:t>
            </a:r>
            <a:r>
              <a:rPr lang="en-US" dirty="0"/>
              <a:t> and the </a:t>
            </a:r>
            <a:r>
              <a:rPr lang="en-US" u="sng" dirty="0"/>
              <a:t>same size</a:t>
            </a:r>
            <a:r>
              <a:rPr lang="en-US" dirty="0"/>
              <a: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83</a:t>
            </a:fld>
            <a:endParaRPr lang="en-US"/>
          </a:p>
        </p:txBody>
      </p:sp>
    </p:spTree>
    <p:extLst>
      <p:ext uri="{BB962C8B-B14F-4D97-AF65-F5344CB8AC3E}">
        <p14:creationId xmlns:p14="http://schemas.microsoft.com/office/powerpoint/2010/main" val="5070119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 of the </a:t>
            </a:r>
            <a:r>
              <a:rPr lang="en-US" dirty="0" err="1"/>
              <a:t>NumPy</a:t>
            </a:r>
            <a:r>
              <a:rPr lang="en-US" dirty="0"/>
              <a:t> Library (cont.)</a:t>
            </a:r>
            <a:endParaRPr lang="en-SG" dirty="0"/>
          </a:p>
        </p:txBody>
      </p:sp>
      <p:sp>
        <p:nvSpPr>
          <p:cNvPr id="5" name="Content Placeholder 4"/>
          <p:cNvSpPr>
            <a:spLocks noGrp="1"/>
          </p:cNvSpPr>
          <p:nvPr>
            <p:ph idx="1"/>
          </p:nvPr>
        </p:nvSpPr>
        <p:spPr>
          <a:xfrm>
            <a:off x="514350" y="2447862"/>
            <a:ext cx="8229600" cy="2628729"/>
          </a:xfrm>
        </p:spPr>
        <p:txBody>
          <a:bodyPr/>
          <a:lstStyle/>
          <a:p>
            <a:r>
              <a:rPr lang="en-US" dirty="0" err="1"/>
              <a:t>NumPy</a:t>
            </a:r>
            <a:r>
              <a:rPr lang="en-US" dirty="0"/>
              <a:t> library operates on the </a:t>
            </a:r>
            <a:r>
              <a:rPr lang="en-US" dirty="0" err="1">
                <a:solidFill>
                  <a:srgbClr val="0000FF"/>
                </a:solidFill>
                <a:latin typeface="Consolas" panose="020B0609020204030204" pitchFamily="49" charset="0"/>
              </a:rPr>
              <a:t>ndarray</a:t>
            </a:r>
            <a:r>
              <a:rPr lang="en-US" dirty="0"/>
              <a:t> object to support </a:t>
            </a:r>
            <a:r>
              <a:rPr lang="en-US" u="sng" dirty="0"/>
              <a:t>calculation</a:t>
            </a:r>
            <a:r>
              <a:rPr lang="en-US" dirty="0"/>
              <a:t> of multidimensional arrays and large arrays.</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84</a:t>
            </a:fld>
            <a:endParaRPr lang="en-US"/>
          </a:p>
        </p:txBody>
      </p:sp>
      <p:pic>
        <p:nvPicPr>
          <p:cNvPr id="2050" name="Picture 2" descr="https://cdn-images-1.medium.com/max/400/1*mc5YIn7jvo5uwuqBOUDw7Q.jpeg"/>
          <p:cNvPicPr>
            <a:picLocks noChangeAspect="1" noChangeArrowheads="1"/>
          </p:cNvPicPr>
          <p:nvPr/>
        </p:nvPicPr>
        <p:blipFill rotWithShape="1">
          <a:blip r:embed="rId2">
            <a:extLst>
              <a:ext uri="{28A0092B-C50C-407E-A947-70E740481C1C}">
                <a14:useLocalDpi xmlns:a14="http://schemas.microsoft.com/office/drawing/2010/main" val="0"/>
              </a:ext>
            </a:extLst>
          </a:blip>
          <a:srcRect t="21161" b="6762"/>
          <a:stretch/>
        </p:blipFill>
        <p:spPr bwMode="auto">
          <a:xfrm>
            <a:off x="4876800" y="4724400"/>
            <a:ext cx="3810000" cy="1544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592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the </a:t>
            </a:r>
            <a:r>
              <a:rPr lang="en-US" dirty="0" err="1">
                <a:solidFill>
                  <a:srgbClr val="0000FF"/>
                </a:solidFill>
                <a:latin typeface="Consolas" panose="020B0609020204030204" pitchFamily="49" charset="0"/>
              </a:rPr>
              <a:t>ndarray</a:t>
            </a:r>
            <a:r>
              <a:rPr lang="en-US" dirty="0"/>
              <a:t> Object</a:t>
            </a:r>
            <a:endParaRPr lang="en-SG" dirty="0"/>
          </a:p>
        </p:txBody>
      </p:sp>
      <p:sp>
        <p:nvSpPr>
          <p:cNvPr id="5" name="Content Placeholder 4"/>
          <p:cNvSpPr>
            <a:spLocks noGrp="1"/>
          </p:cNvSpPr>
          <p:nvPr>
            <p:ph idx="1"/>
          </p:nvPr>
        </p:nvSpPr>
        <p:spPr/>
        <p:txBody>
          <a:bodyPr>
            <a:normAutofit/>
          </a:bodyPr>
          <a:lstStyle/>
          <a:p>
            <a:r>
              <a:rPr lang="en-US" dirty="0"/>
              <a:t>The number of the dimensions and items in an array is defined by its </a:t>
            </a:r>
            <a:r>
              <a:rPr lang="en-US" dirty="0">
                <a:solidFill>
                  <a:srgbClr val="0000FF"/>
                </a:solidFill>
                <a:latin typeface="Consolas" panose="020B0609020204030204" pitchFamily="49" charset="0"/>
              </a:rPr>
              <a:t>shape</a:t>
            </a:r>
            <a:r>
              <a:rPr lang="en-US" dirty="0"/>
              <a:t>:</a:t>
            </a:r>
          </a:p>
          <a:p>
            <a:pPr lvl="1"/>
            <a:r>
              <a:rPr lang="en-US" dirty="0"/>
              <a:t>The size of each dimension is specified by a tuple of N-positive integers.</a:t>
            </a:r>
          </a:p>
          <a:p>
            <a:pPr lvl="1"/>
            <a:r>
              <a:rPr lang="en-US" dirty="0"/>
              <a:t>The dimensions are defined as axes and the number of axes is the </a:t>
            </a:r>
            <a:r>
              <a:rPr lang="en-US" b="1" dirty="0"/>
              <a:t>rank</a:t>
            </a:r>
            <a:r>
              <a:rPr lang="en-US" dirty="0"/>
              <a:t>.</a:t>
            </a:r>
          </a:p>
          <a:p>
            <a:r>
              <a:rPr lang="en-US" dirty="0"/>
              <a:t>The data type is specified by the </a:t>
            </a:r>
            <a:r>
              <a:rPr lang="en-US" dirty="0" err="1">
                <a:solidFill>
                  <a:srgbClr val="0000FF"/>
                </a:solidFill>
                <a:latin typeface="Consolas" panose="020B0609020204030204" pitchFamily="49" charset="0"/>
              </a:rPr>
              <a:t>dtype</a:t>
            </a:r>
            <a:r>
              <a:rPr lang="en-US" dirty="0"/>
              <a:t> attribute.</a:t>
            </a:r>
          </a:p>
          <a:p>
            <a:r>
              <a:rPr lang="en-US" dirty="0"/>
              <a:t>The </a:t>
            </a:r>
            <a:r>
              <a:rPr lang="en-US" dirty="0">
                <a:solidFill>
                  <a:srgbClr val="0000FF"/>
                </a:solidFill>
                <a:latin typeface="Consolas" panose="020B0609020204030204" pitchFamily="49" charset="0"/>
              </a:rPr>
              <a:t>array()</a:t>
            </a:r>
            <a:r>
              <a:rPr lang="en-US" dirty="0"/>
              <a:t> function is used to define a new </a:t>
            </a:r>
            <a:r>
              <a:rPr lang="en-US" dirty="0" err="1">
                <a:solidFill>
                  <a:srgbClr val="0000FF"/>
                </a:solidFill>
                <a:latin typeface="Consolas" panose="020B0609020204030204" pitchFamily="49" charset="0"/>
              </a:rPr>
              <a:t>ndarray</a:t>
            </a:r>
            <a:r>
              <a:rPr lang="en-US" dirty="0"/>
              <a:t> by passing in a Python list containing the elements to be included.</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85</a:t>
            </a:fld>
            <a:endParaRPr lang="en-US"/>
          </a:p>
        </p:txBody>
      </p:sp>
    </p:spTree>
    <p:extLst>
      <p:ext uri="{BB962C8B-B14F-4D97-AF65-F5344CB8AC3E}">
        <p14:creationId xmlns:p14="http://schemas.microsoft.com/office/powerpoint/2010/main" val="208350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about the </a:t>
            </a:r>
            <a:r>
              <a:rPr lang="en-US" dirty="0" err="1">
                <a:solidFill>
                  <a:srgbClr val="0000FF"/>
                </a:solidFill>
                <a:latin typeface="Consolas" panose="020B0609020204030204" pitchFamily="49" charset="0"/>
              </a:rPr>
              <a:t>ndarray</a:t>
            </a:r>
            <a:r>
              <a:rPr lang="en-US" dirty="0"/>
              <a:t> Object (cont.)</a:t>
            </a:r>
            <a:endParaRPr lang="en-SG" dirty="0"/>
          </a:p>
        </p:txBody>
      </p:sp>
      <p:sp>
        <p:nvSpPr>
          <p:cNvPr id="5" name="Content Placeholder 4"/>
          <p:cNvSpPr>
            <a:spLocks noGrp="1"/>
          </p:cNvSpPr>
          <p:nvPr>
            <p:ph idx="1"/>
          </p:nvPr>
        </p:nvSpPr>
        <p:spPr>
          <a:xfrm>
            <a:off x="846581" y="1828800"/>
            <a:ext cx="3725419" cy="3581400"/>
          </a:xfrm>
        </p:spPr>
        <p:txBody>
          <a:bodyPr/>
          <a:lstStyle/>
          <a:p>
            <a:r>
              <a:rPr lang="en-US" dirty="0"/>
              <a:t>Other important attributes of the </a:t>
            </a:r>
            <a:r>
              <a:rPr lang="en-US" dirty="0" err="1">
                <a:solidFill>
                  <a:srgbClr val="0000FF"/>
                </a:solidFill>
                <a:latin typeface="Consolas" panose="020B0609020204030204" pitchFamily="49" charset="0"/>
              </a:rPr>
              <a:t>ndarray</a:t>
            </a:r>
            <a:r>
              <a:rPr lang="en-US" dirty="0"/>
              <a:t> object:</a:t>
            </a:r>
          </a:p>
          <a:p>
            <a:pPr lvl="1"/>
            <a:r>
              <a:rPr lang="en-US" sz="2600" dirty="0" err="1">
                <a:solidFill>
                  <a:srgbClr val="0000FF"/>
                </a:solidFill>
                <a:latin typeface="Consolas" panose="020B0609020204030204" pitchFamily="49" charset="0"/>
              </a:rPr>
              <a:t>ndim</a:t>
            </a:r>
            <a:r>
              <a:rPr lang="en-US" dirty="0"/>
              <a:t> – get the number of axes or rank.</a:t>
            </a:r>
          </a:p>
          <a:p>
            <a:pPr lvl="1"/>
            <a:r>
              <a:rPr lang="en-US" sz="2600" dirty="0">
                <a:solidFill>
                  <a:srgbClr val="0000FF"/>
                </a:solidFill>
                <a:latin typeface="Consolas" panose="020B0609020204030204" pitchFamily="49" charset="0"/>
              </a:rPr>
              <a:t>size</a:t>
            </a:r>
            <a:r>
              <a:rPr lang="en-US" dirty="0"/>
              <a:t> – Length of the array</a:t>
            </a:r>
          </a:p>
          <a:p>
            <a:pPr lvl="1"/>
            <a:r>
              <a:rPr lang="en-US" sz="2600" dirty="0">
                <a:solidFill>
                  <a:srgbClr val="0000FF"/>
                </a:solidFill>
                <a:latin typeface="Consolas" panose="020B0609020204030204" pitchFamily="49" charset="0"/>
              </a:rPr>
              <a:t>shape</a:t>
            </a:r>
            <a:r>
              <a:rPr lang="en-US" dirty="0"/>
              <a:t> – Shape of the array.</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86</a:t>
            </a:fld>
            <a:endParaRPr lang="en-US"/>
          </a:p>
        </p:txBody>
      </p:sp>
      <p:pic>
        <p:nvPicPr>
          <p:cNvPr id="6" name="Picture 5"/>
          <p:cNvPicPr>
            <a:picLocks noChangeAspect="1"/>
          </p:cNvPicPr>
          <p:nvPr/>
        </p:nvPicPr>
        <p:blipFill rotWithShape="1">
          <a:blip r:embed="rId2"/>
          <a:srcRect l="586" t="7293" r="76354" b="58332"/>
          <a:stretch/>
        </p:blipFill>
        <p:spPr>
          <a:xfrm>
            <a:off x="4572000" y="2514600"/>
            <a:ext cx="4500557" cy="3771900"/>
          </a:xfrm>
          <a:prstGeom prst="rect">
            <a:avLst/>
          </a:prstGeom>
        </p:spPr>
      </p:pic>
    </p:spTree>
    <p:extLst>
      <p:ext uri="{BB962C8B-B14F-4D97-AF65-F5344CB8AC3E}">
        <p14:creationId xmlns:p14="http://schemas.microsoft.com/office/powerpoint/2010/main" val="2408802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about the </a:t>
            </a:r>
            <a:r>
              <a:rPr lang="en-US" dirty="0" err="1">
                <a:solidFill>
                  <a:srgbClr val="0000FF"/>
                </a:solidFill>
                <a:latin typeface="Consolas" panose="020B0609020204030204" pitchFamily="49" charset="0"/>
              </a:rPr>
              <a:t>ndarray</a:t>
            </a:r>
            <a:r>
              <a:rPr lang="en-US" dirty="0"/>
              <a:t> Object (cont.)</a:t>
            </a:r>
            <a:endParaRPr lang="en-SG" dirty="0"/>
          </a:p>
        </p:txBody>
      </p:sp>
      <p:sp>
        <p:nvSpPr>
          <p:cNvPr id="5" name="Content Placeholder 4"/>
          <p:cNvSpPr>
            <a:spLocks noGrp="1"/>
          </p:cNvSpPr>
          <p:nvPr>
            <p:ph idx="1"/>
          </p:nvPr>
        </p:nvSpPr>
        <p:spPr>
          <a:xfrm>
            <a:off x="5334000" y="2286000"/>
            <a:ext cx="2895600" cy="3581400"/>
          </a:xfrm>
        </p:spPr>
        <p:txBody>
          <a:bodyPr/>
          <a:lstStyle/>
          <a:p>
            <a:r>
              <a:rPr lang="en-US" dirty="0" err="1"/>
              <a:t>NumPy</a:t>
            </a:r>
            <a:r>
              <a:rPr lang="en-US" dirty="0"/>
              <a:t> </a:t>
            </a:r>
            <a:r>
              <a:rPr lang="en-US" dirty="0" err="1">
                <a:solidFill>
                  <a:srgbClr val="0000FF"/>
                </a:solidFill>
                <a:latin typeface="Consolas" panose="020B0609020204030204" pitchFamily="49" charset="0"/>
              </a:rPr>
              <a:t>ndarray</a:t>
            </a:r>
            <a:r>
              <a:rPr lang="en-US" dirty="0"/>
              <a:t> can contain a wide variety of data types including string:</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87</a:t>
            </a:fld>
            <a:endParaRPr lang="en-US"/>
          </a:p>
        </p:txBody>
      </p:sp>
      <p:pic>
        <p:nvPicPr>
          <p:cNvPr id="6" name="Picture 5"/>
          <p:cNvPicPr>
            <a:picLocks noChangeAspect="1"/>
          </p:cNvPicPr>
          <p:nvPr/>
        </p:nvPicPr>
        <p:blipFill rotWithShape="1">
          <a:blip r:embed="rId2"/>
          <a:srcRect l="50586" t="9028" r="27159" b="69792"/>
          <a:stretch/>
        </p:blipFill>
        <p:spPr>
          <a:xfrm>
            <a:off x="838200" y="2362200"/>
            <a:ext cx="4343447" cy="2324064"/>
          </a:xfrm>
          <a:prstGeom prst="rect">
            <a:avLst/>
          </a:prstGeom>
        </p:spPr>
      </p:pic>
    </p:spTree>
    <p:extLst>
      <p:ext uri="{BB962C8B-B14F-4D97-AF65-F5344CB8AC3E}">
        <p14:creationId xmlns:p14="http://schemas.microsoft.com/office/powerpoint/2010/main" val="37209619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about the </a:t>
            </a:r>
            <a:r>
              <a:rPr lang="en-US" dirty="0" err="1">
                <a:solidFill>
                  <a:srgbClr val="0000FF"/>
                </a:solidFill>
                <a:latin typeface="Consolas" panose="020B0609020204030204" pitchFamily="49" charset="0"/>
              </a:rPr>
              <a:t>ndarray</a:t>
            </a:r>
            <a:r>
              <a:rPr lang="en-US" dirty="0"/>
              <a:t> Object (cont.)</a:t>
            </a:r>
            <a:endParaRPr lang="en-SG" dirty="0"/>
          </a:p>
        </p:txBody>
      </p:sp>
      <p:sp>
        <p:nvSpPr>
          <p:cNvPr id="5" name="Content Placeholder 4"/>
          <p:cNvSpPr>
            <a:spLocks noGrp="1"/>
          </p:cNvSpPr>
          <p:nvPr>
            <p:ph idx="1"/>
          </p:nvPr>
        </p:nvSpPr>
        <p:spPr>
          <a:xfrm>
            <a:off x="971549" y="1981200"/>
            <a:ext cx="7200900" cy="3581400"/>
          </a:xfrm>
        </p:spPr>
        <p:txBody>
          <a:bodyPr/>
          <a:lstStyle/>
          <a:p>
            <a:r>
              <a:rPr lang="en-US" dirty="0" err="1"/>
              <a:t>NumPy</a:t>
            </a:r>
            <a:r>
              <a:rPr lang="en-US" dirty="0"/>
              <a:t> supports the data types listed in the table below:</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88</a:t>
            </a:fld>
            <a:endParaRPr lang="en-US"/>
          </a:p>
        </p:txBody>
      </p:sp>
      <p:pic>
        <p:nvPicPr>
          <p:cNvPr id="6" name="Picture 5"/>
          <p:cNvPicPr>
            <a:picLocks noChangeAspect="1"/>
          </p:cNvPicPr>
          <p:nvPr/>
        </p:nvPicPr>
        <p:blipFill rotWithShape="1">
          <a:blip r:embed="rId2"/>
          <a:srcRect t="4419"/>
          <a:stretch/>
        </p:blipFill>
        <p:spPr>
          <a:xfrm>
            <a:off x="1510094" y="2406650"/>
            <a:ext cx="6123809" cy="4451350"/>
          </a:xfrm>
          <a:prstGeom prst="rect">
            <a:avLst/>
          </a:prstGeom>
        </p:spPr>
      </p:pic>
    </p:spTree>
    <p:extLst>
      <p:ext uri="{BB962C8B-B14F-4D97-AF65-F5344CB8AC3E}">
        <p14:creationId xmlns:p14="http://schemas.microsoft.com/office/powerpoint/2010/main" val="2126457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577341"/>
            <a:ext cx="8150860" cy="505908"/>
          </a:xfrm>
          <a:prstGeom prst="rect">
            <a:avLst/>
          </a:prstGeom>
        </p:spPr>
        <p:txBody>
          <a:bodyPr vert="horz" wrap="square" lIns="0" tIns="13335" rIns="0" bIns="0" rtlCol="0">
            <a:spAutoFit/>
          </a:bodyPr>
          <a:lstStyle/>
          <a:p>
            <a:pPr marL="12700">
              <a:lnSpc>
                <a:spcPct val="100000"/>
              </a:lnSpc>
              <a:spcBef>
                <a:spcPts val="105"/>
              </a:spcBef>
            </a:pPr>
            <a:r>
              <a:rPr sz="3200" b="0" dirty="0">
                <a:solidFill>
                  <a:srgbClr val="464652"/>
                </a:solidFill>
                <a:latin typeface="Bookman Old Style"/>
                <a:cs typeface="Bookman Old Style"/>
              </a:rPr>
              <a:t>Integer </a:t>
            </a:r>
            <a:r>
              <a:rPr sz="3200" b="0" spc="-5" dirty="0">
                <a:solidFill>
                  <a:srgbClr val="464652"/>
                </a:solidFill>
                <a:latin typeface="Bookman Old Style"/>
                <a:cs typeface="Bookman Old Style"/>
              </a:rPr>
              <a:t>Values</a:t>
            </a:r>
            <a:r>
              <a:rPr sz="3200" b="0" spc="-75" dirty="0">
                <a:solidFill>
                  <a:srgbClr val="464652"/>
                </a:solidFill>
                <a:latin typeface="Bookman Old Style"/>
                <a:cs typeface="Bookman Old Style"/>
              </a:rPr>
              <a:t> </a:t>
            </a:r>
            <a:r>
              <a:rPr sz="3200" b="0" spc="-5" dirty="0">
                <a:solidFill>
                  <a:srgbClr val="464652"/>
                </a:solidFill>
                <a:latin typeface="Bookman Old Style"/>
                <a:cs typeface="Bookman Old Style"/>
              </a:rPr>
              <a:t>(con</a:t>
            </a:r>
            <a:r>
              <a:rPr lang="en-US" sz="3200" spc="-5" dirty="0">
                <a:solidFill>
                  <a:srgbClr val="464652"/>
                </a:solidFill>
                <a:latin typeface="Bookman Old Style"/>
                <a:cs typeface="Bookman Old Style"/>
              </a:rPr>
              <a:t>t.</a:t>
            </a:r>
            <a:r>
              <a:rPr sz="3200" b="0" spc="-5" dirty="0">
                <a:solidFill>
                  <a:srgbClr val="464652"/>
                </a:solidFill>
                <a:latin typeface="Bookman Old Style"/>
                <a:cs typeface="Bookman Old Style"/>
              </a:rPr>
              <a:t>)</a:t>
            </a:r>
            <a:endParaRPr sz="3200" dirty="0">
              <a:latin typeface="Bookman Old Style"/>
              <a:cs typeface="Bookman Old Style"/>
            </a:endParaRPr>
          </a:p>
        </p:txBody>
      </p:sp>
      <p:sp>
        <p:nvSpPr>
          <p:cNvPr id="5" name="object 5"/>
          <p:cNvSpPr/>
          <p:nvPr/>
        </p:nvSpPr>
        <p:spPr>
          <a:xfrm>
            <a:off x="3200400" y="2057400"/>
            <a:ext cx="2571749" cy="174345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200400" y="4495800"/>
            <a:ext cx="1552574" cy="705612"/>
          </a:xfrm>
          <a:prstGeom prst="rect">
            <a:avLst/>
          </a:prstGeom>
          <a:blipFill>
            <a:blip r:embed="rId3" cstate="print"/>
            <a:stretch>
              <a:fillRect/>
            </a:stretch>
          </a:blipFill>
        </p:spPr>
        <p:txBody>
          <a:bodyPr wrap="square" lIns="0" tIns="0" rIns="0" bIns="0" rtlCol="0"/>
          <a:lstStyle/>
          <a:p>
            <a:endParaRPr/>
          </a:p>
        </p:txBody>
      </p:sp>
      <p:sp>
        <p:nvSpPr>
          <p:cNvPr id="11" name="Slide Number Placeholder 10"/>
          <p:cNvSpPr>
            <a:spLocks noGrp="1"/>
          </p:cNvSpPr>
          <p:nvPr>
            <p:ph type="sldNum" sz="quarter" idx="7"/>
          </p:nvPr>
        </p:nvSpPr>
        <p:spPr>
          <a:xfrm>
            <a:off x="612648" y="6416040"/>
            <a:ext cx="1981200" cy="365760"/>
          </a:xfrm>
        </p:spPr>
        <p:txBody>
          <a:bodyPr/>
          <a:lstStyle/>
          <a:p>
            <a:pPr marL="27940">
              <a:lnSpc>
                <a:spcPct val="100000"/>
              </a:lnSpc>
              <a:spcBef>
                <a:spcPts val="15"/>
              </a:spcBef>
            </a:pPr>
            <a:fld id="{81D60167-4931-47E6-BA6A-407CBD079E47}" type="slidenum">
              <a:rPr lang="en-SG" smtClean="0"/>
              <a:t>8</a:t>
            </a:fld>
            <a:endParaRPr lang="en-SG" dirty="0"/>
          </a:p>
        </p:txBody>
      </p:sp>
    </p:spTree>
    <p:extLst>
      <p:ext uri="{BB962C8B-B14F-4D97-AF65-F5344CB8AC3E}">
        <p14:creationId xmlns:p14="http://schemas.microsoft.com/office/powerpoint/2010/main" val="1781106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Basic Operations on </a:t>
            </a:r>
            <a:r>
              <a:rPr lang="en-US" dirty="0" err="1">
                <a:solidFill>
                  <a:srgbClr val="0000FF"/>
                </a:solidFill>
                <a:latin typeface="Consolas" panose="020B0609020204030204" pitchFamily="49" charset="0"/>
              </a:rPr>
              <a:t>ndarray</a:t>
            </a:r>
            <a:r>
              <a:rPr lang="en-US" dirty="0"/>
              <a:t> Object</a:t>
            </a:r>
            <a:endParaRPr lang="en-SG" dirty="0"/>
          </a:p>
        </p:txBody>
      </p:sp>
      <p:sp>
        <p:nvSpPr>
          <p:cNvPr id="5" name="Content Placeholder 4"/>
          <p:cNvSpPr>
            <a:spLocks noGrp="1"/>
          </p:cNvSpPr>
          <p:nvPr>
            <p:ph idx="1"/>
          </p:nvPr>
        </p:nvSpPr>
        <p:spPr>
          <a:xfrm>
            <a:off x="1028700" y="2286000"/>
            <a:ext cx="5295900" cy="3581400"/>
          </a:xfrm>
        </p:spPr>
        <p:txBody>
          <a:bodyPr>
            <a:normAutofit fontScale="92500" lnSpcReduction="20000"/>
          </a:bodyPr>
          <a:lstStyle/>
          <a:p>
            <a:r>
              <a:rPr lang="en-US" u="sng" dirty="0"/>
              <a:t>Arithmetic operations</a:t>
            </a:r>
            <a:r>
              <a:rPr lang="en-US" dirty="0"/>
              <a:t> can be performed with arithmetic operators between </a:t>
            </a:r>
            <a:r>
              <a:rPr lang="en-US" u="sng" dirty="0"/>
              <a:t>an array and a scalar</a:t>
            </a:r>
            <a:r>
              <a:rPr lang="en-US" dirty="0"/>
              <a:t>:</a:t>
            </a:r>
          </a:p>
          <a:p>
            <a:pPr lvl="1"/>
            <a:r>
              <a:rPr lang="en-US" dirty="0"/>
              <a:t>Common operators include addition or multiplication.</a:t>
            </a:r>
          </a:p>
          <a:p>
            <a:pPr lvl="1"/>
            <a:r>
              <a:rPr lang="en-US" dirty="0"/>
              <a:t>Operations are </a:t>
            </a:r>
            <a:r>
              <a:rPr lang="en-US" u="sng" dirty="0"/>
              <a:t>element-wise,</a:t>
            </a:r>
            <a:r>
              <a:rPr lang="en-US" dirty="0"/>
              <a:t> i.e., the operators are applied only between corresponding elements that occupy the same position.</a:t>
            </a:r>
          </a:p>
          <a:p>
            <a:pPr lvl="1"/>
            <a:r>
              <a:rPr lang="en-US" dirty="0"/>
              <a:t>The end result will be a new array containing the results in the same location of the operands.</a:t>
            </a:r>
          </a:p>
          <a:p>
            <a:pPr lvl="1"/>
            <a:r>
              <a:rPr lang="en-US" dirty="0"/>
              <a:t>Can be applied to </a:t>
            </a:r>
            <a:r>
              <a:rPr lang="en-US" u="sng" dirty="0"/>
              <a:t>multidimensional                                  array</a:t>
            </a:r>
            <a:r>
              <a:rPr lang="en-US" dirty="0"/>
              <a:t> too.</a:t>
            </a:r>
          </a:p>
          <a:p>
            <a:pPr lvl="1"/>
            <a:endParaRPr lang="en-US" dirty="0"/>
          </a:p>
          <a:p>
            <a:pPr lvl="1"/>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89</a:t>
            </a:fld>
            <a:endParaRPr lang="en-US"/>
          </a:p>
        </p:txBody>
      </p:sp>
      <p:pic>
        <p:nvPicPr>
          <p:cNvPr id="6" name="Picture 5"/>
          <p:cNvPicPr>
            <a:picLocks noChangeAspect="1"/>
          </p:cNvPicPr>
          <p:nvPr/>
        </p:nvPicPr>
        <p:blipFill rotWithShape="1">
          <a:blip r:embed="rId2">
            <a:clrChange>
              <a:clrFrom>
                <a:srgbClr val="FFFFFF"/>
              </a:clrFrom>
              <a:clrTo>
                <a:srgbClr val="FFFFFF">
                  <a:alpha val="0"/>
                </a:srgbClr>
              </a:clrTo>
            </a:clrChange>
          </a:blip>
          <a:srcRect l="37116" t="39584" r="40044" b="28541"/>
          <a:stretch/>
        </p:blipFill>
        <p:spPr>
          <a:xfrm>
            <a:off x="5867400" y="3429000"/>
            <a:ext cx="2971800" cy="2331720"/>
          </a:xfrm>
          <a:prstGeom prst="rect">
            <a:avLst/>
          </a:prstGeom>
        </p:spPr>
      </p:pic>
    </p:spTree>
    <p:extLst>
      <p:ext uri="{BB962C8B-B14F-4D97-AF65-F5344CB8AC3E}">
        <p14:creationId xmlns:p14="http://schemas.microsoft.com/office/powerpoint/2010/main" val="11815645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33400"/>
            <a:ext cx="7543800" cy="951394"/>
          </a:xfrm>
        </p:spPr>
        <p:txBody>
          <a:bodyPr>
            <a:noAutofit/>
          </a:bodyPr>
          <a:lstStyle/>
          <a:p>
            <a:r>
              <a:rPr lang="en-US" dirty="0"/>
              <a:t>Basic Operations on </a:t>
            </a:r>
            <a:r>
              <a:rPr lang="en-US" dirty="0" err="1">
                <a:solidFill>
                  <a:srgbClr val="0000FF"/>
                </a:solidFill>
                <a:latin typeface="Consolas" panose="020B0609020204030204" pitchFamily="49" charset="0"/>
              </a:rPr>
              <a:t>ndarray</a:t>
            </a:r>
            <a:r>
              <a:rPr lang="en-US" dirty="0"/>
              <a:t> Object (cont.)</a:t>
            </a:r>
            <a:endParaRPr lang="en-SG" dirty="0"/>
          </a:p>
        </p:txBody>
      </p:sp>
      <p:pic>
        <p:nvPicPr>
          <p:cNvPr id="11" name="Content Placeholder 10"/>
          <p:cNvPicPr>
            <a:picLocks noGrp="1" noChangeAspect="1"/>
          </p:cNvPicPr>
          <p:nvPr>
            <p:ph idx="1"/>
          </p:nvPr>
        </p:nvPicPr>
        <p:blipFill rotWithShape="1">
          <a:blip r:embed="rId2"/>
          <a:srcRect l="51171" t="8308" r="30088" b="47247"/>
          <a:stretch/>
        </p:blipFill>
        <p:spPr>
          <a:xfrm>
            <a:off x="1981200" y="1860292"/>
            <a:ext cx="3657600" cy="4876800"/>
          </a:xfrm>
          <a:prstGeom prst="rect">
            <a:avLst/>
          </a:prstGeom>
        </p:spPr>
      </p:pic>
      <p:sp>
        <p:nvSpPr>
          <p:cNvPr id="4" name="Slide Number Placeholder 3"/>
          <p:cNvSpPr>
            <a:spLocks noGrp="1"/>
          </p:cNvSpPr>
          <p:nvPr>
            <p:ph type="sldNum" sz="quarter" idx="12"/>
          </p:nvPr>
        </p:nvSpPr>
        <p:spPr/>
        <p:txBody>
          <a:bodyPr/>
          <a:lstStyle/>
          <a:p>
            <a:fld id="{2F424A89-909B-4BA1-940E-23EAC9404E56}" type="slidenum">
              <a:rPr lang="en-US" smtClean="0"/>
              <a:pPr/>
              <a:t>90</a:t>
            </a:fld>
            <a:endParaRPr lang="en-US"/>
          </a:p>
        </p:txBody>
      </p:sp>
    </p:spTree>
    <p:extLst>
      <p:ext uri="{BB962C8B-B14F-4D97-AF65-F5344CB8AC3E}">
        <p14:creationId xmlns:p14="http://schemas.microsoft.com/office/powerpoint/2010/main" val="42726791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Basic Operations on </a:t>
            </a:r>
            <a:r>
              <a:rPr lang="en-US" dirty="0" err="1">
                <a:solidFill>
                  <a:srgbClr val="0000FF"/>
                </a:solidFill>
                <a:latin typeface="Consolas" panose="020B0609020204030204" pitchFamily="49" charset="0"/>
              </a:rPr>
              <a:t>ndarray</a:t>
            </a:r>
            <a:r>
              <a:rPr lang="en-US" dirty="0"/>
              <a:t> Object (cont.)</a:t>
            </a:r>
            <a:endParaRPr lang="en-SG" dirty="0"/>
          </a:p>
        </p:txBody>
      </p:sp>
      <p:sp>
        <p:nvSpPr>
          <p:cNvPr id="5" name="Content Placeholder 4"/>
          <p:cNvSpPr>
            <a:spLocks noGrp="1"/>
          </p:cNvSpPr>
          <p:nvPr>
            <p:ph idx="1"/>
          </p:nvPr>
        </p:nvSpPr>
        <p:spPr/>
        <p:txBody>
          <a:bodyPr/>
          <a:lstStyle/>
          <a:p>
            <a:r>
              <a:rPr lang="en-US" dirty="0"/>
              <a:t>Matrix product:</a:t>
            </a:r>
          </a:p>
          <a:p>
            <a:pPr lvl="1"/>
            <a:r>
              <a:rPr lang="en-US" dirty="0"/>
              <a:t>Matrix product that applies that applies to </a:t>
            </a:r>
            <a:r>
              <a:rPr lang="en-US" u="sng" dirty="0"/>
              <a:t>two arrays</a:t>
            </a:r>
            <a:r>
              <a:rPr lang="en-US" dirty="0"/>
              <a:t> can be done with the </a:t>
            </a:r>
            <a:r>
              <a:rPr lang="en-US" dirty="0">
                <a:solidFill>
                  <a:srgbClr val="0000FF"/>
                </a:solidFill>
                <a:latin typeface="Consolas" panose="020B0609020204030204" pitchFamily="49" charset="0"/>
              </a:rPr>
              <a:t>dot()</a:t>
            </a:r>
            <a:r>
              <a:rPr lang="en-US" dirty="0"/>
              <a:t> function.</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91</a:t>
            </a:fld>
            <a:endParaRPr lang="en-US"/>
          </a:p>
        </p:txBody>
      </p:sp>
      <p:pic>
        <p:nvPicPr>
          <p:cNvPr id="7" name="Picture 6"/>
          <p:cNvPicPr>
            <a:picLocks noChangeAspect="1"/>
          </p:cNvPicPr>
          <p:nvPr/>
        </p:nvPicPr>
        <p:blipFill>
          <a:blip r:embed="rId2"/>
          <a:stretch>
            <a:fillRect/>
          </a:stretch>
        </p:blipFill>
        <p:spPr>
          <a:xfrm>
            <a:off x="1486285" y="2743200"/>
            <a:ext cx="6171429" cy="2695238"/>
          </a:xfrm>
          <a:prstGeom prst="rect">
            <a:avLst/>
          </a:prstGeom>
        </p:spPr>
      </p:pic>
    </p:spTree>
    <p:extLst>
      <p:ext uri="{BB962C8B-B14F-4D97-AF65-F5344CB8AC3E}">
        <p14:creationId xmlns:p14="http://schemas.microsoft.com/office/powerpoint/2010/main" val="28869069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Basic Operations on </a:t>
            </a:r>
            <a:r>
              <a:rPr lang="en-US" dirty="0" err="1">
                <a:solidFill>
                  <a:srgbClr val="0000FF"/>
                </a:solidFill>
                <a:latin typeface="Consolas" panose="020B0609020204030204" pitchFamily="49" charset="0"/>
              </a:rPr>
              <a:t>ndarray</a:t>
            </a:r>
            <a:r>
              <a:rPr lang="en-US" dirty="0"/>
              <a:t> Object (cont.)</a:t>
            </a:r>
            <a:endParaRPr lang="en-SG" dirty="0"/>
          </a:p>
        </p:txBody>
      </p:sp>
      <p:pic>
        <p:nvPicPr>
          <p:cNvPr id="6" name="Content Placeholder 5"/>
          <p:cNvPicPr>
            <a:picLocks noGrp="1" noChangeAspect="1"/>
          </p:cNvPicPr>
          <p:nvPr>
            <p:ph idx="1"/>
          </p:nvPr>
        </p:nvPicPr>
        <p:blipFill rotWithShape="1">
          <a:blip r:embed="rId2"/>
          <a:srcRect l="51707" t="6919" r="29553" b="69469"/>
          <a:stretch/>
        </p:blipFill>
        <p:spPr>
          <a:xfrm>
            <a:off x="775845" y="2521966"/>
            <a:ext cx="3657600" cy="2590800"/>
          </a:xfrm>
          <a:prstGeom prst="rect">
            <a:avLst/>
          </a:prstGeom>
        </p:spPr>
      </p:pic>
      <p:sp>
        <p:nvSpPr>
          <p:cNvPr id="4" name="Slide Number Placeholder 3"/>
          <p:cNvSpPr>
            <a:spLocks noGrp="1"/>
          </p:cNvSpPr>
          <p:nvPr>
            <p:ph type="sldNum" sz="quarter" idx="12"/>
          </p:nvPr>
        </p:nvSpPr>
        <p:spPr/>
        <p:txBody>
          <a:bodyPr/>
          <a:lstStyle/>
          <a:p>
            <a:fld id="{2F424A89-909B-4BA1-940E-23EAC9404E56}" type="slidenum">
              <a:rPr lang="en-US" smtClean="0"/>
              <a:pPr/>
              <a:t>92</a:t>
            </a:fld>
            <a:endParaRPr lang="en-US"/>
          </a:p>
        </p:txBody>
      </p:sp>
    </p:spTree>
    <p:extLst>
      <p:ext uri="{BB962C8B-B14F-4D97-AF65-F5344CB8AC3E}">
        <p14:creationId xmlns:p14="http://schemas.microsoft.com/office/powerpoint/2010/main" val="33311121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Basic Operations on </a:t>
            </a:r>
            <a:r>
              <a:rPr lang="en-US" dirty="0" err="1">
                <a:solidFill>
                  <a:srgbClr val="0000FF"/>
                </a:solidFill>
                <a:latin typeface="Consolas" panose="020B0609020204030204" pitchFamily="49" charset="0"/>
              </a:rPr>
              <a:t>ndarray</a:t>
            </a:r>
            <a:r>
              <a:rPr lang="en-US" dirty="0"/>
              <a:t> Object (cont.)</a:t>
            </a:r>
            <a:endParaRPr lang="en-SG" dirty="0"/>
          </a:p>
        </p:txBody>
      </p:sp>
      <p:sp>
        <p:nvSpPr>
          <p:cNvPr id="5" name="Content Placeholder 4"/>
          <p:cNvSpPr>
            <a:spLocks noGrp="1"/>
          </p:cNvSpPr>
          <p:nvPr>
            <p:ph idx="1"/>
          </p:nvPr>
        </p:nvSpPr>
        <p:spPr/>
        <p:txBody>
          <a:bodyPr>
            <a:normAutofit fontScale="92500"/>
          </a:bodyPr>
          <a:lstStyle/>
          <a:p>
            <a:r>
              <a:rPr lang="en-US" dirty="0"/>
              <a:t>Indexing and iterating an array:</a:t>
            </a:r>
          </a:p>
          <a:p>
            <a:pPr lvl="1"/>
            <a:r>
              <a:rPr lang="en-US" dirty="0"/>
              <a:t>Array indexing uses the square brackets (‘</a:t>
            </a:r>
            <a:r>
              <a:rPr lang="en-US" dirty="0">
                <a:solidFill>
                  <a:srgbClr val="0000FF"/>
                </a:solidFill>
                <a:latin typeface="Consolas" panose="020B0609020204030204" pitchFamily="49" charset="0"/>
              </a:rPr>
              <a:t>[]</a:t>
            </a:r>
            <a:r>
              <a:rPr lang="en-US" dirty="0"/>
              <a:t>’) to index the elements of the array so that each element can be individually referenced.</a:t>
            </a:r>
          </a:p>
          <a:p>
            <a:pPr lvl="1"/>
            <a:r>
              <a:rPr lang="en-US" dirty="0"/>
              <a:t>Indexing allows the users to extract a value, select items or even assign new value to an element in the array.</a:t>
            </a:r>
          </a:p>
          <a:p>
            <a:pPr lvl="1"/>
            <a:r>
              <a:rPr lang="en-US" dirty="0"/>
              <a:t>When an array is newly created, an appropriate scale index is automatically created.</a:t>
            </a:r>
          </a:p>
          <a:p>
            <a:pPr lvl="1"/>
            <a:r>
              <a:rPr lang="en-US" dirty="0"/>
              <a:t>We can use the </a:t>
            </a:r>
            <a:r>
              <a:rPr lang="en-US" dirty="0">
                <a:solidFill>
                  <a:srgbClr val="0000FF"/>
                </a:solidFill>
                <a:latin typeface="Consolas" panose="020B0609020204030204" pitchFamily="49" charset="0"/>
              </a:rPr>
              <a:t>for</a:t>
            </a:r>
            <a:r>
              <a:rPr lang="en-US" dirty="0"/>
              <a:t> statement to iterate an N-dimensional array.</a:t>
            </a:r>
          </a:p>
          <a:p>
            <a:pPr lvl="1"/>
            <a:r>
              <a:rPr lang="en-US" dirty="0"/>
              <a:t>When N &gt; 1, we can use multiple nested </a:t>
            </a:r>
            <a:r>
              <a:rPr lang="en-US" dirty="0">
                <a:solidFill>
                  <a:srgbClr val="0000FF"/>
                </a:solidFill>
                <a:latin typeface="Consolas" panose="020B0609020204030204" pitchFamily="49" charset="0"/>
              </a:rPr>
              <a:t>for</a:t>
            </a:r>
            <a:r>
              <a:rPr lang="en-US" dirty="0"/>
              <a:t> statements.</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93</a:t>
            </a:fld>
            <a:endParaRPr lang="en-US"/>
          </a:p>
        </p:txBody>
      </p:sp>
    </p:spTree>
    <p:extLst>
      <p:ext uri="{BB962C8B-B14F-4D97-AF65-F5344CB8AC3E}">
        <p14:creationId xmlns:p14="http://schemas.microsoft.com/office/powerpoint/2010/main" val="7992776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252" y="60846"/>
            <a:ext cx="7200900" cy="1485900"/>
          </a:xfrm>
        </p:spPr>
        <p:txBody>
          <a:bodyPr>
            <a:noAutofit/>
          </a:bodyPr>
          <a:lstStyle/>
          <a:p>
            <a:r>
              <a:rPr lang="en-US" dirty="0"/>
              <a:t>Basic Operations on </a:t>
            </a:r>
            <a:r>
              <a:rPr lang="en-US" dirty="0" err="1">
                <a:solidFill>
                  <a:srgbClr val="0000FF"/>
                </a:solidFill>
                <a:latin typeface="Consolas" panose="020B0609020204030204" pitchFamily="49" charset="0"/>
              </a:rPr>
              <a:t>ndarray</a:t>
            </a:r>
            <a:r>
              <a:rPr lang="en-US" dirty="0"/>
              <a:t> Object (cont.)</a:t>
            </a:r>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94</a:t>
            </a:fld>
            <a:endParaRPr lang="en-US"/>
          </a:p>
        </p:txBody>
      </p:sp>
      <p:pic>
        <p:nvPicPr>
          <p:cNvPr id="6" name="Picture 5"/>
          <p:cNvPicPr>
            <a:picLocks noChangeAspect="1"/>
          </p:cNvPicPr>
          <p:nvPr/>
        </p:nvPicPr>
        <p:blipFill>
          <a:blip r:embed="rId2"/>
          <a:stretch>
            <a:fillRect/>
          </a:stretch>
        </p:blipFill>
        <p:spPr>
          <a:xfrm>
            <a:off x="457199" y="1714714"/>
            <a:ext cx="3361905" cy="1714286"/>
          </a:xfrm>
          <a:prstGeom prst="rect">
            <a:avLst/>
          </a:prstGeom>
        </p:spPr>
      </p:pic>
      <p:pic>
        <p:nvPicPr>
          <p:cNvPr id="7" name="Picture 6"/>
          <p:cNvPicPr>
            <a:picLocks noChangeAspect="1"/>
          </p:cNvPicPr>
          <p:nvPr/>
        </p:nvPicPr>
        <p:blipFill>
          <a:blip r:embed="rId3"/>
          <a:stretch>
            <a:fillRect/>
          </a:stretch>
        </p:blipFill>
        <p:spPr>
          <a:xfrm>
            <a:off x="685771" y="3558688"/>
            <a:ext cx="2904762" cy="3104762"/>
          </a:xfrm>
          <a:prstGeom prst="rect">
            <a:avLst/>
          </a:prstGeom>
        </p:spPr>
      </p:pic>
      <p:pic>
        <p:nvPicPr>
          <p:cNvPr id="8" name="Picture 7"/>
          <p:cNvPicPr>
            <a:picLocks noChangeAspect="1"/>
          </p:cNvPicPr>
          <p:nvPr/>
        </p:nvPicPr>
        <p:blipFill rotWithShape="1">
          <a:blip r:embed="rId4"/>
          <a:srcRect l="51171" t="7986" r="27745" b="66666"/>
          <a:stretch/>
        </p:blipFill>
        <p:spPr>
          <a:xfrm>
            <a:off x="4191000" y="1302327"/>
            <a:ext cx="4114907" cy="2781336"/>
          </a:xfrm>
          <a:prstGeom prst="rect">
            <a:avLst/>
          </a:prstGeom>
        </p:spPr>
      </p:pic>
    </p:spTree>
    <p:extLst>
      <p:ext uri="{BB962C8B-B14F-4D97-AF65-F5344CB8AC3E}">
        <p14:creationId xmlns:p14="http://schemas.microsoft.com/office/powerpoint/2010/main" val="13980751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Basic Operations on </a:t>
            </a:r>
            <a:r>
              <a:rPr lang="en-US" dirty="0" err="1">
                <a:solidFill>
                  <a:srgbClr val="0000FF"/>
                </a:solidFill>
                <a:latin typeface="Consolas" panose="020B0609020204030204" pitchFamily="49" charset="0"/>
              </a:rPr>
              <a:t>ndarray</a:t>
            </a:r>
            <a:r>
              <a:rPr lang="en-US" dirty="0"/>
              <a:t> Object (cont.)</a:t>
            </a:r>
            <a:endParaRPr lang="en-SG" dirty="0"/>
          </a:p>
        </p:txBody>
      </p:sp>
      <p:pic>
        <p:nvPicPr>
          <p:cNvPr id="10" name="Content Placeholder 9"/>
          <p:cNvPicPr>
            <a:picLocks noGrp="1" noChangeAspect="1"/>
          </p:cNvPicPr>
          <p:nvPr>
            <p:ph idx="1"/>
          </p:nvPr>
        </p:nvPicPr>
        <p:blipFill rotWithShape="1">
          <a:blip r:embed="rId2"/>
          <a:stretch/>
        </p:blipFill>
        <p:spPr>
          <a:xfrm>
            <a:off x="1444129" y="2286000"/>
            <a:ext cx="6370042" cy="3581400"/>
          </a:xfrm>
          <a:prstGeom prst="rect">
            <a:avLst/>
          </a:prstGeom>
        </p:spPr>
      </p:pic>
      <p:sp>
        <p:nvSpPr>
          <p:cNvPr id="4" name="Slide Number Placeholder 3"/>
          <p:cNvSpPr>
            <a:spLocks noGrp="1"/>
          </p:cNvSpPr>
          <p:nvPr>
            <p:ph type="sldNum" sz="quarter" idx="12"/>
          </p:nvPr>
        </p:nvSpPr>
        <p:spPr/>
        <p:txBody>
          <a:bodyPr/>
          <a:lstStyle/>
          <a:p>
            <a:fld id="{2F424A89-909B-4BA1-940E-23EAC9404E56}" type="slidenum">
              <a:rPr lang="en-US" smtClean="0"/>
              <a:pPr/>
              <a:t>95</a:t>
            </a:fld>
            <a:endParaRPr lang="en-US"/>
          </a:p>
        </p:txBody>
      </p:sp>
    </p:spTree>
    <p:extLst>
      <p:ext uri="{BB962C8B-B14F-4D97-AF65-F5344CB8AC3E}">
        <p14:creationId xmlns:p14="http://schemas.microsoft.com/office/powerpoint/2010/main" val="11294729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Panda Library</a:t>
            </a:r>
            <a:endParaRPr lang="en-SG" dirty="0"/>
          </a:p>
        </p:txBody>
      </p:sp>
      <p:sp>
        <p:nvSpPr>
          <p:cNvPr id="5" name="Content Placeholder 4"/>
          <p:cNvSpPr>
            <a:spLocks noGrp="1"/>
          </p:cNvSpPr>
          <p:nvPr>
            <p:ph idx="1"/>
          </p:nvPr>
        </p:nvSpPr>
        <p:spPr/>
        <p:txBody>
          <a:bodyPr>
            <a:normAutofit/>
          </a:bodyPr>
          <a:lstStyle/>
          <a:p>
            <a:r>
              <a:rPr lang="en-SG" dirty="0"/>
              <a:t>Panda is an open source Python library for performing highly specialised data analysis.</a:t>
            </a:r>
          </a:p>
          <a:p>
            <a:r>
              <a:rPr lang="en-SG" dirty="0"/>
              <a:t>It provides a </a:t>
            </a:r>
            <a:r>
              <a:rPr lang="en-SG" u="sng" dirty="0"/>
              <a:t>single library</a:t>
            </a:r>
            <a:r>
              <a:rPr lang="en-SG" dirty="0"/>
              <a:t> for data analysts to easily </a:t>
            </a:r>
            <a:r>
              <a:rPr lang="en-SG" u="sng" dirty="0"/>
              <a:t>process data</a:t>
            </a:r>
            <a:r>
              <a:rPr lang="en-SG" dirty="0"/>
              <a:t>, </a:t>
            </a:r>
            <a:r>
              <a:rPr lang="en-SG" u="sng" dirty="0"/>
              <a:t>extract data</a:t>
            </a:r>
            <a:r>
              <a:rPr lang="en-SG" dirty="0"/>
              <a:t> and </a:t>
            </a:r>
            <a:r>
              <a:rPr lang="en-SG" u="sng" dirty="0"/>
              <a:t>manipulate data</a:t>
            </a:r>
            <a:r>
              <a:rPr lang="en-SG" dirty="0"/>
              <a:t>, i.e., data preparation.</a:t>
            </a:r>
          </a:p>
          <a:p>
            <a:r>
              <a:rPr lang="en-SG" dirty="0"/>
              <a:t>Panda is built upon the </a:t>
            </a:r>
            <a:r>
              <a:rPr lang="en-SG" dirty="0" err="1"/>
              <a:t>NumPy</a:t>
            </a:r>
            <a:r>
              <a:rPr lang="en-SG" dirty="0"/>
              <a:t> library.</a:t>
            </a:r>
          </a:p>
          <a:p>
            <a:r>
              <a:rPr lang="en-SG" dirty="0"/>
              <a:t>The standard data structures provided by Python and the </a:t>
            </a:r>
            <a:r>
              <a:rPr lang="en-SG" dirty="0" err="1">
                <a:solidFill>
                  <a:srgbClr val="0000FF"/>
                </a:solidFill>
                <a:latin typeface="Consolas" panose="020B0609020204030204" pitchFamily="49" charset="0"/>
                <a:cs typeface="Consolas" panose="020B0609020204030204" pitchFamily="49" charset="0"/>
              </a:rPr>
              <a:t>ndarray</a:t>
            </a:r>
            <a:r>
              <a:rPr lang="en-SG" dirty="0"/>
              <a:t> provided by </a:t>
            </a:r>
            <a:r>
              <a:rPr lang="en-SG" dirty="0" err="1"/>
              <a:t>NumPy</a:t>
            </a:r>
            <a:r>
              <a:rPr lang="en-SG" dirty="0"/>
              <a:t> are not ideal for working with </a:t>
            </a:r>
            <a:r>
              <a:rPr lang="en-SG" u="sng" dirty="0"/>
              <a:t>relational data</a:t>
            </a:r>
            <a:r>
              <a:rPr lang="en-SG" dirty="0"/>
              <a:t> or </a:t>
            </a:r>
            <a:r>
              <a:rPr lang="en-SG" u="sng" dirty="0"/>
              <a:t>labelled data</a:t>
            </a:r>
            <a:r>
              <a:rPr lang="en-SG" dirty="0"/>
              <a:t>.</a:t>
            </a:r>
          </a:p>
          <a:p>
            <a:endParaRPr lang="en-SG" dirty="0"/>
          </a:p>
        </p:txBody>
      </p:sp>
      <p:sp>
        <p:nvSpPr>
          <p:cNvPr id="4" name="Slide Number Placeholder 3"/>
          <p:cNvSpPr>
            <a:spLocks noGrp="1"/>
          </p:cNvSpPr>
          <p:nvPr>
            <p:ph type="sldNum" sz="quarter" idx="12"/>
          </p:nvPr>
        </p:nvSpPr>
        <p:spPr/>
        <p:txBody>
          <a:bodyPr/>
          <a:lstStyle/>
          <a:p>
            <a:fld id="{2F424A89-909B-4BA1-940E-23EAC9404E56}" type="slidenum">
              <a:rPr lang="en-US" smtClean="0"/>
              <a:pPr/>
              <a:t>96</a:t>
            </a:fld>
            <a:endParaRPr lang="en-US"/>
          </a:p>
        </p:txBody>
      </p:sp>
      <p:pic>
        <p:nvPicPr>
          <p:cNvPr id="1026" name="Picture 2" descr="https://cdn-images-1.medium.com/max/1600/1*93CVLqnQESmvfOhzvYUgQw.png"/>
          <p:cNvPicPr>
            <a:picLocks noChangeAspect="1" noChangeArrowheads="1"/>
          </p:cNvPicPr>
          <p:nvPr/>
        </p:nvPicPr>
        <p:blipFill rotWithShape="1">
          <a:blip r:embed="rId2">
            <a:extLst>
              <a:ext uri="{28A0092B-C50C-407E-A947-70E740481C1C}">
                <a14:useLocalDpi xmlns:a14="http://schemas.microsoft.com/office/drawing/2010/main" val="0"/>
              </a:ext>
            </a:extLst>
          </a:blip>
          <a:srcRect l="11659" r="10087" b="12650"/>
          <a:stretch/>
        </p:blipFill>
        <p:spPr bwMode="auto">
          <a:xfrm>
            <a:off x="6553200" y="4800600"/>
            <a:ext cx="2514600" cy="145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4370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 of the Panda Library (cont.)</a:t>
            </a:r>
            <a:endParaRPr lang="en-GB" dirty="0"/>
          </a:p>
        </p:txBody>
      </p:sp>
      <p:sp>
        <p:nvSpPr>
          <p:cNvPr id="5" name="Content Placeholder 4"/>
          <p:cNvSpPr>
            <a:spLocks noGrp="1"/>
          </p:cNvSpPr>
          <p:nvPr>
            <p:ph idx="1"/>
          </p:nvPr>
        </p:nvSpPr>
        <p:spPr/>
        <p:txBody>
          <a:bodyPr/>
          <a:lstStyle/>
          <a:p>
            <a:r>
              <a:rPr lang="en-SG" dirty="0"/>
              <a:t>Panda fills this important gap by providing two new data structures, namely </a:t>
            </a:r>
            <a:r>
              <a:rPr lang="en-SG" dirty="0">
                <a:solidFill>
                  <a:srgbClr val="0000FF"/>
                </a:solidFill>
                <a:latin typeface="Consolas" panose="020B0609020204030204" pitchFamily="49" charset="0"/>
                <a:cs typeface="Consolas" panose="020B0609020204030204" pitchFamily="49" charset="0"/>
              </a:rPr>
              <a:t>Series</a:t>
            </a:r>
            <a:r>
              <a:rPr lang="en-SG" dirty="0"/>
              <a:t> and </a:t>
            </a:r>
            <a:r>
              <a:rPr lang="en-SG" dirty="0" err="1">
                <a:solidFill>
                  <a:srgbClr val="0000FF"/>
                </a:solidFill>
                <a:latin typeface="Consolas" panose="020B0609020204030204" pitchFamily="49" charset="0"/>
                <a:cs typeface="Consolas" panose="020B0609020204030204" pitchFamily="49" charset="0"/>
              </a:rPr>
              <a:t>DataFrame</a:t>
            </a:r>
            <a:r>
              <a:rPr lang="en-SG" dirty="0"/>
              <a:t>.</a:t>
            </a:r>
          </a:p>
          <a:p>
            <a:r>
              <a:rPr lang="en-SG" dirty="0">
                <a:solidFill>
                  <a:srgbClr val="0000FF"/>
                </a:solidFill>
                <a:latin typeface="Consolas" panose="020B0609020204030204" pitchFamily="49" charset="0"/>
                <a:cs typeface="Consolas" panose="020B0609020204030204" pitchFamily="49" charset="0"/>
              </a:rPr>
              <a:t>Series</a:t>
            </a:r>
            <a:r>
              <a:rPr lang="en-SG" dirty="0"/>
              <a:t> and </a:t>
            </a:r>
            <a:r>
              <a:rPr lang="en-SG" dirty="0" err="1">
                <a:solidFill>
                  <a:srgbClr val="0000FF"/>
                </a:solidFill>
                <a:latin typeface="Consolas" panose="020B0609020204030204" pitchFamily="49" charset="0"/>
                <a:cs typeface="Consolas" panose="020B0609020204030204" pitchFamily="49" charset="0"/>
              </a:rPr>
              <a:t>DataFrame</a:t>
            </a:r>
            <a:r>
              <a:rPr lang="en-SG" dirty="0"/>
              <a:t> provide data analysts with the data manipulation capability equivalent to </a:t>
            </a:r>
            <a:r>
              <a:rPr lang="en-SG" u="sng" dirty="0"/>
              <a:t>SQL-based relational database</a:t>
            </a:r>
            <a:r>
              <a:rPr lang="en-SG" dirty="0"/>
              <a:t> within Python.</a:t>
            </a:r>
          </a:p>
        </p:txBody>
      </p:sp>
      <p:sp>
        <p:nvSpPr>
          <p:cNvPr id="4" name="Slide Number Placeholder 3"/>
          <p:cNvSpPr>
            <a:spLocks noGrp="1"/>
          </p:cNvSpPr>
          <p:nvPr>
            <p:ph type="sldNum" sz="quarter" idx="12"/>
          </p:nvPr>
        </p:nvSpPr>
        <p:spPr/>
        <p:txBody>
          <a:bodyPr/>
          <a:lstStyle/>
          <a:p>
            <a:fld id="{2F424A89-909B-4BA1-940E-23EAC9404E56}" type="slidenum">
              <a:rPr lang="en-US" smtClean="0"/>
              <a:pPr/>
              <a:t>97</a:t>
            </a:fld>
            <a:endParaRPr lang="en-US"/>
          </a:p>
        </p:txBody>
      </p:sp>
    </p:spTree>
    <p:extLst>
      <p:ext uri="{BB962C8B-B14F-4D97-AF65-F5344CB8AC3E}">
        <p14:creationId xmlns:p14="http://schemas.microsoft.com/office/powerpoint/2010/main" val="21155400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0000FF"/>
                </a:solidFill>
                <a:latin typeface="Consolas" panose="020B0609020204030204" pitchFamily="49" charset="0"/>
              </a:rPr>
              <a:t>Series</a:t>
            </a:r>
          </a:p>
        </p:txBody>
      </p:sp>
      <p:sp>
        <p:nvSpPr>
          <p:cNvPr id="5" name="Content Placeholder 4"/>
          <p:cNvSpPr>
            <a:spLocks noGrp="1"/>
          </p:cNvSpPr>
          <p:nvPr>
            <p:ph idx="1"/>
          </p:nvPr>
        </p:nvSpPr>
        <p:spPr>
          <a:xfrm>
            <a:off x="513151" y="1865858"/>
            <a:ext cx="8229600" cy="2858542"/>
          </a:xfrm>
        </p:spPr>
        <p:txBody>
          <a:bodyPr>
            <a:normAutofit lnSpcReduction="10000"/>
          </a:bodyPr>
          <a:lstStyle/>
          <a:p>
            <a:r>
              <a:rPr lang="en-GB" b="1" dirty="0"/>
              <a:t>Series</a:t>
            </a:r>
            <a:r>
              <a:rPr lang="en-GB" dirty="0"/>
              <a:t> is the Panda object for representing </a:t>
            </a:r>
            <a:r>
              <a:rPr lang="en-GB" u="sng" dirty="0"/>
              <a:t>one-dimensional data structures</a:t>
            </a:r>
            <a:r>
              <a:rPr lang="en-GB" dirty="0"/>
              <a:t>:</a:t>
            </a:r>
          </a:p>
          <a:p>
            <a:r>
              <a:rPr lang="en-GB" dirty="0"/>
              <a:t>Similar to an array but with some additional features.</a:t>
            </a:r>
          </a:p>
          <a:p>
            <a:r>
              <a:rPr lang="en-GB" dirty="0"/>
              <a:t>Internal structure is relatively easy and consists of </a:t>
            </a:r>
            <a:r>
              <a:rPr lang="en-GB" u="sng" dirty="0"/>
              <a:t>two arrays</a:t>
            </a:r>
            <a:r>
              <a:rPr lang="en-GB" dirty="0"/>
              <a:t> associated with each other:</a:t>
            </a:r>
          </a:p>
          <a:p>
            <a:pPr lvl="1"/>
            <a:r>
              <a:rPr lang="en-GB" dirty="0"/>
              <a:t>The </a:t>
            </a:r>
            <a:r>
              <a:rPr lang="en-GB" u="sng" dirty="0"/>
              <a:t>main array</a:t>
            </a:r>
            <a:r>
              <a:rPr lang="en-GB" dirty="0"/>
              <a:t> holds the </a:t>
            </a:r>
            <a:r>
              <a:rPr lang="en-GB" u="sng" dirty="0"/>
              <a:t>data</a:t>
            </a:r>
            <a:r>
              <a:rPr lang="en-GB" dirty="0"/>
              <a:t> (any </a:t>
            </a:r>
            <a:r>
              <a:rPr lang="en-GB" dirty="0" err="1"/>
              <a:t>NumPy</a:t>
            </a:r>
            <a:r>
              <a:rPr lang="en-GB" dirty="0"/>
              <a:t> type).</a:t>
            </a:r>
          </a:p>
          <a:p>
            <a:pPr lvl="1"/>
            <a:r>
              <a:rPr lang="en-GB" dirty="0"/>
              <a:t>Each piece of data or element is associated with a </a:t>
            </a:r>
            <a:r>
              <a:rPr lang="en-GB" u="sng" dirty="0"/>
              <a:t>label</a:t>
            </a:r>
            <a:r>
              <a:rPr lang="en-GB" dirty="0"/>
              <a:t>.</a:t>
            </a:r>
          </a:p>
          <a:p>
            <a:pPr lvl="1"/>
            <a:r>
              <a:rPr lang="en-GB" dirty="0"/>
              <a:t>The </a:t>
            </a:r>
            <a:r>
              <a:rPr lang="en-GB" u="sng" dirty="0"/>
              <a:t>label</a:t>
            </a:r>
            <a:r>
              <a:rPr lang="en-GB" dirty="0"/>
              <a:t> is contained within the </a:t>
            </a:r>
            <a:r>
              <a:rPr lang="en-GB" u="sng" dirty="0"/>
              <a:t>other array</a:t>
            </a:r>
            <a:r>
              <a:rPr lang="en-GB" dirty="0"/>
              <a:t>.</a:t>
            </a:r>
          </a:p>
        </p:txBody>
      </p:sp>
      <p:sp>
        <p:nvSpPr>
          <p:cNvPr id="4" name="Slide Number Placeholder 3"/>
          <p:cNvSpPr>
            <a:spLocks noGrp="1"/>
          </p:cNvSpPr>
          <p:nvPr>
            <p:ph type="sldNum" sz="quarter" idx="12"/>
          </p:nvPr>
        </p:nvSpPr>
        <p:spPr/>
        <p:txBody>
          <a:bodyPr/>
          <a:lstStyle/>
          <a:p>
            <a:fld id="{2F424A89-909B-4BA1-940E-23EAC9404E56}" type="slidenum">
              <a:rPr lang="en-US" smtClean="0"/>
              <a:pPr/>
              <a:t>98</a:t>
            </a:fld>
            <a:endParaRPr lang="en-US"/>
          </a:p>
        </p:txBody>
      </p:sp>
      <p:pic>
        <p:nvPicPr>
          <p:cNvPr id="6" name="Picture 5"/>
          <p:cNvPicPr>
            <a:picLocks noChangeAspect="1"/>
          </p:cNvPicPr>
          <p:nvPr/>
        </p:nvPicPr>
        <p:blipFill>
          <a:blip r:embed="rId2"/>
          <a:stretch>
            <a:fillRect/>
          </a:stretch>
        </p:blipFill>
        <p:spPr>
          <a:xfrm>
            <a:off x="6888179" y="4434433"/>
            <a:ext cx="1819403" cy="1914990"/>
          </a:xfrm>
          <a:prstGeom prst="rect">
            <a:avLst/>
          </a:prstGeom>
        </p:spPr>
      </p:pic>
    </p:spTree>
    <p:extLst>
      <p:ext uri="{BB962C8B-B14F-4D97-AF65-F5344CB8AC3E}">
        <p14:creationId xmlns:p14="http://schemas.microsoft.com/office/powerpoint/2010/main" val="246106167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TM10001105[[fn=Crop]]</Template>
  <TotalTime>3113</TotalTime>
  <Words>12071</Words>
  <Application>Microsoft Office PowerPoint</Application>
  <PresentationFormat>On-screen Show (4:3)</PresentationFormat>
  <Paragraphs>1556</Paragraphs>
  <Slides>201</Slides>
  <Notes>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201</vt:i4>
      </vt:variant>
    </vt:vector>
  </HeadingPairs>
  <TitlesOfParts>
    <vt:vector size="213" baseType="lpstr">
      <vt:lpstr>Arial</vt:lpstr>
      <vt:lpstr>Bookman Old Style</vt:lpstr>
      <vt:lpstr>Calibri</vt:lpstr>
      <vt:lpstr>Cambria Math</vt:lpstr>
      <vt:lpstr>Consolas</vt:lpstr>
      <vt:lpstr>Franklin Gothic Book</vt:lpstr>
      <vt:lpstr>Gill Sans MT</vt:lpstr>
      <vt:lpstr>Times New Roman</vt:lpstr>
      <vt:lpstr>Wingdings</vt:lpstr>
      <vt:lpstr>Wingdings 3</vt:lpstr>
      <vt:lpstr>Crop</vt:lpstr>
      <vt:lpstr>Equation</vt:lpstr>
      <vt:lpstr>Python Programming for Data Science</vt:lpstr>
      <vt:lpstr>Learning Objectives</vt:lpstr>
      <vt:lpstr>Overview of Python</vt:lpstr>
      <vt:lpstr>Overview of Python (cont.)</vt:lpstr>
      <vt:lpstr>Overview of Python (cont.)</vt:lpstr>
      <vt:lpstr>Identifiers</vt:lpstr>
      <vt:lpstr>Identifiers (cont.)</vt:lpstr>
      <vt:lpstr>Assignment Operator</vt:lpstr>
      <vt:lpstr>PowerPoint Presentation</vt:lpstr>
      <vt:lpstr>Floating-Point Values</vt:lpstr>
      <vt:lpstr>Floating-Point Values (cont.)</vt:lpstr>
      <vt:lpstr>PowerPoint Presentation</vt:lpstr>
      <vt:lpstr>String Values</vt:lpstr>
      <vt:lpstr>String Values (cont.)</vt:lpstr>
      <vt:lpstr>PowerPoint Presentation</vt:lpstr>
      <vt:lpstr>String Slicing</vt:lpstr>
      <vt:lpstr>Boolean Values</vt:lpstr>
      <vt:lpstr>Type Conversion</vt:lpstr>
      <vt:lpstr>Arithmetic Operators</vt:lpstr>
      <vt:lpstr>Arithmetic Operators (cont.)</vt:lpstr>
      <vt:lpstr>Relational Operators</vt:lpstr>
      <vt:lpstr>Relational Operators (cont.)</vt:lpstr>
      <vt:lpstr>PowerPoint Presentation</vt:lpstr>
      <vt:lpstr>Logical Operators</vt:lpstr>
      <vt:lpstr>PowerPoint Presentation</vt:lpstr>
      <vt:lpstr>Assignment with Arithmetic Operators</vt:lpstr>
      <vt:lpstr>Assignment with Arithmetic Operators (cont.)</vt:lpstr>
      <vt:lpstr>Operator Precedence and Associativity</vt:lpstr>
      <vt:lpstr>Operator Precedence and Associativity (cont.)</vt:lpstr>
      <vt:lpstr>Operator Precedence and Associativity (cont.)</vt:lpstr>
      <vt:lpstr>Standard Output in Python</vt:lpstr>
      <vt:lpstr>Standard Output in Python (cont.)</vt:lpstr>
      <vt:lpstr>String Formatting</vt:lpstr>
      <vt:lpstr>String Formatting (cont.)</vt:lpstr>
      <vt:lpstr>String Formatting (cont.)</vt:lpstr>
      <vt:lpstr>PowerPoint Presentation</vt:lpstr>
      <vt:lpstr>PowerPoint Presentation</vt:lpstr>
      <vt:lpstr>Standard Input in Python</vt:lpstr>
      <vt:lpstr>Standard Input in Python (cont.)</vt:lpstr>
      <vt:lpstr>Standard Input in Python (cont.)</vt:lpstr>
      <vt:lpstr>if Statement</vt:lpstr>
      <vt:lpstr>if Statement (cont.)</vt:lpstr>
      <vt:lpstr>if Statement (cont.)</vt:lpstr>
      <vt:lpstr>if Statement (cont.)</vt:lpstr>
      <vt:lpstr>if statement (cont.)</vt:lpstr>
      <vt:lpstr>if-else statement</vt:lpstr>
      <vt:lpstr>PowerPoint Presentation</vt:lpstr>
      <vt:lpstr>if-elif Statement</vt:lpstr>
      <vt:lpstr>if-elif Statement (cont.)</vt:lpstr>
      <vt:lpstr>if-elif Statement (cont.)</vt:lpstr>
      <vt:lpstr>if-elif Statement (cont.)</vt:lpstr>
      <vt:lpstr>if-elif Statement (cont.)</vt:lpstr>
      <vt:lpstr>if-elif Statement (cont.)</vt:lpstr>
      <vt:lpstr>Nested if Statement</vt:lpstr>
      <vt:lpstr>Nested if Statement (cont.)</vt:lpstr>
      <vt:lpstr>Nested if Statement (cont.)</vt:lpstr>
      <vt:lpstr>while Statement</vt:lpstr>
      <vt:lpstr>while Statement (cont.)</vt:lpstr>
      <vt:lpstr>while Statement (cont.)</vt:lpstr>
      <vt:lpstr>PowerPoint Presentation</vt:lpstr>
      <vt:lpstr>while Statement (cont.)</vt:lpstr>
      <vt:lpstr>for Statement</vt:lpstr>
      <vt:lpstr>for Statement (cont.)</vt:lpstr>
      <vt:lpstr>range function</vt:lpstr>
      <vt:lpstr>for Statement (cont.)</vt:lpstr>
      <vt:lpstr>Nested Loops</vt:lpstr>
      <vt:lpstr>Nested Loops (cont.)</vt:lpstr>
      <vt:lpstr>Nested Loops (cont.)</vt:lpstr>
      <vt:lpstr>break and continue Statements</vt:lpstr>
      <vt:lpstr>break and continue Statements (cont.)</vt:lpstr>
      <vt:lpstr>break and continue Statements (cont.)</vt:lpstr>
      <vt:lpstr>break and continue Statements (cont.)</vt:lpstr>
      <vt:lpstr>Python Data Structure</vt:lpstr>
      <vt:lpstr>Python Data Structure (cont.)</vt:lpstr>
      <vt:lpstr>Python Data Structure (cont.)</vt:lpstr>
      <vt:lpstr>Python Data Structure (cont.)</vt:lpstr>
      <vt:lpstr>Python Data Structure (cont.)</vt:lpstr>
      <vt:lpstr>Python Data Structure (cont.)</vt:lpstr>
      <vt:lpstr>Python Data Structure (cont.)</vt:lpstr>
      <vt:lpstr>Python Data Structure (cont.)</vt:lpstr>
      <vt:lpstr>Python Data Structure (cont.)</vt:lpstr>
      <vt:lpstr>Learning Objectives</vt:lpstr>
      <vt:lpstr>Overview of SciPy</vt:lpstr>
      <vt:lpstr>Overview of the NumPy Library</vt:lpstr>
      <vt:lpstr>Overview of the NumPy Library (cont.)</vt:lpstr>
      <vt:lpstr>More about the ndarray Object</vt:lpstr>
      <vt:lpstr>More about the ndarray Object (cont.)</vt:lpstr>
      <vt:lpstr>More about the ndarray Object (cont.)</vt:lpstr>
      <vt:lpstr>More about the ndarray Object (cont.)</vt:lpstr>
      <vt:lpstr>Basic Operations on ndarray Object</vt:lpstr>
      <vt:lpstr>Basic Operations on ndarray Object (cont.)</vt:lpstr>
      <vt:lpstr>Basic Operations on ndarray Object (cont.)</vt:lpstr>
      <vt:lpstr>Basic Operations on ndarray Object (cont.)</vt:lpstr>
      <vt:lpstr>Basic Operations on ndarray Object (cont.)</vt:lpstr>
      <vt:lpstr>Basic Operations on ndarray Object (cont.)</vt:lpstr>
      <vt:lpstr>Basic Operations on ndarray Object (cont.)</vt:lpstr>
      <vt:lpstr>Overview of the Panda Library</vt:lpstr>
      <vt:lpstr>Overview of the Panda Library (cont.)</vt:lpstr>
      <vt:lpstr>Series</vt:lpstr>
      <vt:lpstr>Creating a Series</vt:lpstr>
      <vt:lpstr>Creating a Series (cont.)</vt:lpstr>
      <vt:lpstr>Selecting Elements in a Series</vt:lpstr>
      <vt:lpstr>Selecting Elements in a Series (cont.)</vt:lpstr>
      <vt:lpstr>Basic Operations on Series</vt:lpstr>
      <vt:lpstr>Basic Operations on Series (cont.)</vt:lpstr>
      <vt:lpstr>Basic Operations on Series (cont.)</vt:lpstr>
      <vt:lpstr>DataFrame</vt:lpstr>
      <vt:lpstr>DataFrame (cont.)</vt:lpstr>
      <vt:lpstr>DataFrame (cont.)</vt:lpstr>
      <vt:lpstr>Defining a DataFrame</vt:lpstr>
      <vt:lpstr>Defining a DataFrame (cont.)</vt:lpstr>
      <vt:lpstr>Selecting Elements in a DataFrame </vt:lpstr>
      <vt:lpstr>Selecting Elements in a DataFrame (cont.) </vt:lpstr>
      <vt:lpstr>Selecting Elements in a DataFrame (cont.) </vt:lpstr>
      <vt:lpstr>Basic Operations on DataFrame</vt:lpstr>
      <vt:lpstr>Basic Operations on DataFrame (cont.)</vt:lpstr>
      <vt:lpstr>Importing Data into DataFrame</vt:lpstr>
      <vt:lpstr>Manipulating Columns in DataFrame</vt:lpstr>
      <vt:lpstr>Manipulating Columns in DataFrame (cont.)</vt:lpstr>
      <vt:lpstr>Overview of the Matplotlib Library</vt:lpstr>
      <vt:lpstr>Matplotlib Architecture</vt:lpstr>
      <vt:lpstr>Matplotlib Architecture (cont.)</vt:lpstr>
      <vt:lpstr>Matplotlib Architecture (cont.)</vt:lpstr>
      <vt:lpstr>Matplotlib Architecture (cont.)</vt:lpstr>
      <vt:lpstr>pyplot</vt:lpstr>
      <vt:lpstr>Pyplot (cont.)</vt:lpstr>
      <vt:lpstr>Matplotlib and NumPy</vt:lpstr>
      <vt:lpstr>Machine Learning with Scikit-Learn</vt:lpstr>
      <vt:lpstr>The Iris Flower Dataset</vt:lpstr>
      <vt:lpstr>Exploring the Iris Flower Dataset</vt:lpstr>
      <vt:lpstr>Exploratory Data Analysis</vt:lpstr>
      <vt:lpstr>Learning Objectives</vt:lpstr>
      <vt:lpstr>What is Data Analytics?</vt:lpstr>
      <vt:lpstr>What is Data Analytics? (cont.)</vt:lpstr>
      <vt:lpstr>What is Data Analytics? (cont.)</vt:lpstr>
      <vt:lpstr>What is Data Mining?</vt:lpstr>
      <vt:lpstr>What is Data Mining?</vt:lpstr>
      <vt:lpstr>Categorical Data</vt:lpstr>
      <vt:lpstr>Categorical Data (cont.)</vt:lpstr>
      <vt:lpstr>Categorical Data (cont.)</vt:lpstr>
      <vt:lpstr>Numerical Data</vt:lpstr>
      <vt:lpstr>Numerical Data (cont.)</vt:lpstr>
      <vt:lpstr>Other Data Types</vt:lpstr>
      <vt:lpstr>Data Type and Data Mining</vt:lpstr>
      <vt:lpstr>Data Type and Data Mining (cont.)</vt:lpstr>
      <vt:lpstr>Data Type and Data Mining (cont.)</vt:lpstr>
      <vt:lpstr>Tukey’s Exploratory Data Analysis</vt:lpstr>
      <vt:lpstr>Why Study Exploratory Data Analysis?</vt:lpstr>
      <vt:lpstr>Why Study Exploratory Data Analysis? (cont.)</vt:lpstr>
      <vt:lpstr>Why Study Exploratory Data Analysis? (cont.)</vt:lpstr>
      <vt:lpstr>General Process of Exploratory Data Analysis</vt:lpstr>
      <vt:lpstr>Data Quality Report</vt:lpstr>
      <vt:lpstr>Data Visualisation – Line Plot</vt:lpstr>
      <vt:lpstr>Data Visualisation – Line Plot (cont.)</vt:lpstr>
      <vt:lpstr>Data Visualisation – Bar Plot</vt:lpstr>
      <vt:lpstr>Data Visualisation – Box Plot</vt:lpstr>
      <vt:lpstr>Data Visualisation – Box Plot (cont.)</vt:lpstr>
      <vt:lpstr>Data Visualisation – Box Plot (cont.)</vt:lpstr>
      <vt:lpstr>Data Visualisation – Box Plot(cont.)</vt:lpstr>
      <vt:lpstr>Data Visualisation – Box Plot (cont.)</vt:lpstr>
      <vt:lpstr>Data Visualisation – Box Plot (cont.)</vt:lpstr>
      <vt:lpstr>Data Visualisation – Histogram</vt:lpstr>
      <vt:lpstr>Data Visualisation – Histogram (cont.)</vt:lpstr>
      <vt:lpstr>Data Visualisation – Pie Chart</vt:lpstr>
      <vt:lpstr>Data Visualisation – Scatter Plot</vt:lpstr>
      <vt:lpstr>More About Exploratory Data Analysis</vt:lpstr>
      <vt:lpstr>More About Exploratory Data Analysis (cont.)</vt:lpstr>
      <vt:lpstr>Univariate Analysis</vt:lpstr>
      <vt:lpstr>Univariate Analysis (cont.)</vt:lpstr>
      <vt:lpstr>Measures of Location</vt:lpstr>
      <vt:lpstr>Measures of Location (cont.)</vt:lpstr>
      <vt:lpstr>Measures of Location (cont.)</vt:lpstr>
      <vt:lpstr>Measures of Location (cont.)</vt:lpstr>
      <vt:lpstr>Measures of Location (cont.)</vt:lpstr>
      <vt:lpstr>Measures of Location (cont.)</vt:lpstr>
      <vt:lpstr>Measures of Location (cont.)</vt:lpstr>
      <vt:lpstr>Measures of Dispersion</vt:lpstr>
      <vt:lpstr>Measures of Dispersion (cont.)</vt:lpstr>
      <vt:lpstr>Measures of Dispersion (cont.)</vt:lpstr>
      <vt:lpstr>Measures of Dispersion (cont.)</vt:lpstr>
      <vt:lpstr>Measures of Dispersion (cont.)</vt:lpstr>
      <vt:lpstr>Measures of Dispersion (cont.)</vt:lpstr>
      <vt:lpstr>Measures of Dispersion (cont.)</vt:lpstr>
      <vt:lpstr>Measures of Dispersion (cont.)</vt:lpstr>
      <vt:lpstr>Relative Measures of Dispersion</vt:lpstr>
      <vt:lpstr>Relative Measures of Dispersion (cont.)</vt:lpstr>
      <vt:lpstr>Identification of Outliers for Numerical Variables</vt:lpstr>
      <vt:lpstr>Identification of Outliers for Numerical Variables (cont.)</vt:lpstr>
      <vt:lpstr>Measures of Shape</vt:lpstr>
      <vt:lpstr>Measures of Shape (cont.)</vt:lpstr>
      <vt:lpstr>Measures of Shape (cont.)</vt:lpstr>
      <vt:lpstr>Analysis of the Empirical Density (cont.)</vt:lpstr>
      <vt:lpstr>Descriptive Statistics</vt:lpstr>
      <vt:lpstr>Descriptive Statistics (cont.)</vt:lpstr>
      <vt:lpstr>Measures of Association</vt:lpstr>
      <vt:lpstr>Measures of Association (cont.)</vt:lpstr>
      <vt:lpstr>Measures of Association (cont.)</vt:lpstr>
      <vt:lpstr>Measures of Association (cont.)</vt:lpstr>
      <vt:lpstr>Measures of Association (cont.)</vt:lpstr>
      <vt:lpstr>Measures of Association (cont.)</vt:lpstr>
      <vt:lpstr>Measures of Association (cont.)</vt:lpstr>
    </vt:vector>
  </TitlesOfParts>
  <Company>National University of Singapore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Prasad K</dc:creator>
  <cp:lastModifiedBy>Prasad Krishnamurthy,Trans Trades</cp:lastModifiedBy>
  <cp:revision>434</cp:revision>
  <dcterms:created xsi:type="dcterms:W3CDTF">2013-01-03T15:14:11Z</dcterms:created>
  <dcterms:modified xsi:type="dcterms:W3CDTF">2020-01-26T16:53:32Z</dcterms:modified>
</cp:coreProperties>
</file>